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  <p:sldMasterId id="2147483735" r:id="rId2"/>
  </p:sldMasterIdLst>
  <p:notesMasterIdLst>
    <p:notesMasterId r:id="rId34"/>
  </p:notesMasterIdLst>
  <p:handoutMasterIdLst>
    <p:handoutMasterId r:id="rId35"/>
  </p:handoutMasterIdLst>
  <p:sldIdLst>
    <p:sldId id="333" r:id="rId3"/>
    <p:sldId id="420" r:id="rId4"/>
    <p:sldId id="397" r:id="rId5"/>
    <p:sldId id="421" r:id="rId6"/>
    <p:sldId id="383" r:id="rId7"/>
    <p:sldId id="445" r:id="rId8"/>
    <p:sldId id="423" r:id="rId9"/>
    <p:sldId id="413" r:id="rId10"/>
    <p:sldId id="442" r:id="rId11"/>
    <p:sldId id="396" r:id="rId12"/>
    <p:sldId id="444" r:id="rId13"/>
    <p:sldId id="343" r:id="rId14"/>
    <p:sldId id="352" r:id="rId15"/>
    <p:sldId id="358" r:id="rId16"/>
    <p:sldId id="353" r:id="rId17"/>
    <p:sldId id="355" r:id="rId18"/>
    <p:sldId id="359" r:id="rId19"/>
    <p:sldId id="360" r:id="rId20"/>
    <p:sldId id="405" r:id="rId21"/>
    <p:sldId id="361" r:id="rId22"/>
    <p:sldId id="362" r:id="rId23"/>
    <p:sldId id="381" r:id="rId24"/>
    <p:sldId id="446" r:id="rId25"/>
    <p:sldId id="364" r:id="rId26"/>
    <p:sldId id="365" r:id="rId27"/>
    <p:sldId id="366" r:id="rId28"/>
    <p:sldId id="382" r:id="rId29"/>
    <p:sldId id="407" r:id="rId30"/>
    <p:sldId id="357" r:id="rId31"/>
    <p:sldId id="345" r:id="rId32"/>
    <p:sldId id="344" r:id="rId33"/>
  </p:sldIdLst>
  <p:sldSz cx="9144000" cy="6858000" type="screen4x3"/>
  <p:notesSz cx="6845300" cy="97536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41414"/>
    <a:srgbClr val="1E1E1E"/>
    <a:srgbClr val="323232"/>
    <a:srgbClr val="0A0A0A"/>
    <a:srgbClr val="0000FF"/>
    <a:srgbClr val="000019"/>
    <a:srgbClr val="FEFCB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2393" autoAdjust="0"/>
    <p:restoredTop sz="91354" autoAdjust="0"/>
  </p:normalViewPr>
  <p:slideViewPr>
    <p:cSldViewPr>
      <p:cViewPr varScale="1">
        <p:scale>
          <a:sx n="63" d="100"/>
          <a:sy n="63" d="100"/>
        </p:scale>
        <p:origin x="-350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6675" y="0"/>
            <a:ext cx="2967038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85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64650"/>
            <a:ext cx="2967038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85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6675" y="9264650"/>
            <a:ext cx="2967038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32DEF4E-38EF-4090-B95C-D889023A1F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7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6675" y="0"/>
            <a:ext cx="2967038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4250" y="731838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7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4213" y="4632325"/>
            <a:ext cx="5476875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7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64650"/>
            <a:ext cx="2967038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7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6675" y="9264650"/>
            <a:ext cx="2967038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6D7A4DA-4C06-494B-B5A9-4B01F8DBE5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2E691E-C46C-4072-888E-1A5DF67E38FC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1A74DC-E921-4E79-8A3B-A18ABC80A307}" type="slidenum">
              <a:rPr lang="en-GB" smtClean="0"/>
              <a:pPr/>
              <a:t>12</a:t>
            </a:fld>
            <a:endParaRPr lang="en-GB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ED62C7-0CBE-4A46-82F4-908633CEC37C}" type="slidenum">
              <a:rPr lang="en-GB" smtClean="0"/>
              <a:pPr/>
              <a:t>13</a:t>
            </a:fld>
            <a:endParaRPr lang="en-GB" smtClean="0"/>
          </a:p>
        </p:txBody>
      </p:sp>
      <p:sp>
        <p:nvSpPr>
          <p:cNvPr id="49155" name="Rectangle 7"/>
          <p:cNvSpPr txBox="1">
            <a:spLocks noGrp="1" noChangeArrowheads="1"/>
          </p:cNvSpPr>
          <p:nvPr/>
        </p:nvSpPr>
        <p:spPr bwMode="auto">
          <a:xfrm>
            <a:off x="3876675" y="9264650"/>
            <a:ext cx="2967038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09177B6-DF5B-4BE3-BA84-C139837D5692}" type="slidenum">
              <a:rPr lang="en-GB" sz="1200"/>
              <a:pPr algn="r"/>
              <a:t>13</a:t>
            </a:fld>
            <a:endParaRPr lang="en-GB" sz="1200"/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0" y="733425"/>
            <a:ext cx="4876800" cy="3657600"/>
          </a:xfrm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632325"/>
            <a:ext cx="5476875" cy="438785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0CDE83-CD86-48A8-BBCF-6B814B6EBDAE}" type="slidenum">
              <a:rPr lang="en-GB" smtClean="0"/>
              <a:pPr/>
              <a:t>14</a:t>
            </a:fld>
            <a:endParaRPr lang="en-GB" smtClean="0"/>
          </a:p>
        </p:txBody>
      </p:sp>
      <p:sp>
        <p:nvSpPr>
          <p:cNvPr id="50179" name="Rectangle 7"/>
          <p:cNvSpPr txBox="1">
            <a:spLocks noGrp="1" noChangeArrowheads="1"/>
          </p:cNvSpPr>
          <p:nvPr/>
        </p:nvSpPr>
        <p:spPr bwMode="auto">
          <a:xfrm>
            <a:off x="3876675" y="9264650"/>
            <a:ext cx="2967038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1FDF592-F1E9-40F1-AC21-ADD7D69BAA5B}" type="slidenum">
              <a:rPr lang="en-GB" sz="1200"/>
              <a:pPr algn="r"/>
              <a:t>14</a:t>
            </a:fld>
            <a:endParaRPr lang="en-GB" sz="1200"/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0" y="733425"/>
            <a:ext cx="4876800" cy="3657600"/>
          </a:xfrm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632325"/>
            <a:ext cx="5476875" cy="438785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B2343D-3AEA-45DB-AA44-F7229F7E1216}" type="slidenum">
              <a:rPr lang="en-GB" smtClean="0"/>
              <a:pPr/>
              <a:t>15</a:t>
            </a:fld>
            <a:endParaRPr lang="en-GB" smtClean="0"/>
          </a:p>
        </p:txBody>
      </p:sp>
      <p:sp>
        <p:nvSpPr>
          <p:cNvPr id="51203" name="Rectangle 7"/>
          <p:cNvSpPr txBox="1">
            <a:spLocks noGrp="1" noChangeArrowheads="1"/>
          </p:cNvSpPr>
          <p:nvPr/>
        </p:nvSpPr>
        <p:spPr bwMode="auto">
          <a:xfrm>
            <a:off x="3876675" y="9264650"/>
            <a:ext cx="2967038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CBDC454-1778-4732-ADDF-3CC132A1E559}" type="slidenum">
              <a:rPr lang="en-GB" sz="1200"/>
              <a:pPr algn="r"/>
              <a:t>15</a:t>
            </a:fld>
            <a:endParaRPr lang="en-GB" sz="1200"/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233145-F402-45DB-8FAB-78BE7B342460}" type="slidenum">
              <a:rPr lang="en-GB" smtClean="0"/>
              <a:pPr/>
              <a:t>16</a:t>
            </a:fld>
            <a:endParaRPr lang="en-GB" smtClean="0"/>
          </a:p>
        </p:txBody>
      </p:sp>
      <p:sp>
        <p:nvSpPr>
          <p:cNvPr id="52227" name="Rectangle 7"/>
          <p:cNvSpPr txBox="1">
            <a:spLocks noGrp="1" noChangeArrowheads="1"/>
          </p:cNvSpPr>
          <p:nvPr/>
        </p:nvSpPr>
        <p:spPr bwMode="auto">
          <a:xfrm>
            <a:off x="3876675" y="9264650"/>
            <a:ext cx="2967038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EE1E137-66D7-4ABE-A36E-93DA92C74F2F}" type="slidenum">
              <a:rPr lang="en-GB" sz="1200"/>
              <a:pPr algn="r"/>
              <a:t>16</a:t>
            </a:fld>
            <a:endParaRPr lang="en-GB" sz="1200"/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876675" y="9264650"/>
            <a:ext cx="2967038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3FCDD85-18B4-45A5-836D-4F17CE7EAFAD}" type="slidenum">
              <a:rPr lang="en-GB" sz="1200"/>
              <a:pPr algn="r"/>
              <a:t>19</a:t>
            </a:fld>
            <a:endParaRPr lang="en-GB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 txBox="1">
            <a:spLocks noGrp="1"/>
          </p:cNvSpPr>
          <p:nvPr/>
        </p:nvSpPr>
        <p:spPr bwMode="auto">
          <a:xfrm>
            <a:off x="3876675" y="9264650"/>
            <a:ext cx="2967038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925F61A-31B7-48C2-A5F4-DFEC9031420D}" type="slidenum">
              <a:rPr lang="en-GB" sz="1200"/>
              <a:pPr algn="r"/>
              <a:t>28</a:t>
            </a:fld>
            <a:endParaRPr lang="en-GB"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CCD4B0-AACF-463E-B9A6-83BE2ECD68EE}" type="slidenum">
              <a:rPr lang="en-GB" smtClean="0"/>
              <a:pPr/>
              <a:t>29</a:t>
            </a:fld>
            <a:endParaRPr lang="en-GB" smtClean="0"/>
          </a:p>
        </p:txBody>
      </p:sp>
      <p:sp>
        <p:nvSpPr>
          <p:cNvPr id="65539" name="Rectangle 7"/>
          <p:cNvSpPr txBox="1">
            <a:spLocks noGrp="1" noChangeArrowheads="1"/>
          </p:cNvSpPr>
          <p:nvPr/>
        </p:nvSpPr>
        <p:spPr bwMode="auto">
          <a:xfrm>
            <a:off x="3876675" y="9264650"/>
            <a:ext cx="2967038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9F14904-F93E-40A5-8712-042FDA9229AC}" type="slidenum">
              <a:rPr lang="en-GB" sz="1200"/>
              <a:pPr algn="r"/>
              <a:t>29</a:t>
            </a:fld>
            <a:endParaRPr lang="en-GB" sz="1200"/>
          </a:p>
        </p:txBody>
      </p:sp>
      <p:sp>
        <p:nvSpPr>
          <p:cNvPr id="655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3C7F86-64B3-4077-BBC6-251CFFA95748}" type="slidenum">
              <a:rPr lang="en-GB" smtClean="0"/>
              <a:pPr/>
              <a:t>30</a:t>
            </a:fld>
            <a:endParaRPr lang="en-GB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95A5B3-12B6-4C6A-A344-67EA75D9A225}" type="slidenum">
              <a:rPr lang="en-GB" smtClean="0"/>
              <a:pPr/>
              <a:t>31</a:t>
            </a:fld>
            <a:endParaRPr lang="en-GB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0" y="733425"/>
            <a:ext cx="4876800" cy="365760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632325"/>
            <a:ext cx="5476875" cy="438785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76675" y="9264650"/>
            <a:ext cx="2967038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8DF1DC6-70CE-436F-8F80-DF90679E229C}" type="slidenum">
              <a:rPr lang="en-GB" sz="1200"/>
              <a:pPr algn="r"/>
              <a:t>7</a:t>
            </a:fld>
            <a:endParaRPr lang="en-GB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194175" cy="2135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3988"/>
            <a:ext cx="4194175" cy="2135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676400"/>
            <a:ext cx="4194175" cy="2135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194175" cy="2135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63988"/>
            <a:ext cx="4194175" cy="2135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2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676400"/>
            <a:ext cx="4194175" cy="2135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194175" cy="2135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1625" y="3963988"/>
            <a:ext cx="4194175" cy="21351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63988"/>
            <a:ext cx="4194175" cy="2135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idBlue1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1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13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MSSL/UCL UK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MSSL/UCL UK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MSSL/UCL UK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MSSL/UCL UK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MSSL/UCL UK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MSSL/UCL UK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MSSL/UCL UK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MSSL/UCL UK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MSSL/UCL UK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MSSL/UCL UK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572419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572423" name="Line 7"/>
          <p:cNvSpPr>
            <a:spLocks noChangeShapeType="1"/>
          </p:cNvSpPr>
          <p:nvPr/>
        </p:nvSpPr>
        <p:spPr bwMode="auto">
          <a:xfrm>
            <a:off x="250825" y="6381750"/>
            <a:ext cx="8713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72424" name="Text Box 8"/>
          <p:cNvSpPr txBox="1">
            <a:spLocks noChangeArrowheads="1"/>
          </p:cNvSpPr>
          <p:nvPr/>
        </p:nvSpPr>
        <p:spPr bwMode="auto">
          <a:xfrm>
            <a:off x="73025" y="6432550"/>
            <a:ext cx="31470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cs typeface="+mn-cs"/>
              </a:rPr>
              <a:t>IAC 2008 :  Glasgow, </a:t>
            </a:r>
            <a:r>
              <a:rPr lang="en-GB" dirty="0" smtClean="0">
                <a:cs typeface="+mn-cs"/>
              </a:rPr>
              <a:t>Oct’08 </a:t>
            </a:r>
            <a:endParaRPr lang="en-GB" dirty="0">
              <a:cs typeface="+mn-cs"/>
            </a:endParaRPr>
          </a:p>
        </p:txBody>
      </p:sp>
      <p:sp>
        <p:nvSpPr>
          <p:cNvPr id="572425" name="Text Box 9"/>
          <p:cNvSpPr txBox="1">
            <a:spLocks noChangeArrowheads="1"/>
          </p:cNvSpPr>
          <p:nvPr/>
        </p:nvSpPr>
        <p:spPr bwMode="auto">
          <a:xfrm>
            <a:off x="7261225" y="6415088"/>
            <a:ext cx="170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cs typeface="+mn-cs"/>
              </a:rPr>
              <a:t>MSSL/UCL UK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09" r:id="rId1"/>
    <p:sldLayoutId id="2147484208" r:id="rId2"/>
    <p:sldLayoutId id="2147484207" r:id="rId3"/>
    <p:sldLayoutId id="2147484206" r:id="rId4"/>
    <p:sldLayoutId id="2147484205" r:id="rId5"/>
    <p:sldLayoutId id="2147484204" r:id="rId6"/>
    <p:sldLayoutId id="2147484203" r:id="rId7"/>
    <p:sldLayoutId id="2147484202" r:id="rId8"/>
    <p:sldLayoutId id="2147484201" r:id="rId9"/>
    <p:sldLayoutId id="2147484200" r:id="rId10"/>
    <p:sldLayoutId id="2147484199" r:id="rId11"/>
    <p:sldLayoutId id="2147484198" r:id="rId12"/>
    <p:sldLayoutId id="2147484197" r:id="rId13"/>
    <p:sldLayoutId id="2147484196" r:id="rId14"/>
    <p:sldLayoutId id="2147484195" r:id="rId15"/>
    <p:sldLayoutId id="2147484194" r:id="rId16"/>
    <p:sldLayoutId id="2147484193" r:id="rId17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AEBF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030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2950" y="6381750"/>
            <a:ext cx="172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GB"/>
              <a:t>MSSL/UCL UK</a:t>
            </a:r>
            <a:endParaRPr lang="en-US"/>
          </a:p>
        </p:txBody>
      </p:sp>
      <p:pic>
        <p:nvPicPr>
          <p:cNvPr id="4101" name="Picture 5" descr="MidBlue9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0311" name="Text Box 7"/>
          <p:cNvSpPr txBox="1">
            <a:spLocks noChangeArrowheads="1"/>
          </p:cNvSpPr>
          <p:nvPr/>
        </p:nvSpPr>
        <p:spPr bwMode="auto">
          <a:xfrm>
            <a:off x="250825" y="6308725"/>
            <a:ext cx="319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>
                <a:cs typeface="+mn-cs"/>
              </a:rPr>
              <a:t>IAC 2008 :  Glasgow, Sep 02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0" r:id="rId1"/>
    <p:sldLayoutId id="2147484219" r:id="rId2"/>
    <p:sldLayoutId id="2147484218" r:id="rId3"/>
    <p:sldLayoutId id="2147484217" r:id="rId4"/>
    <p:sldLayoutId id="2147484216" r:id="rId5"/>
    <p:sldLayoutId id="2147484215" r:id="rId6"/>
    <p:sldLayoutId id="2147484214" r:id="rId7"/>
    <p:sldLayoutId id="2147484213" r:id="rId8"/>
    <p:sldLayoutId id="2147484212" r:id="rId9"/>
    <p:sldLayoutId id="2147484211" r:id="rId10"/>
    <p:sldLayoutId id="214748421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slide" Target="slide20.xml"/><Relationship Id="rId5" Type="http://schemas.openxmlformats.org/officeDocument/2006/relationships/image" Target="../media/image6.jpe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jpe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Rob\Desktop\Glasgow%20Presentation\Pen.wmv" TargetMode="Externa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Rob\Desktop\Glasgow%20Presentation\rnd1.wmv" TargetMode="Externa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hyperlink" Target="mailto:rag@mssl.ucl.ac.uk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ssl.ucl.ac.uk/planetary/missions/Micro_Penetrators.php" TargetMode="Externa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rgbClr val="0066CC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30" name="Picture 31" descr="moon_colors_2005-04-18"/>
          <p:cNvPicPr>
            <a:picLocks noChangeAspect="1" noChangeArrowheads="1"/>
          </p:cNvPicPr>
          <p:nvPr/>
        </p:nvPicPr>
        <p:blipFill>
          <a:blip r:embed="rId4"/>
          <a:srcRect r="366" b="45552"/>
          <a:stretch>
            <a:fillRect/>
          </a:stretch>
        </p:blipFill>
        <p:spPr bwMode="auto">
          <a:xfrm>
            <a:off x="0" y="612775"/>
            <a:ext cx="9144000" cy="624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4"/>
          <p:cNvSpPr>
            <a:spLocks noChangeArrowheads="1"/>
          </p:cNvSpPr>
          <p:nvPr/>
        </p:nvSpPr>
        <p:spPr bwMode="auto">
          <a:xfrm>
            <a:off x="611188" y="2924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54342" name="Rectangle 6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0" y="0"/>
            <a:ext cx="9144000" cy="1227183"/>
          </a:xfrm>
        </p:spPr>
        <p:txBody>
          <a:bodyPr/>
          <a:lstStyle/>
          <a:p>
            <a:pPr eaLnBrk="1" hangingPunct="1">
              <a:defRPr/>
            </a:pPr>
            <a:r>
              <a:rPr lang="en-GB" sz="6000" dirty="0" smtClean="0">
                <a:solidFill>
                  <a:srgbClr val="00B0F0"/>
                </a:solidFill>
              </a:rPr>
              <a:t>An Update on </a:t>
            </a:r>
            <a:r>
              <a:rPr lang="en-GB" sz="6000" dirty="0" err="1" smtClean="0">
                <a:solidFill>
                  <a:srgbClr val="00B0F0"/>
                </a:solidFill>
              </a:rPr>
              <a:t>MoonLITE</a:t>
            </a:r>
            <a:endParaRPr lang="en-GB" sz="6000" dirty="0" smtClean="0">
              <a:solidFill>
                <a:srgbClr val="00B0F0"/>
              </a:solidFill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7261225" y="6489700"/>
            <a:ext cx="170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MSSL/UCL UK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250825" y="6381750"/>
            <a:ext cx="8713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285984" y="2857496"/>
            <a:ext cx="60007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Rob </a:t>
            </a:r>
            <a:r>
              <a:rPr lang="en-GB" sz="2400" dirty="0" err="1">
                <a:solidFill>
                  <a:srgbClr val="FFFF00"/>
                </a:solidFill>
              </a:rPr>
              <a:t>Gowen</a:t>
            </a:r>
            <a:endParaRPr lang="en-GB" sz="2400" dirty="0">
              <a:solidFill>
                <a:srgbClr val="FFFF00"/>
              </a:solidFill>
            </a:endParaRPr>
          </a:p>
          <a:p>
            <a:r>
              <a:rPr lang="en-GB" sz="2400" dirty="0">
                <a:solidFill>
                  <a:srgbClr val="FFFF00"/>
                </a:solidFill>
              </a:rPr>
              <a:t>on behalf of the UK Penetrator Consortium</a:t>
            </a:r>
          </a:p>
        </p:txBody>
      </p:sp>
      <p:grpSp>
        <p:nvGrpSpPr>
          <p:cNvPr id="1036" name="Group 12"/>
          <p:cNvGrpSpPr>
            <a:grpSpLocks/>
          </p:cNvGrpSpPr>
          <p:nvPr/>
        </p:nvGrpSpPr>
        <p:grpSpPr bwMode="auto">
          <a:xfrm>
            <a:off x="323850" y="4868863"/>
            <a:ext cx="1749425" cy="512762"/>
            <a:chOff x="249" y="2341"/>
            <a:chExt cx="938" cy="397"/>
          </a:xfrm>
        </p:grpSpPr>
        <p:pic>
          <p:nvPicPr>
            <p:cNvPr id="1051" name="Picture 13" descr="logo_small_white"/>
            <p:cNvPicPr>
              <a:picLocks noChangeAspect="1" noChangeArrowheads="1"/>
            </p:cNvPicPr>
            <p:nvPr/>
          </p:nvPicPr>
          <p:blipFill>
            <a:blip r:embed="rId5"/>
            <a:srcRect l="20335" r="2348"/>
            <a:stretch>
              <a:fillRect/>
            </a:stretch>
          </p:blipFill>
          <p:spPr bwMode="auto">
            <a:xfrm>
              <a:off x="385" y="2432"/>
              <a:ext cx="802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2" name="Text Box 14"/>
            <p:cNvSpPr txBox="1">
              <a:spLocks noChangeArrowheads="1"/>
            </p:cNvSpPr>
            <p:nvPr/>
          </p:nvSpPr>
          <p:spPr bwMode="auto">
            <a:xfrm>
              <a:off x="249" y="2341"/>
              <a:ext cx="9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200"/>
            </a:p>
          </p:txBody>
        </p:sp>
      </p:grpSp>
      <p:grpSp>
        <p:nvGrpSpPr>
          <p:cNvPr id="1037" name="Group 15"/>
          <p:cNvGrpSpPr>
            <a:grpSpLocks/>
          </p:cNvGrpSpPr>
          <p:nvPr/>
        </p:nvGrpSpPr>
        <p:grpSpPr bwMode="auto">
          <a:xfrm>
            <a:off x="2628900" y="4859338"/>
            <a:ext cx="1611313" cy="487362"/>
            <a:chOff x="4377" y="2795"/>
            <a:chExt cx="1019" cy="431"/>
          </a:xfrm>
        </p:grpSpPr>
        <p:graphicFrame>
          <p:nvGraphicFramePr>
            <p:cNvPr id="1027" name="Object 16"/>
            <p:cNvGraphicFramePr>
              <a:graphicFrameLocks noChangeAspect="1"/>
            </p:cNvGraphicFramePr>
            <p:nvPr/>
          </p:nvGraphicFramePr>
          <p:xfrm>
            <a:off x="4513" y="2886"/>
            <a:ext cx="883" cy="340"/>
          </p:xfrm>
          <a:graphic>
            <a:graphicData uri="http://schemas.openxmlformats.org/presentationml/2006/ole">
              <p:oleObj spid="_x0000_s1027" name="Photo Editor Photo" r:id="rId6" imgW="3371429" imgH="1314286" progId="">
                <p:embed/>
              </p:oleObj>
            </a:graphicData>
          </a:graphic>
        </p:graphicFrame>
        <p:sp>
          <p:nvSpPr>
            <p:cNvPr id="1050" name="Text Box 17"/>
            <p:cNvSpPr txBox="1">
              <a:spLocks noChangeArrowheads="1"/>
            </p:cNvSpPr>
            <p:nvPr/>
          </p:nvSpPr>
          <p:spPr bwMode="auto">
            <a:xfrm>
              <a:off x="4377" y="2795"/>
              <a:ext cx="116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200"/>
            </a:p>
          </p:txBody>
        </p:sp>
      </p:grpSp>
      <p:pic>
        <p:nvPicPr>
          <p:cNvPr id="1038" name="Picture 18" descr="SSTL im_logo_blu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70200" y="5545138"/>
            <a:ext cx="13477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9" name="Group 19"/>
          <p:cNvGrpSpPr>
            <a:grpSpLocks/>
          </p:cNvGrpSpPr>
          <p:nvPr/>
        </p:nvGrpSpPr>
        <p:grpSpPr bwMode="auto">
          <a:xfrm>
            <a:off x="4645025" y="4868863"/>
            <a:ext cx="1790700" cy="688975"/>
            <a:chOff x="1468" y="3249"/>
            <a:chExt cx="1133" cy="609"/>
          </a:xfrm>
        </p:grpSpPr>
        <p:pic>
          <p:nvPicPr>
            <p:cNvPr id="1047" name="Picture 20" descr="OUPowerPoint18mmShield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245" y="3430"/>
              <a:ext cx="356" cy="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8" name="Picture 21" descr="pssri-logo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610" y="3341"/>
              <a:ext cx="499" cy="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9" name="Text Box 22"/>
            <p:cNvSpPr txBox="1">
              <a:spLocks noChangeArrowheads="1"/>
            </p:cNvSpPr>
            <p:nvPr/>
          </p:nvSpPr>
          <p:spPr bwMode="auto">
            <a:xfrm>
              <a:off x="1468" y="3249"/>
              <a:ext cx="117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200"/>
            </a:p>
          </p:txBody>
        </p:sp>
      </p:grpSp>
      <p:pic>
        <p:nvPicPr>
          <p:cNvPr id="1040" name="Picture 23" descr="Imperial College, London - LOGO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0388" y="5545138"/>
            <a:ext cx="1565275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4">
            <a:hlinkClick r:id="rId11" action="ppaction://hlinksldjump"/>
          </p:cNvPr>
          <p:cNvGraphicFramePr>
            <a:graphicFrameLocks noChangeAspect="1"/>
          </p:cNvGraphicFramePr>
          <p:nvPr/>
        </p:nvGraphicFramePr>
        <p:xfrm>
          <a:off x="4932363" y="5661025"/>
          <a:ext cx="1468437" cy="455613"/>
        </p:xfrm>
        <a:graphic>
          <a:graphicData uri="http://schemas.openxmlformats.org/presentationml/2006/ole">
            <p:oleObj spid="_x0000_s1026" name="Picture" r:id="rId12" imgW="1803971" imgH="572036" progId="Word.Picture.8">
              <p:embed/>
            </p:oleObj>
          </a:graphicData>
        </a:graphic>
      </p:graphicFrame>
      <p:grpSp>
        <p:nvGrpSpPr>
          <p:cNvPr id="1041" name="Group 25"/>
          <p:cNvGrpSpPr>
            <a:grpSpLocks/>
          </p:cNvGrpSpPr>
          <p:nvPr/>
        </p:nvGrpSpPr>
        <p:grpSpPr bwMode="auto">
          <a:xfrm>
            <a:off x="6877050" y="4868863"/>
            <a:ext cx="1782763" cy="487362"/>
            <a:chOff x="204" y="2931"/>
            <a:chExt cx="1043" cy="296"/>
          </a:xfrm>
        </p:grpSpPr>
        <p:pic>
          <p:nvPicPr>
            <p:cNvPr id="1045" name="Picture 26" descr="bluemark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40" y="2999"/>
              <a:ext cx="907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6" name="Text Box 27"/>
            <p:cNvSpPr txBox="1">
              <a:spLocks noChangeArrowheads="1"/>
            </p:cNvSpPr>
            <p:nvPr/>
          </p:nvSpPr>
          <p:spPr bwMode="auto">
            <a:xfrm>
              <a:off x="204" y="2931"/>
              <a:ext cx="108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200"/>
            </a:p>
          </p:txBody>
        </p:sp>
      </p:grpSp>
      <p:pic>
        <p:nvPicPr>
          <p:cNvPr id="1042" name="Picture 28" descr="ULLogo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969125" y="5537200"/>
            <a:ext cx="17970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3" name="Rectangle 25"/>
          <p:cNvSpPr>
            <a:spLocks noChangeArrowheads="1"/>
          </p:cNvSpPr>
          <p:nvPr/>
        </p:nvSpPr>
        <p:spPr bwMode="auto">
          <a:xfrm>
            <a:off x="250825" y="6491288"/>
            <a:ext cx="31599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/>
              <a:t>IAC 2008 :  Glasgow, </a:t>
            </a:r>
            <a:r>
              <a:rPr lang="en-GB" dirty="0" smtClean="0"/>
              <a:t>Oct’</a:t>
            </a:r>
            <a:r>
              <a:rPr lang="en-GB" dirty="0" smtClean="0"/>
              <a:t>08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85750" y="0"/>
            <a:ext cx="8510588" cy="982663"/>
          </a:xfrm>
        </p:spPr>
        <p:txBody>
          <a:bodyPr/>
          <a:lstStyle/>
          <a:p>
            <a:r>
              <a:rPr lang="en-GB" smtClean="0">
                <a:solidFill>
                  <a:srgbClr val="00B0F0"/>
                </a:solidFill>
                <a:effectLst/>
              </a:rPr>
              <a:t>Milestones</a:t>
            </a:r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14313" y="1143000"/>
            <a:ext cx="8755062" cy="1857372"/>
          </a:xfrm>
        </p:spPr>
        <p:txBody>
          <a:bodyPr/>
          <a:lstStyle/>
          <a:p>
            <a:r>
              <a:rPr lang="en-GB" sz="2800" dirty="0" smtClean="0">
                <a:solidFill>
                  <a:srgbClr val="FFFF00"/>
                </a:solidFill>
                <a:effectLst/>
              </a:rPr>
              <a:t>~2002</a:t>
            </a:r>
            <a:r>
              <a:rPr lang="en-GB" sz="2800" dirty="0" smtClean="0">
                <a:effectLst/>
              </a:rPr>
              <a:t>:        </a:t>
            </a:r>
            <a:r>
              <a:rPr lang="en-GB" sz="2400" dirty="0" smtClean="0">
                <a:effectLst/>
              </a:rPr>
              <a:t>Started</a:t>
            </a:r>
            <a:endParaRPr lang="en-GB" sz="2800" dirty="0" smtClean="0">
              <a:effectLst/>
            </a:endParaRPr>
          </a:p>
          <a:p>
            <a:r>
              <a:rPr lang="en-GB" sz="2800" dirty="0" smtClean="0">
                <a:solidFill>
                  <a:srgbClr val="FFFF00"/>
                </a:solidFill>
                <a:effectLst/>
              </a:rPr>
              <a:t>Late 2006:  </a:t>
            </a:r>
            <a:r>
              <a:rPr lang="en-GB" sz="2400" dirty="0" smtClean="0">
                <a:effectLst/>
              </a:rPr>
              <a:t>PPARC initiated lunar mission studies</a:t>
            </a:r>
            <a:endParaRPr lang="en-GB" sz="2800" dirty="0" smtClean="0">
              <a:effectLst/>
            </a:endParaRPr>
          </a:p>
          <a:p>
            <a:r>
              <a:rPr lang="en-GB" sz="2800" dirty="0" smtClean="0">
                <a:solidFill>
                  <a:srgbClr val="FFFF00"/>
                </a:solidFill>
                <a:effectLst/>
              </a:rPr>
              <a:t>Early 2007</a:t>
            </a:r>
            <a:r>
              <a:rPr lang="en-GB" sz="2800" dirty="0" smtClean="0">
                <a:solidFill>
                  <a:srgbClr val="FEFCB8"/>
                </a:solidFill>
                <a:effectLst/>
              </a:rPr>
              <a:t>:</a:t>
            </a:r>
            <a:r>
              <a:rPr lang="en-GB" sz="2800" b="1" dirty="0" smtClean="0">
                <a:solidFill>
                  <a:schemeClr val="tx2"/>
                </a:solidFill>
                <a:effectLst/>
              </a:rPr>
              <a:t> </a:t>
            </a:r>
            <a:r>
              <a:rPr lang="en-GB" sz="2400" dirty="0" err="1" smtClean="0">
                <a:solidFill>
                  <a:schemeClr val="tx2"/>
                </a:solidFill>
                <a:effectLst/>
              </a:rPr>
              <a:t>MoonLITE</a:t>
            </a:r>
            <a:r>
              <a:rPr lang="en-GB" sz="2400" dirty="0" smtClean="0">
                <a:solidFill>
                  <a:schemeClr val="tx2"/>
                </a:solidFill>
                <a:effectLst/>
              </a:rPr>
              <a:t> recommended for first mission</a:t>
            </a:r>
            <a:endParaRPr lang="en-GB" sz="2800" dirty="0" smtClean="0">
              <a:solidFill>
                <a:schemeClr val="tx2"/>
              </a:solidFill>
              <a:effectLst/>
            </a:endParaRPr>
          </a:p>
          <a:p>
            <a:endParaRPr lang="en-GB" b="1" dirty="0" smtClean="0">
              <a:solidFill>
                <a:schemeClr val="tx2"/>
              </a:solidFill>
              <a:effectLst/>
            </a:endParaRPr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4000496" y="5786454"/>
            <a:ext cx="4929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i="1" dirty="0">
                <a:solidFill>
                  <a:srgbClr val="00B0F0"/>
                </a:solidFill>
              </a:rPr>
              <a:t>‘ </a:t>
            </a:r>
            <a:r>
              <a:rPr lang="en-GB" i="1" dirty="0" err="1">
                <a:solidFill>
                  <a:srgbClr val="00B0F0"/>
                </a:solidFill>
              </a:rPr>
              <a:t>MoonLITE</a:t>
            </a:r>
            <a:r>
              <a:rPr lang="en-GB" i="1" dirty="0">
                <a:solidFill>
                  <a:srgbClr val="00B0F0"/>
                </a:solidFill>
              </a:rPr>
              <a:t> mission...inspirational...’ NASA</a:t>
            </a:r>
          </a:p>
        </p:txBody>
      </p:sp>
      <p:sp>
        <p:nvSpPr>
          <p:cNvPr id="5" name="Rectangle 4"/>
          <p:cNvSpPr/>
          <p:nvPr/>
        </p:nvSpPr>
        <p:spPr>
          <a:xfrm>
            <a:off x="261657" y="2809369"/>
            <a:ext cx="8429684" cy="937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GB" sz="2800" dirty="0" smtClean="0">
                <a:solidFill>
                  <a:srgbClr val="FFFF00"/>
                </a:solidFill>
              </a:rPr>
              <a:t>  May 2008:  </a:t>
            </a:r>
            <a:r>
              <a:rPr lang="en-GB" sz="2400" dirty="0" smtClean="0"/>
              <a:t>Full scale impact trial held at          </a:t>
            </a:r>
            <a:br>
              <a:rPr lang="en-GB" sz="2400" dirty="0" smtClean="0"/>
            </a:br>
            <a:r>
              <a:rPr lang="en-GB" sz="2400" dirty="0" smtClean="0"/>
              <a:t>                          </a:t>
            </a:r>
            <a:r>
              <a:rPr lang="en-GB" sz="2400" dirty="0" err="1" smtClean="0"/>
              <a:t>Pendine</a:t>
            </a:r>
            <a:r>
              <a:rPr lang="en-GB" sz="2400" dirty="0" smtClean="0"/>
              <a:t> Sands, Wales.</a:t>
            </a:r>
            <a:br>
              <a:rPr lang="en-GB" sz="2400" dirty="0" smtClean="0"/>
            </a:br>
            <a:endParaRPr lang="en-GB" sz="9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255846" y="3574042"/>
            <a:ext cx="8429684" cy="1394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en-GB" sz="900" dirty="0" smtClean="0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GB" sz="2800" dirty="0" smtClean="0">
                <a:solidFill>
                  <a:srgbClr val="FFFF00"/>
                </a:solidFill>
              </a:rPr>
              <a:t>  July 2008:  </a:t>
            </a:r>
            <a:r>
              <a:rPr lang="en-GB" sz="2400" dirty="0" err="1" smtClean="0">
                <a:solidFill>
                  <a:schemeClr val="tx2"/>
                </a:solidFill>
              </a:rPr>
              <a:t>MoonLITE</a:t>
            </a:r>
            <a:r>
              <a:rPr lang="en-GB" sz="2400" dirty="0" smtClean="0"/>
              <a:t> International Peer Review.  </a:t>
            </a:r>
            <a:br>
              <a:rPr lang="en-GB" sz="2400" dirty="0" smtClean="0"/>
            </a:br>
            <a:r>
              <a:rPr lang="en-GB" sz="2400" dirty="0" smtClean="0"/>
              <a:t>                          Strongly endorsed and recommended  </a:t>
            </a:r>
            <a:br>
              <a:rPr lang="en-GB" sz="2400" dirty="0" smtClean="0"/>
            </a:br>
            <a:r>
              <a:rPr lang="en-GB" sz="2400" dirty="0" smtClean="0"/>
              <a:t>                          proceed to Phase-A study.</a:t>
            </a:r>
            <a:br>
              <a:rPr lang="en-GB" sz="2400" dirty="0" smtClean="0"/>
            </a:br>
            <a:endParaRPr lang="en-GB" sz="9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285720" y="4714884"/>
            <a:ext cx="8429684" cy="937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en-GB" sz="900" dirty="0" smtClean="0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GB" sz="2800" dirty="0" smtClean="0">
                <a:solidFill>
                  <a:srgbClr val="FFFF00"/>
                </a:solidFill>
              </a:rPr>
              <a:t>  08 Sep’08</a:t>
            </a:r>
            <a:r>
              <a:rPr lang="en-GB" sz="2800" dirty="0" smtClean="0">
                <a:solidFill>
                  <a:srgbClr val="FEFCB8"/>
                </a:solidFill>
              </a:rPr>
              <a:t>:</a:t>
            </a:r>
            <a:r>
              <a:rPr lang="en-GB" sz="2800" dirty="0" smtClean="0"/>
              <a:t> </a:t>
            </a:r>
            <a:r>
              <a:rPr lang="en-GB" sz="2400" dirty="0" err="1" smtClean="0">
                <a:solidFill>
                  <a:schemeClr val="tx2"/>
                </a:solidFill>
              </a:rPr>
              <a:t>MoonLITE</a:t>
            </a:r>
            <a:r>
              <a:rPr lang="en-GB" sz="2400" dirty="0" smtClean="0">
                <a:solidFill>
                  <a:schemeClr val="tx2"/>
                </a:solidFill>
              </a:rPr>
              <a:t> </a:t>
            </a:r>
            <a:r>
              <a:rPr lang="en-GB" sz="2400" dirty="0" smtClean="0"/>
              <a:t>SOI considered by </a:t>
            </a:r>
            <a:r>
              <a:rPr lang="en-GB" sz="2000" dirty="0" smtClean="0"/>
              <a:t>STFC </a:t>
            </a:r>
            <a:r>
              <a:rPr lang="en-GB" sz="2400" dirty="0" smtClean="0"/>
              <a:t>PPAN </a:t>
            </a:r>
            <a:br>
              <a:rPr lang="en-GB" sz="2400" dirty="0" smtClean="0"/>
            </a:br>
            <a:r>
              <a:rPr lang="en-GB" sz="2400" dirty="0" smtClean="0"/>
              <a:t>                          </a:t>
            </a:r>
            <a:r>
              <a:rPr lang="en-GB" sz="2400" dirty="0" smtClean="0">
                <a:solidFill>
                  <a:srgbClr val="FFFF00"/>
                </a:solidFill>
              </a:rPr>
              <a:t>– awaiting outcome…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412875"/>
            <a:ext cx="8510587" cy="1325563"/>
          </a:xfrm>
        </p:spPr>
        <p:txBody>
          <a:bodyPr/>
          <a:lstStyle/>
          <a:p>
            <a:r>
              <a:rPr lang="en-GB" sz="4000" smtClean="0">
                <a:solidFill>
                  <a:srgbClr val="00B0F0"/>
                </a:solidFill>
                <a:effectLst/>
              </a:rPr>
              <a:t>Full Scale Impact Trial</a:t>
            </a:r>
            <a:br>
              <a:rPr lang="en-GB" sz="4000" smtClean="0">
                <a:solidFill>
                  <a:srgbClr val="00B0F0"/>
                </a:solidFill>
                <a:effectLst/>
              </a:rPr>
            </a:br>
            <a:r>
              <a:rPr lang="en-GB" sz="4000" smtClean="0">
                <a:solidFill>
                  <a:srgbClr val="00B0F0"/>
                </a:solidFill>
                <a:effectLst/>
              </a:rPr>
              <a:t>May19-21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14313" y="142875"/>
            <a:ext cx="8510587" cy="1065213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solidFill>
                  <a:srgbClr val="00B0F0"/>
                </a:solidFill>
              </a:rPr>
              <a:t>Impact Trial:    19-21 May 2008</a:t>
            </a:r>
          </a:p>
        </p:txBody>
      </p:sp>
      <p:pic>
        <p:nvPicPr>
          <p:cNvPr id="15363" name="Picture 5" descr="New Penetrat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628775"/>
            <a:ext cx="8474075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9"/>
          <p:cNvSpPr txBox="1">
            <a:spLocks noChangeArrowheads="1"/>
          </p:cNvSpPr>
          <p:nvPr/>
        </p:nvSpPr>
        <p:spPr bwMode="auto">
          <a:xfrm>
            <a:off x="395288" y="1916113"/>
            <a:ext cx="312102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GB" b="1">
                <a:solidFill>
                  <a:schemeClr val="bg1"/>
                </a:solidFill>
              </a:rPr>
              <a:t> Full-scale</a:t>
            </a:r>
            <a:r>
              <a:rPr lang="en-GB" b="1"/>
              <a:t> </a:t>
            </a:r>
            <a:r>
              <a:rPr lang="en-GB" b="1">
                <a:solidFill>
                  <a:schemeClr val="bg1"/>
                </a:solidFill>
              </a:rPr>
              <a:t>    </a:t>
            </a:r>
          </a:p>
          <a:p>
            <a:pPr>
              <a:buFont typeface="Wingdings" pitchFamily="2" charset="2"/>
              <a:buChar char="§"/>
            </a:pPr>
            <a:r>
              <a:rPr lang="en-GB" b="1">
                <a:solidFill>
                  <a:schemeClr val="bg1"/>
                </a:solidFill>
              </a:rPr>
              <a:t> 3 Penetrators, Aluminium</a:t>
            </a:r>
          </a:p>
          <a:p>
            <a:pPr>
              <a:buFont typeface="Wingdings" pitchFamily="2" charset="2"/>
              <a:buChar char="§"/>
            </a:pPr>
            <a:r>
              <a:rPr lang="en-GB" b="1">
                <a:solidFill>
                  <a:schemeClr val="bg1"/>
                </a:solidFill>
              </a:rPr>
              <a:t> 300m/s impact velocity</a:t>
            </a:r>
          </a:p>
          <a:p>
            <a:pPr>
              <a:buFont typeface="Wingdings" pitchFamily="2" charset="2"/>
              <a:buChar char="§"/>
            </a:pPr>
            <a:r>
              <a:rPr lang="en-GB" b="1">
                <a:solidFill>
                  <a:schemeClr val="bg1"/>
                </a:solidFill>
              </a:rPr>
              <a:t> Normal Incidence</a:t>
            </a:r>
          </a:p>
          <a:p>
            <a:pPr>
              <a:buFont typeface="Wingdings" pitchFamily="2" charset="2"/>
              <a:buChar char="§"/>
            </a:pPr>
            <a:r>
              <a:rPr lang="en-GB" b="1">
                <a:solidFill>
                  <a:schemeClr val="bg1"/>
                </a:solidFill>
              </a:rPr>
              <a:t> Dry sand target</a:t>
            </a:r>
          </a:p>
        </p:txBody>
      </p:sp>
      <p:sp>
        <p:nvSpPr>
          <p:cNvPr id="15365" name="Line 10"/>
          <p:cNvSpPr>
            <a:spLocks noChangeShapeType="1"/>
          </p:cNvSpPr>
          <p:nvPr/>
        </p:nvSpPr>
        <p:spPr bwMode="auto">
          <a:xfrm>
            <a:off x="1835150" y="5373688"/>
            <a:ext cx="6121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Line 11"/>
          <p:cNvSpPr>
            <a:spLocks noChangeShapeType="1"/>
          </p:cNvSpPr>
          <p:nvPr/>
        </p:nvSpPr>
        <p:spPr bwMode="auto">
          <a:xfrm flipV="1">
            <a:off x="1692275" y="5300663"/>
            <a:ext cx="6192838" cy="73025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triangle" w="lg" len="lg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Text Box 12"/>
          <p:cNvSpPr txBox="1">
            <a:spLocks noChangeArrowheads="1"/>
          </p:cNvSpPr>
          <p:nvPr/>
        </p:nvSpPr>
        <p:spPr bwMode="auto">
          <a:xfrm>
            <a:off x="4643438" y="5156200"/>
            <a:ext cx="819150" cy="366713"/>
          </a:xfrm>
          <a:prstGeom prst="rect">
            <a:avLst/>
          </a:prstGeom>
          <a:solidFill>
            <a:schemeClr val="tx1"/>
          </a:solidFill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bg2"/>
                </a:solidFill>
              </a:rPr>
              <a:t>0.56m</a:t>
            </a:r>
          </a:p>
        </p:txBody>
      </p:sp>
      <p:sp>
        <p:nvSpPr>
          <p:cNvPr id="15368" name="Text Box 9"/>
          <p:cNvSpPr txBox="1">
            <a:spLocks noChangeArrowheads="1"/>
          </p:cNvSpPr>
          <p:nvPr/>
        </p:nvSpPr>
        <p:spPr bwMode="auto">
          <a:xfrm>
            <a:off x="4787900" y="3357563"/>
            <a:ext cx="781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13 Kg</a:t>
            </a:r>
          </a:p>
        </p:txBody>
      </p:sp>
      <p:sp>
        <p:nvSpPr>
          <p:cNvPr id="15369" name="Text Box 10"/>
          <p:cNvSpPr txBox="1">
            <a:spLocks noChangeArrowheads="1"/>
          </p:cNvSpPr>
          <p:nvPr/>
        </p:nvSpPr>
        <p:spPr bwMode="auto">
          <a:xfrm>
            <a:off x="971550" y="5876925"/>
            <a:ext cx="7346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FFFF00"/>
                </a:solidFill>
              </a:rPr>
              <a:t>… just 9 months from start to end. Starting from scratch in Sep’07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ection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357938"/>
          </a:xfrm>
        </p:spPr>
      </p:pic>
      <p:pic>
        <p:nvPicPr>
          <p:cNvPr id="16387" name="Picture 4" descr="bluemar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25" y="1571625"/>
            <a:ext cx="1582738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Line 5"/>
          <p:cNvSpPr>
            <a:spLocks noChangeShapeType="1"/>
          </p:cNvSpPr>
          <p:nvPr/>
        </p:nvSpPr>
        <p:spPr bwMode="auto">
          <a:xfrm>
            <a:off x="3286125" y="1785938"/>
            <a:ext cx="995363" cy="1604962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9" name="Line 6"/>
          <p:cNvSpPr>
            <a:spLocks noChangeShapeType="1"/>
          </p:cNvSpPr>
          <p:nvPr/>
        </p:nvSpPr>
        <p:spPr bwMode="auto">
          <a:xfrm flipV="1">
            <a:off x="3062288" y="2349500"/>
            <a:ext cx="584200" cy="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6390" name="Picture 7" descr="imperial 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7763" y="5013325"/>
            <a:ext cx="17145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Line 8"/>
          <p:cNvSpPr>
            <a:spLocks noChangeShapeType="1"/>
          </p:cNvSpPr>
          <p:nvPr/>
        </p:nvSpPr>
        <p:spPr bwMode="auto">
          <a:xfrm>
            <a:off x="5076825" y="4149725"/>
            <a:ext cx="1033463" cy="1671638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2" name="Line 9"/>
          <p:cNvSpPr>
            <a:spLocks noChangeShapeType="1"/>
          </p:cNvSpPr>
          <p:nvPr/>
        </p:nvSpPr>
        <p:spPr bwMode="auto">
          <a:xfrm flipV="1">
            <a:off x="5724525" y="5229225"/>
            <a:ext cx="584200" cy="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6393" name="Picture 10" descr="surrey 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72225" y="5516563"/>
            <a:ext cx="132556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4" name="Line 11"/>
          <p:cNvSpPr>
            <a:spLocks noChangeShapeType="1"/>
          </p:cNvSpPr>
          <p:nvPr/>
        </p:nvSpPr>
        <p:spPr bwMode="auto">
          <a:xfrm>
            <a:off x="6084888" y="5805488"/>
            <a:ext cx="230187" cy="4762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6395" name="Picture 13" descr="OUlogo23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79838" y="1268413"/>
            <a:ext cx="993775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6" name="Line 14"/>
          <p:cNvSpPr>
            <a:spLocks noChangeShapeType="1"/>
          </p:cNvSpPr>
          <p:nvPr/>
        </p:nvSpPr>
        <p:spPr bwMode="auto">
          <a:xfrm>
            <a:off x="5214938" y="1785938"/>
            <a:ext cx="614362" cy="102870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7" name="Line 15"/>
          <p:cNvSpPr>
            <a:spLocks noChangeShapeType="1"/>
          </p:cNvSpPr>
          <p:nvPr/>
        </p:nvSpPr>
        <p:spPr bwMode="auto">
          <a:xfrm flipV="1">
            <a:off x="4787900" y="1773238"/>
            <a:ext cx="406400" cy="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6398" name="Picture 22" descr="ucllogo-small-use-blk-602"/>
          <p:cNvPicPr>
            <a:picLocks noChangeAspect="1" noChangeArrowheads="1"/>
          </p:cNvPicPr>
          <p:nvPr/>
        </p:nvPicPr>
        <p:blipFill>
          <a:blip r:embed="rId8"/>
          <a:srcRect t="32443" b="32443"/>
          <a:stretch>
            <a:fillRect/>
          </a:stretch>
        </p:blipFill>
        <p:spPr bwMode="auto">
          <a:xfrm>
            <a:off x="7559675" y="4508500"/>
            <a:ext cx="1584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9" name="Line 23"/>
          <p:cNvSpPr>
            <a:spLocks noChangeShapeType="1"/>
          </p:cNvSpPr>
          <p:nvPr/>
        </p:nvSpPr>
        <p:spPr bwMode="auto">
          <a:xfrm>
            <a:off x="6376988" y="3668713"/>
            <a:ext cx="647700" cy="105410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0" name="Line 24"/>
          <p:cNvSpPr>
            <a:spLocks noChangeShapeType="1"/>
          </p:cNvSpPr>
          <p:nvPr/>
        </p:nvSpPr>
        <p:spPr bwMode="auto">
          <a:xfrm>
            <a:off x="6745288" y="3644900"/>
            <a:ext cx="647700" cy="105410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1" name="Line 25"/>
          <p:cNvSpPr>
            <a:spLocks noChangeShapeType="1"/>
          </p:cNvSpPr>
          <p:nvPr/>
        </p:nvSpPr>
        <p:spPr bwMode="auto">
          <a:xfrm flipV="1">
            <a:off x="7042150" y="4718050"/>
            <a:ext cx="584200" cy="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6402" name="Picture 20" descr="imperial 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63" y="2143125"/>
            <a:ext cx="17145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3" name="Line 6"/>
          <p:cNvSpPr>
            <a:spLocks noChangeShapeType="1"/>
          </p:cNvSpPr>
          <p:nvPr/>
        </p:nvSpPr>
        <p:spPr bwMode="auto">
          <a:xfrm flipV="1">
            <a:off x="2714625" y="1785938"/>
            <a:ext cx="584200" cy="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853" name="Rectangle 5"/>
          <p:cNvSpPr>
            <a:spLocks noChangeArrowheads="1"/>
          </p:cNvSpPr>
          <p:nvPr/>
        </p:nvSpPr>
        <p:spPr bwMode="auto">
          <a:xfrm>
            <a:off x="395288" y="333375"/>
            <a:ext cx="7740650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GB" sz="4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Impact trial - Contributors</a:t>
            </a:r>
            <a:endParaRPr lang="en-US" sz="4400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ection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429375"/>
          </a:xfrm>
        </p:spPr>
      </p:pic>
      <p:sp>
        <p:nvSpPr>
          <p:cNvPr id="17411" name="Line 5"/>
          <p:cNvSpPr>
            <a:spLocks noChangeShapeType="1"/>
          </p:cNvSpPr>
          <p:nvPr/>
        </p:nvSpPr>
        <p:spPr bwMode="auto">
          <a:xfrm>
            <a:off x="3286125" y="1785938"/>
            <a:ext cx="995363" cy="1604962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2" name="Line 6"/>
          <p:cNvSpPr>
            <a:spLocks noChangeShapeType="1"/>
          </p:cNvSpPr>
          <p:nvPr/>
        </p:nvSpPr>
        <p:spPr bwMode="auto">
          <a:xfrm flipV="1">
            <a:off x="3062288" y="2349500"/>
            <a:ext cx="584200" cy="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3" name="Line 8"/>
          <p:cNvSpPr>
            <a:spLocks noChangeShapeType="1"/>
          </p:cNvSpPr>
          <p:nvPr/>
        </p:nvSpPr>
        <p:spPr bwMode="auto">
          <a:xfrm>
            <a:off x="5076825" y="4149725"/>
            <a:ext cx="1033463" cy="1671638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4" name="Line 11"/>
          <p:cNvSpPr>
            <a:spLocks noChangeShapeType="1"/>
          </p:cNvSpPr>
          <p:nvPr/>
        </p:nvSpPr>
        <p:spPr bwMode="auto">
          <a:xfrm>
            <a:off x="6084888" y="5805488"/>
            <a:ext cx="230187" cy="4762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5" name="Line 14"/>
          <p:cNvSpPr>
            <a:spLocks noChangeShapeType="1"/>
          </p:cNvSpPr>
          <p:nvPr/>
        </p:nvSpPr>
        <p:spPr bwMode="auto">
          <a:xfrm>
            <a:off x="5214938" y="1785938"/>
            <a:ext cx="614362" cy="102870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6" name="Line 15"/>
          <p:cNvSpPr>
            <a:spLocks noChangeShapeType="1"/>
          </p:cNvSpPr>
          <p:nvPr/>
        </p:nvSpPr>
        <p:spPr bwMode="auto">
          <a:xfrm flipV="1">
            <a:off x="4787900" y="1773238"/>
            <a:ext cx="406400" cy="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Line 23"/>
          <p:cNvSpPr>
            <a:spLocks noChangeShapeType="1"/>
          </p:cNvSpPr>
          <p:nvPr/>
        </p:nvSpPr>
        <p:spPr bwMode="auto">
          <a:xfrm>
            <a:off x="6376988" y="3668713"/>
            <a:ext cx="647700" cy="105410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8" name="Line 24"/>
          <p:cNvSpPr>
            <a:spLocks noChangeShapeType="1"/>
          </p:cNvSpPr>
          <p:nvPr/>
        </p:nvSpPr>
        <p:spPr bwMode="auto">
          <a:xfrm>
            <a:off x="6745288" y="3644900"/>
            <a:ext cx="647700" cy="105410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9" name="Line 25"/>
          <p:cNvSpPr>
            <a:spLocks noChangeShapeType="1"/>
          </p:cNvSpPr>
          <p:nvPr/>
        </p:nvSpPr>
        <p:spPr bwMode="auto">
          <a:xfrm flipV="1">
            <a:off x="7042150" y="4718050"/>
            <a:ext cx="584200" cy="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0" name="Line 6"/>
          <p:cNvSpPr>
            <a:spLocks noChangeShapeType="1"/>
          </p:cNvSpPr>
          <p:nvPr/>
        </p:nvSpPr>
        <p:spPr bwMode="auto">
          <a:xfrm flipV="1">
            <a:off x="2714625" y="1785938"/>
            <a:ext cx="584200" cy="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853" name="Rectangle 5"/>
          <p:cNvSpPr>
            <a:spLocks noChangeArrowheads="1"/>
          </p:cNvSpPr>
          <p:nvPr/>
        </p:nvSpPr>
        <p:spPr bwMode="auto">
          <a:xfrm>
            <a:off x="395288" y="333375"/>
            <a:ext cx="7740650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GB" sz="4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Impact trial – Payload</a:t>
            </a:r>
            <a:endParaRPr lang="en-US" sz="4400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17422" name="TextBox 20"/>
          <p:cNvSpPr txBox="1">
            <a:spLocks noChangeArrowheads="1"/>
          </p:cNvSpPr>
          <p:nvPr/>
        </p:nvSpPr>
        <p:spPr bwMode="auto">
          <a:xfrm>
            <a:off x="785813" y="1571625"/>
            <a:ext cx="19161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Radiation sensor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7423" name="TextBox 21"/>
          <p:cNvSpPr txBox="1">
            <a:spLocks noChangeArrowheads="1"/>
          </p:cNvSpPr>
          <p:nvPr/>
        </p:nvSpPr>
        <p:spPr bwMode="auto">
          <a:xfrm>
            <a:off x="1214438" y="2214563"/>
            <a:ext cx="1787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Magnetometers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7424" name="TextBox 22"/>
          <p:cNvSpPr txBox="1">
            <a:spLocks noChangeArrowheads="1"/>
          </p:cNvSpPr>
          <p:nvPr/>
        </p:nvSpPr>
        <p:spPr bwMode="auto">
          <a:xfrm>
            <a:off x="1673225" y="1919288"/>
            <a:ext cx="10953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Batteries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7425" name="Line 6"/>
          <p:cNvSpPr>
            <a:spLocks noChangeShapeType="1"/>
          </p:cNvSpPr>
          <p:nvPr/>
        </p:nvSpPr>
        <p:spPr bwMode="auto">
          <a:xfrm flipV="1">
            <a:off x="2857500" y="2071688"/>
            <a:ext cx="584200" cy="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6" name="TextBox 27"/>
          <p:cNvSpPr txBox="1">
            <a:spLocks noChangeArrowheads="1"/>
          </p:cNvSpPr>
          <p:nvPr/>
        </p:nvSpPr>
        <p:spPr bwMode="auto">
          <a:xfrm>
            <a:off x="3643313" y="1500188"/>
            <a:ext cx="15319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Mass </a:t>
            </a:r>
          </a:p>
          <a:p>
            <a:r>
              <a:rPr lang="en-GB">
                <a:solidFill>
                  <a:srgbClr val="000000"/>
                </a:solidFill>
              </a:rPr>
              <a:t>spectrometer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7427" name="TextBox 28"/>
          <p:cNvSpPr txBox="1">
            <a:spLocks noChangeArrowheads="1"/>
          </p:cNvSpPr>
          <p:nvPr/>
        </p:nvSpPr>
        <p:spPr bwMode="auto">
          <a:xfrm>
            <a:off x="6000750" y="5072063"/>
            <a:ext cx="2262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Micro-seismometers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7428" name="TextBox 29"/>
          <p:cNvSpPr txBox="1">
            <a:spLocks noChangeArrowheads="1"/>
          </p:cNvSpPr>
          <p:nvPr/>
        </p:nvSpPr>
        <p:spPr bwMode="auto">
          <a:xfrm>
            <a:off x="6357938" y="5572125"/>
            <a:ext cx="1620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Drill assembly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7429" name="TextBox 30"/>
          <p:cNvSpPr txBox="1">
            <a:spLocks noChangeArrowheads="1"/>
          </p:cNvSpPr>
          <p:nvPr/>
        </p:nvSpPr>
        <p:spPr bwMode="auto">
          <a:xfrm>
            <a:off x="7356475" y="3857625"/>
            <a:ext cx="178752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Accelerometers</a:t>
            </a:r>
          </a:p>
          <a:p>
            <a:r>
              <a:rPr lang="en-GB">
                <a:solidFill>
                  <a:srgbClr val="000000"/>
                </a:solidFill>
              </a:rPr>
              <a:t>Power</a:t>
            </a:r>
          </a:p>
          <a:p>
            <a:r>
              <a:rPr lang="en-GB">
                <a:solidFill>
                  <a:srgbClr val="000000"/>
                </a:solidFill>
              </a:rPr>
              <a:t>Interconnection</a:t>
            </a:r>
          </a:p>
          <a:p>
            <a:r>
              <a:rPr lang="en-GB">
                <a:solidFill>
                  <a:srgbClr val="000000"/>
                </a:solidFill>
              </a:rPr>
              <a:t>Processing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430" name="TextBox 31"/>
          <p:cNvSpPr txBox="1">
            <a:spLocks noChangeArrowheads="1"/>
          </p:cNvSpPr>
          <p:nvPr/>
        </p:nvSpPr>
        <p:spPr bwMode="auto">
          <a:xfrm>
            <a:off x="1857375" y="5429250"/>
            <a:ext cx="3500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Accelerometers, Thermometer</a:t>
            </a:r>
          </a:p>
          <a:p>
            <a:r>
              <a:rPr lang="en-GB">
                <a:solidFill>
                  <a:srgbClr val="000000"/>
                </a:solidFill>
              </a:rPr>
              <a:t>Batteries,Data logger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>
            <a:off x="2571750" y="4429125"/>
            <a:ext cx="647700" cy="105410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2" name="Line 11"/>
          <p:cNvSpPr>
            <a:spLocks noChangeShapeType="1"/>
          </p:cNvSpPr>
          <p:nvPr/>
        </p:nvSpPr>
        <p:spPr bwMode="auto">
          <a:xfrm>
            <a:off x="5786438" y="5286375"/>
            <a:ext cx="230187" cy="4763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>
                <a:solidFill>
                  <a:srgbClr val="00B0F0"/>
                </a:solidFill>
              </a:rPr>
              <a:t>Impact Trial - Objectives</a:t>
            </a:r>
          </a:p>
        </p:txBody>
      </p:sp>
      <p:sp>
        <p:nvSpPr>
          <p:cNvPr id="737283" name="Rectangle 3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2400" dirty="0" smtClean="0"/>
              <a:t>Demonstrate survivability of penetrator shell, accelerometers and power system.</a:t>
            </a:r>
          </a:p>
          <a:p>
            <a:pPr eaLnBrk="1" hangingPunct="1">
              <a:defRPr/>
            </a:pPr>
            <a:r>
              <a:rPr lang="en-GB" sz="2400" dirty="0" smtClean="0"/>
              <a:t>Assess impact on penetrator subsystems and instruments.</a:t>
            </a:r>
          </a:p>
          <a:p>
            <a:pPr eaLnBrk="1" hangingPunct="1">
              <a:defRPr/>
            </a:pPr>
            <a:r>
              <a:rPr lang="en-GB" sz="2400" dirty="0" smtClean="0"/>
              <a:t>Determine internal acceleration environment</a:t>
            </a:r>
            <a:br>
              <a:rPr lang="en-GB" sz="2400" dirty="0" smtClean="0"/>
            </a:br>
            <a:r>
              <a:rPr lang="en-GB" sz="2400" dirty="0" smtClean="0"/>
              <a:t>at different positions within penetrator. </a:t>
            </a:r>
          </a:p>
          <a:p>
            <a:pPr eaLnBrk="1" hangingPunct="1">
              <a:defRPr/>
            </a:pPr>
            <a:r>
              <a:rPr lang="en-GB" sz="2400" dirty="0" smtClean="0"/>
              <a:t>Extend predictive modelling to new impact materials and penetrator materials.</a:t>
            </a:r>
          </a:p>
          <a:p>
            <a:pPr eaLnBrk="1" hangingPunct="1">
              <a:defRPr/>
            </a:pPr>
            <a:r>
              <a:rPr lang="en-GB" sz="2400" dirty="0" smtClean="0"/>
              <a:t>Assess alternative packing methods.</a:t>
            </a:r>
          </a:p>
          <a:p>
            <a:pPr eaLnBrk="1" hangingPunct="1">
              <a:defRPr/>
            </a:pPr>
            <a:r>
              <a:rPr lang="en-GB" sz="2400" dirty="0" smtClean="0"/>
              <a:t>Assess interconnect philosophy.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Penetrometers 018"/>
          <p:cNvPicPr>
            <a:picLocks noChangeAspect="1" noChangeArrowheads="1"/>
          </p:cNvPicPr>
          <p:nvPr/>
        </p:nvPicPr>
        <p:blipFill>
          <a:blip r:embed="rId3"/>
          <a:srcRect r="5905"/>
          <a:stretch>
            <a:fillRect/>
          </a:stretch>
        </p:blipFill>
        <p:spPr bwMode="auto">
          <a:xfrm>
            <a:off x="1331913" y="53975"/>
            <a:ext cx="7812087" cy="622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318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50825" y="-171450"/>
            <a:ext cx="8510588" cy="936625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>
                <a:solidFill>
                  <a:srgbClr val="0000FF"/>
                </a:solidFill>
              </a:rPr>
              <a:t>Trial Hardware </a:t>
            </a:r>
          </a:p>
        </p:txBody>
      </p:sp>
      <p:pic>
        <p:nvPicPr>
          <p:cNvPr id="19460" name="Picture 5" descr="IMG_0014"/>
          <p:cNvPicPr>
            <a:picLocks noChangeAspect="1" noChangeArrowheads="1"/>
          </p:cNvPicPr>
          <p:nvPr/>
        </p:nvPicPr>
        <p:blipFill>
          <a:blip r:embed="rId4"/>
          <a:srcRect l="10751" r="25621"/>
          <a:stretch>
            <a:fillRect/>
          </a:stretch>
        </p:blipFill>
        <p:spPr bwMode="auto">
          <a:xfrm>
            <a:off x="0" y="2997200"/>
            <a:ext cx="2771775" cy="326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684213" y="2636838"/>
            <a:ext cx="1517650" cy="3667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Inners Stack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0"/>
            <a:ext cx="8510588" cy="111125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solidFill>
                  <a:srgbClr val="00B0F0"/>
                </a:solidFill>
              </a:rPr>
              <a:t>Impact Trial - Configuration</a:t>
            </a:r>
            <a:endParaRPr lang="en-US" dirty="0" smtClean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Rocket sled</a:t>
            </a:r>
          </a:p>
          <a:p>
            <a:pPr eaLnBrk="1" hangingPunct="1">
              <a:defRPr/>
            </a:pPr>
            <a:r>
              <a:rPr lang="en-GB" dirty="0" smtClean="0"/>
              <a:t>Penetrator</a:t>
            </a:r>
            <a:endParaRPr lang="en-US" dirty="0" smtClean="0"/>
          </a:p>
        </p:txBody>
      </p:sp>
      <p:pic>
        <p:nvPicPr>
          <p:cNvPr id="20484" name="Picture 3" descr="7Q047_008.jpg"/>
          <p:cNvPicPr>
            <a:picLocks noChangeAspect="1"/>
          </p:cNvPicPr>
          <p:nvPr/>
        </p:nvPicPr>
        <p:blipFill>
          <a:blip r:embed="rId3"/>
          <a:srcRect t="19348" b="8536"/>
          <a:stretch>
            <a:fillRect/>
          </a:stretch>
        </p:blipFill>
        <p:spPr bwMode="auto">
          <a:xfrm>
            <a:off x="0" y="3500438"/>
            <a:ext cx="609600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 descr="7Q047_011.jpg"/>
          <p:cNvPicPr>
            <a:picLocks noChangeAspect="1"/>
          </p:cNvPicPr>
          <p:nvPr/>
        </p:nvPicPr>
        <p:blipFill>
          <a:blip r:embed="rId4"/>
          <a:srcRect t="14063"/>
          <a:stretch>
            <a:fillRect/>
          </a:stretch>
        </p:blipFill>
        <p:spPr bwMode="auto">
          <a:xfrm>
            <a:off x="5083175" y="1214438"/>
            <a:ext cx="4060825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142875"/>
            <a:ext cx="8510587" cy="1054100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solidFill>
                  <a:srgbClr val="00B0F0"/>
                </a:solidFill>
              </a:rPr>
              <a:t>Target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21507" name="Picture 3" descr="7Q047_00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1214438"/>
            <a:ext cx="6096000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4572000"/>
            <a:ext cx="8540750" cy="16097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Dry sand</a:t>
            </a:r>
          </a:p>
          <a:p>
            <a:pPr>
              <a:defRPr/>
            </a:pPr>
            <a:r>
              <a:rPr lang="en-GB" dirty="0" smtClean="0"/>
              <a:t>2m x2m x6m</a:t>
            </a:r>
          </a:p>
          <a:p>
            <a:pPr>
              <a:defRPr/>
            </a:pPr>
            <a:r>
              <a:rPr lang="en-GB" dirty="0" smtClean="0"/>
              <a:t>Small front entrance aperture (polythene)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7188" y="142875"/>
            <a:ext cx="8229600" cy="836613"/>
          </a:xfrm>
          <a:noFill/>
        </p:spPr>
        <p:txBody>
          <a:bodyPr/>
          <a:lstStyle/>
          <a:p>
            <a:pPr eaLnBrk="1" hangingPunct="1"/>
            <a:r>
              <a:rPr lang="en-GB" smtClean="0">
                <a:solidFill>
                  <a:srgbClr val="00B0F0"/>
                </a:solidFill>
                <a:effectLst/>
              </a:rPr>
              <a:t>Real-Time Impact Video</a:t>
            </a:r>
          </a:p>
        </p:txBody>
      </p:sp>
      <p:pic>
        <p:nvPicPr>
          <p:cNvPr id="10" name="Pen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644650" y="1233488"/>
            <a:ext cx="5851525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0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0"/>
            <a:ext cx="8510588" cy="1004888"/>
          </a:xfrm>
        </p:spPr>
        <p:txBody>
          <a:bodyPr/>
          <a:lstStyle/>
          <a:p>
            <a:r>
              <a:rPr lang="en-GB" dirty="0" err="1" smtClean="0">
                <a:solidFill>
                  <a:srgbClr val="00B0F0"/>
                </a:solidFill>
                <a:effectLst/>
              </a:rPr>
              <a:t>MoonLITE</a:t>
            </a:r>
            <a:endParaRPr lang="en-GB" dirty="0" smtClean="0">
              <a:solidFill>
                <a:srgbClr val="00B0F0"/>
              </a:solidFill>
              <a:effectLst/>
            </a:endParaRPr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50825" y="1196975"/>
            <a:ext cx="8569325" cy="4968875"/>
          </a:xfrm>
        </p:spPr>
        <p:txBody>
          <a:bodyPr/>
          <a:lstStyle/>
          <a:p>
            <a:pPr marL="261938" indent="-261938">
              <a:lnSpc>
                <a:spcPct val="8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en-GB" sz="2400" dirty="0" smtClean="0">
                <a:effectLst/>
              </a:rPr>
              <a:t>A UK led science mission including an orbital communications package and to emplace 4 penetrators on the Moon for :-</a:t>
            </a:r>
          </a:p>
          <a:p>
            <a:pPr marL="261938" indent="-261938">
              <a:lnSpc>
                <a:spcPct val="80000"/>
              </a:lnSpc>
              <a:spcBef>
                <a:spcPct val="40000"/>
              </a:spcBef>
            </a:pPr>
            <a:r>
              <a:rPr lang="en-GB" sz="2400" b="1" dirty="0" smtClean="0">
                <a:solidFill>
                  <a:srgbClr val="FFFF00"/>
                </a:solidFill>
                <a:effectLst/>
              </a:rPr>
              <a:t>Science:</a:t>
            </a:r>
            <a:r>
              <a:rPr lang="en-GB" sz="2400" b="1" dirty="0" smtClean="0">
                <a:effectLst/>
              </a:rPr>
              <a:t> </a:t>
            </a:r>
            <a:r>
              <a:rPr lang="en-GB" sz="2000" dirty="0" smtClean="0">
                <a:solidFill>
                  <a:schemeClr val="tx2"/>
                </a:solidFill>
                <a:effectLst/>
              </a:rPr>
              <a:t>Lunar science </a:t>
            </a:r>
            <a:r>
              <a:rPr lang="en-GB" sz="1800" dirty="0" smtClean="0">
                <a:solidFill>
                  <a:schemeClr val="tx2"/>
                </a:solidFill>
                <a:effectLst/>
              </a:rPr>
              <a:t>(inc. geology, chemistry, interior structure) </a:t>
            </a:r>
            <a:r>
              <a:rPr lang="en-GB" sz="2000" dirty="0" smtClean="0">
                <a:solidFill>
                  <a:schemeClr val="tx2"/>
                </a:solidFill>
                <a:effectLst/>
              </a:rPr>
              <a:t/>
            </a:r>
            <a:br>
              <a:rPr lang="en-GB" sz="2000" dirty="0" smtClean="0">
                <a:solidFill>
                  <a:schemeClr val="tx2"/>
                </a:solidFill>
                <a:effectLst/>
              </a:rPr>
            </a:br>
            <a:r>
              <a:rPr lang="en-GB" sz="2000" dirty="0" smtClean="0">
                <a:solidFill>
                  <a:schemeClr val="tx2"/>
                </a:solidFill>
                <a:effectLst/>
              </a:rPr>
              <a:t>+ water ice/volatiles in permanently shadowed craters and   </a:t>
            </a:r>
            <a:br>
              <a:rPr lang="en-GB" sz="2000" dirty="0" smtClean="0">
                <a:solidFill>
                  <a:schemeClr val="tx2"/>
                </a:solidFill>
                <a:effectLst/>
              </a:rPr>
            </a:br>
            <a:r>
              <a:rPr lang="en-GB" sz="2000" dirty="0" smtClean="0">
                <a:solidFill>
                  <a:schemeClr val="tx2"/>
                </a:solidFill>
                <a:effectLst/>
              </a:rPr>
              <a:t>   </a:t>
            </a:r>
            <a:r>
              <a:rPr lang="en-GB" sz="2000" dirty="0" err="1" smtClean="0">
                <a:solidFill>
                  <a:schemeClr val="tx2"/>
                </a:solidFill>
                <a:effectLst/>
              </a:rPr>
              <a:t>astrobiological</a:t>
            </a:r>
            <a:r>
              <a:rPr lang="en-GB" sz="2000" dirty="0" smtClean="0">
                <a:solidFill>
                  <a:schemeClr val="tx2"/>
                </a:solidFill>
                <a:effectLst/>
              </a:rPr>
              <a:t> connections </a:t>
            </a:r>
            <a:br>
              <a:rPr lang="en-GB" sz="2000" dirty="0" smtClean="0">
                <a:solidFill>
                  <a:schemeClr val="tx2"/>
                </a:solidFill>
                <a:effectLst/>
              </a:rPr>
            </a:br>
            <a:r>
              <a:rPr lang="en-GB" sz="2000" dirty="0" smtClean="0">
                <a:solidFill>
                  <a:schemeClr val="tx2"/>
                </a:solidFill>
                <a:effectLst/>
              </a:rPr>
              <a:t>+ ground truth.</a:t>
            </a:r>
          </a:p>
          <a:p>
            <a:pPr marL="261938" indent="-261938">
              <a:lnSpc>
                <a:spcPct val="80000"/>
              </a:lnSpc>
              <a:spcBef>
                <a:spcPct val="40000"/>
              </a:spcBef>
            </a:pPr>
            <a:r>
              <a:rPr lang="en-GB" sz="2400" b="1" dirty="0" smtClean="0">
                <a:solidFill>
                  <a:srgbClr val="FFFF00"/>
                </a:solidFill>
                <a:effectLst/>
              </a:rPr>
              <a:t>Exploration:</a:t>
            </a:r>
            <a:r>
              <a:rPr lang="en-GB" sz="2400" dirty="0" smtClean="0">
                <a:effectLst/>
              </a:rPr>
              <a:t> </a:t>
            </a:r>
            <a:r>
              <a:rPr lang="en-GB" sz="2000" dirty="0" smtClean="0">
                <a:solidFill>
                  <a:schemeClr val="tx2"/>
                </a:solidFill>
                <a:effectLst/>
              </a:rPr>
              <a:t>For manned missions -&gt; water for ISRU </a:t>
            </a:r>
            <a:br>
              <a:rPr lang="en-GB" sz="2000" dirty="0" smtClean="0">
                <a:solidFill>
                  <a:schemeClr val="tx2"/>
                </a:solidFill>
                <a:effectLst/>
              </a:rPr>
            </a:br>
            <a:r>
              <a:rPr lang="en-GB" sz="2000" dirty="0" smtClean="0">
                <a:solidFill>
                  <a:schemeClr val="tx2"/>
                </a:solidFill>
                <a:effectLst/>
              </a:rPr>
              <a:t>+ sites of possibly dangerous seismic levels for lunar bases </a:t>
            </a:r>
            <a:br>
              <a:rPr lang="en-GB" sz="2000" dirty="0" smtClean="0">
                <a:solidFill>
                  <a:schemeClr val="tx2"/>
                </a:solidFill>
                <a:effectLst/>
              </a:rPr>
            </a:br>
            <a:r>
              <a:rPr lang="en-GB" sz="2000" dirty="0" smtClean="0">
                <a:solidFill>
                  <a:schemeClr val="tx2"/>
                </a:solidFill>
                <a:effectLst/>
              </a:rPr>
              <a:t>+ radiation shielding effectiveness of lunar </a:t>
            </a:r>
            <a:r>
              <a:rPr lang="en-GB" sz="2000" dirty="0" err="1" smtClean="0">
                <a:solidFill>
                  <a:schemeClr val="tx2"/>
                </a:solidFill>
                <a:effectLst/>
              </a:rPr>
              <a:t>regolith</a:t>
            </a:r>
            <a:r>
              <a:rPr lang="en-GB" sz="2000" dirty="0" smtClean="0">
                <a:solidFill>
                  <a:schemeClr val="tx2"/>
                </a:solidFill>
                <a:effectLst/>
              </a:rPr>
              <a:t>.</a:t>
            </a:r>
          </a:p>
          <a:p>
            <a:pPr marL="261938" indent="-261938">
              <a:lnSpc>
                <a:spcPct val="80000"/>
              </a:lnSpc>
              <a:spcBef>
                <a:spcPct val="40000"/>
              </a:spcBef>
            </a:pPr>
            <a:r>
              <a:rPr lang="en-GB" sz="2400" b="1" dirty="0" smtClean="0">
                <a:solidFill>
                  <a:srgbClr val="FFFF00"/>
                </a:solidFill>
                <a:effectLst/>
              </a:rPr>
              <a:t>UK plc: </a:t>
            </a:r>
            <a:r>
              <a:rPr lang="en-GB" sz="2000" dirty="0" smtClean="0">
                <a:solidFill>
                  <a:schemeClr val="tx2"/>
                </a:solidFill>
                <a:effectLst/>
              </a:rPr>
              <a:t>Showcase British Innovation</a:t>
            </a:r>
          </a:p>
          <a:p>
            <a:pPr marL="261938" indent="-261938">
              <a:lnSpc>
                <a:spcPct val="80000"/>
              </a:lnSpc>
              <a:spcBef>
                <a:spcPct val="40000"/>
              </a:spcBef>
            </a:pPr>
            <a:r>
              <a:rPr lang="en-GB" sz="2400" b="1" dirty="0" smtClean="0">
                <a:solidFill>
                  <a:srgbClr val="FFFF00"/>
                </a:solidFill>
                <a:effectLst/>
              </a:rPr>
              <a:t>Public interest: </a:t>
            </a:r>
            <a:r>
              <a:rPr lang="en-GB" sz="2400" dirty="0" smtClean="0">
                <a:solidFill>
                  <a:schemeClr val="tx2"/>
                </a:solidFill>
                <a:effectLst/>
              </a:rPr>
              <a:t>F</a:t>
            </a:r>
            <a:r>
              <a:rPr lang="en-GB" sz="2000" dirty="0" smtClean="0">
                <a:solidFill>
                  <a:schemeClr val="tx2"/>
                </a:solidFill>
                <a:effectLst/>
              </a:rPr>
              <a:t>irst UK led mission for 30+ years,</a:t>
            </a:r>
            <a:br>
              <a:rPr lang="en-GB" sz="2000" dirty="0" smtClean="0">
                <a:solidFill>
                  <a:schemeClr val="tx2"/>
                </a:solidFill>
                <a:effectLst/>
              </a:rPr>
            </a:br>
            <a:r>
              <a:rPr lang="en-GB" sz="2000" dirty="0" smtClean="0">
                <a:solidFill>
                  <a:schemeClr val="tx2"/>
                </a:solidFill>
                <a:effectLst/>
              </a:rPr>
              <a:t> already much media and personal interest.</a:t>
            </a:r>
          </a:p>
          <a:p>
            <a:pPr marL="261938" indent="-261938">
              <a:lnSpc>
                <a:spcPct val="80000"/>
              </a:lnSpc>
              <a:spcBef>
                <a:spcPct val="40000"/>
              </a:spcBef>
            </a:pPr>
            <a:r>
              <a:rPr lang="en-GB" sz="2400" b="1" dirty="0" smtClean="0">
                <a:solidFill>
                  <a:srgbClr val="FFFF00"/>
                </a:solidFill>
                <a:effectLst/>
              </a:rPr>
              <a:t>Strategic Potential: </a:t>
            </a:r>
            <a:r>
              <a:rPr lang="en-GB" sz="2400" dirty="0" smtClean="0">
                <a:solidFill>
                  <a:schemeClr val="tx2"/>
                </a:solidFill>
                <a:effectLst/>
              </a:rPr>
              <a:t>F</a:t>
            </a:r>
            <a:r>
              <a:rPr lang="en-GB" sz="2000" dirty="0" smtClean="0">
                <a:solidFill>
                  <a:schemeClr val="tx2"/>
                </a:solidFill>
                <a:effectLst/>
              </a:rPr>
              <a:t>or future solar system bodies (e.g. </a:t>
            </a:r>
            <a:r>
              <a:rPr lang="en-GB" sz="2000" dirty="0" err="1" smtClean="0">
                <a:solidFill>
                  <a:schemeClr val="tx2"/>
                </a:solidFill>
                <a:effectLst/>
              </a:rPr>
              <a:t>Europa</a:t>
            </a:r>
            <a:r>
              <a:rPr lang="en-GB" sz="2000" dirty="0" smtClean="0">
                <a:solidFill>
                  <a:schemeClr val="tx2"/>
                </a:solidFill>
                <a:effectLst/>
              </a:rPr>
              <a:t>/Ganymede, Titan/</a:t>
            </a:r>
            <a:r>
              <a:rPr lang="en-GB" sz="2000" dirty="0" err="1" smtClean="0">
                <a:solidFill>
                  <a:schemeClr val="tx2"/>
                </a:solidFill>
                <a:effectLst/>
              </a:rPr>
              <a:t>Enceladus</a:t>
            </a:r>
            <a:r>
              <a:rPr lang="en-GB" sz="2000" dirty="0" smtClean="0">
                <a:solidFill>
                  <a:schemeClr val="tx2"/>
                </a:solidFill>
                <a:effectLst/>
              </a:rPr>
              <a:t>, NEOs…)</a:t>
            </a:r>
            <a:endParaRPr lang="en-GB" sz="2800" dirty="0" smtClean="0">
              <a:solidFill>
                <a:schemeClr val="tx2"/>
              </a:solidFill>
              <a:effectLst/>
            </a:endParaRPr>
          </a:p>
        </p:txBody>
      </p:sp>
      <p:sp>
        <p:nvSpPr>
          <p:cNvPr id="5" name="TextBox 26"/>
          <p:cNvSpPr txBox="1">
            <a:spLocks noChangeArrowheads="1"/>
          </p:cNvSpPr>
          <p:nvPr/>
        </p:nvSpPr>
        <p:spPr bwMode="auto">
          <a:xfrm>
            <a:off x="5972146" y="5643578"/>
            <a:ext cx="317185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‘</a:t>
            </a:r>
            <a:r>
              <a:rPr lang="en-GB" sz="2400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Shoot for the </a:t>
            </a:r>
            <a:r>
              <a:rPr lang="en-GB" sz="240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Moon</a:t>
            </a:r>
            <a:r>
              <a:rPr lang="en-GB" sz="24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’</a:t>
            </a:r>
          </a:p>
          <a:p>
            <a:pPr>
              <a:defRPr/>
            </a:pPr>
            <a:r>
              <a:rPr lang="en-GB" sz="1400" i="1" dirty="0" smtClean="0">
                <a:cs typeface="+mn-cs"/>
              </a:rPr>
              <a:t>Jon </a:t>
            </a:r>
            <a:r>
              <a:rPr lang="en-GB" sz="1400" i="1" dirty="0" err="1" smtClean="0">
                <a:cs typeface="+mn-cs"/>
              </a:rPr>
              <a:t>Excell</a:t>
            </a:r>
            <a:r>
              <a:rPr lang="en-GB" sz="1400" i="1" dirty="0" smtClean="0">
                <a:cs typeface="+mn-cs"/>
              </a:rPr>
              <a:t>, ‘The Engineer</a:t>
            </a:r>
            <a:r>
              <a:rPr lang="en-GB" sz="1600" i="1" dirty="0" smtClean="0">
                <a:cs typeface="+mn-cs"/>
              </a:rPr>
              <a:t>’, 02Jun08</a:t>
            </a:r>
            <a:endParaRPr lang="en-US" sz="1600" i="1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Firing</a:t>
            </a:r>
            <a:endParaRPr lang="en-US" dirty="0"/>
          </a:p>
        </p:txBody>
      </p:sp>
      <p:pic>
        <p:nvPicPr>
          <p:cNvPr id="39942" name="rnd1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00" fill="hold"/>
                                        <p:tgtEl>
                                          <p:spTgt spid="399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994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99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99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0"/>
            <a:ext cx="8510588" cy="1325563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solidFill>
                  <a:srgbClr val="00B0F0"/>
                </a:solidFill>
              </a:rPr>
              <a:t>1’st Firing - Results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24579" name="Content Placeholder 3" descr="7Q047_025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929313" y="1428750"/>
            <a:ext cx="2946400" cy="4422775"/>
          </a:xfrm>
        </p:spPr>
      </p:pic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214313" y="3786188"/>
            <a:ext cx="37861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GB"/>
              <a:t> Penetrator found in top of target</a:t>
            </a:r>
          </a:p>
          <a:p>
            <a:pPr>
              <a:buFont typeface="Arial" charset="0"/>
              <a:buChar char="•"/>
            </a:pPr>
            <a:r>
              <a:rPr lang="en-GB"/>
              <a:t> Glanced off a steel girder which </a:t>
            </a:r>
            <a:br>
              <a:rPr lang="en-GB"/>
            </a:br>
            <a:r>
              <a:rPr lang="en-GB"/>
              <a:t>  radically changed its orientation.</a:t>
            </a:r>
          </a:p>
          <a:p>
            <a:pPr>
              <a:buFont typeface="Arial" charset="0"/>
              <a:buChar char="•"/>
            </a:pPr>
            <a:r>
              <a:rPr lang="en-GB"/>
              <a:t> Penetration: ~3.9m</a:t>
            </a:r>
          </a:p>
          <a:p>
            <a:pPr>
              <a:buFont typeface="Arial" charset="0"/>
              <a:buChar char="•"/>
            </a:pPr>
            <a:r>
              <a:rPr lang="en-GB"/>
              <a:t> Much ablation to nose and belly</a:t>
            </a:r>
          </a:p>
          <a:p>
            <a:pPr>
              <a:buFont typeface="Arial" charset="0"/>
              <a:buChar char="•"/>
            </a:pPr>
            <a:r>
              <a:rPr lang="en-GB"/>
              <a:t> Rear flare quite distorted. </a:t>
            </a:r>
          </a:p>
          <a:p>
            <a:pPr>
              <a:buFont typeface="Arial" charset="0"/>
              <a:buChar char="•"/>
            </a:pPr>
            <a:r>
              <a:rPr lang="en-GB"/>
              <a:t> Penetrator in one piece </a:t>
            </a:r>
            <a:r>
              <a:rPr lang="en-GB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✓</a:t>
            </a:r>
            <a:endParaRPr lang="en-GB"/>
          </a:p>
          <a:p>
            <a:r>
              <a:rPr lang="en-GB"/>
              <a:t>  </a:t>
            </a:r>
            <a:endParaRPr lang="en-US"/>
          </a:p>
        </p:txBody>
      </p:sp>
      <p:sp>
        <p:nvSpPr>
          <p:cNvPr id="24581" name="TextBox 6"/>
          <p:cNvSpPr txBox="1">
            <a:spLocks noChangeArrowheads="1"/>
          </p:cNvSpPr>
          <p:nvPr/>
        </p:nvSpPr>
        <p:spPr bwMode="auto">
          <a:xfrm>
            <a:off x="357188" y="1428750"/>
            <a:ext cx="328612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Firing parameters:</a:t>
            </a:r>
          </a:p>
          <a:p>
            <a:pPr>
              <a:buFont typeface="Arial" charset="0"/>
              <a:buChar char="•"/>
            </a:pPr>
            <a:r>
              <a:rPr lang="en-GB"/>
              <a:t> Impact velocity:  310 m/s    </a:t>
            </a:r>
          </a:p>
          <a:p>
            <a:r>
              <a:rPr lang="en-GB"/>
              <a:t>        (c.f. 300m/s nominal)</a:t>
            </a:r>
          </a:p>
          <a:p>
            <a:pPr>
              <a:buFont typeface="Arial" charset="0"/>
              <a:buChar char="•"/>
            </a:pPr>
            <a:r>
              <a:rPr lang="en-GB"/>
              <a:t> Nose-up ~8degs </a:t>
            </a:r>
            <a:br>
              <a:rPr lang="en-GB"/>
            </a:br>
            <a:r>
              <a:rPr lang="en-GB"/>
              <a:t>        (c.f. 0 degs nominal)</a:t>
            </a:r>
          </a:p>
          <a:p>
            <a:endParaRPr lang="en-GB"/>
          </a:p>
          <a:p>
            <a:r>
              <a:rPr lang="en-GB"/>
              <a:t>=&gt; worst case</a:t>
            </a:r>
            <a:endParaRPr lang="en-US"/>
          </a:p>
        </p:txBody>
      </p:sp>
      <p:pic>
        <p:nvPicPr>
          <p:cNvPr id="24582" name="Picture 5" descr="7Q047_027.jpg"/>
          <p:cNvPicPr>
            <a:picLocks noChangeAspect="1"/>
          </p:cNvPicPr>
          <p:nvPr/>
        </p:nvPicPr>
        <p:blipFill>
          <a:blip r:embed="rId4"/>
          <a:srcRect l="38672" t="7787" r="19531" b="9544"/>
          <a:stretch>
            <a:fillRect/>
          </a:stretch>
        </p:blipFill>
        <p:spPr bwMode="auto">
          <a:xfrm>
            <a:off x="3786188" y="3500438"/>
            <a:ext cx="20605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6" descr="7Q047_201.jpg"/>
          <p:cNvPicPr>
            <a:picLocks noChangeAspect="1"/>
          </p:cNvPicPr>
          <p:nvPr/>
        </p:nvPicPr>
        <p:blipFill>
          <a:blip r:embed="rId5"/>
          <a:srcRect t="6451" r="14516"/>
          <a:stretch>
            <a:fillRect/>
          </a:stretch>
        </p:blipFill>
        <p:spPr bwMode="auto">
          <a:xfrm>
            <a:off x="3500438" y="1428750"/>
            <a:ext cx="2357437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29063"/>
            <a:ext cx="5214938" cy="1039812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>
                <a:solidFill>
                  <a:srgbClr val="00B0F0"/>
                </a:solidFill>
              </a:rPr>
              <a:t>Post Firing</a:t>
            </a:r>
            <a:br>
              <a:rPr lang="en-GB" dirty="0" smtClean="0">
                <a:solidFill>
                  <a:srgbClr val="00B0F0"/>
                </a:solidFill>
              </a:rPr>
            </a:br>
            <a:r>
              <a:rPr lang="en-GB" dirty="0" smtClean="0">
                <a:solidFill>
                  <a:srgbClr val="00B0F0"/>
                </a:solidFill>
              </a:rPr>
              <a:t>belly up ! 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 l="4167" r="23611"/>
          <a:stretch>
            <a:fillRect/>
          </a:stretch>
        </p:blipFill>
        <p:spPr bwMode="auto">
          <a:xfrm>
            <a:off x="5214938" y="2928938"/>
            <a:ext cx="37147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t="26006" r="6523" b="25372"/>
          <a:stretch>
            <a:fillRect/>
          </a:stretch>
        </p:blipFill>
        <p:spPr>
          <a:xfrm>
            <a:off x="0" y="0"/>
            <a:ext cx="9131300" cy="31670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0"/>
            <a:ext cx="8510587" cy="1125538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solidFill>
                  <a:srgbClr val="00B0F0"/>
                </a:solidFill>
              </a:rPr>
              <a:t>First Firing – Opening up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</a:t>
            </a:r>
            <a:endParaRPr lang="en-US" dirty="0"/>
          </a:p>
        </p:txBody>
      </p:sp>
      <p:pic>
        <p:nvPicPr>
          <p:cNvPr id="26628" name="Picture 6" descr="7Q047_213.jpg"/>
          <p:cNvPicPr>
            <a:picLocks noChangeAspect="1"/>
          </p:cNvPicPr>
          <p:nvPr/>
        </p:nvPicPr>
        <p:blipFill>
          <a:blip r:embed="rId3"/>
          <a:srcRect t="14844"/>
          <a:stretch>
            <a:fillRect/>
          </a:stretch>
        </p:blipFill>
        <p:spPr bwMode="auto">
          <a:xfrm>
            <a:off x="4429125" y="1071563"/>
            <a:ext cx="457200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8" descr="7Q047_244.jpg"/>
          <p:cNvPicPr>
            <a:picLocks noChangeAspect="1"/>
          </p:cNvPicPr>
          <p:nvPr/>
        </p:nvPicPr>
        <p:blipFill>
          <a:blip r:embed="rId4"/>
          <a:srcRect t="2586"/>
          <a:stretch>
            <a:fillRect/>
          </a:stretch>
        </p:blipFill>
        <p:spPr bwMode="auto">
          <a:xfrm>
            <a:off x="142875" y="928688"/>
            <a:ext cx="4143375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0"/>
            <a:ext cx="8510588" cy="1325563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solidFill>
                  <a:srgbClr val="00B0F0"/>
                </a:solidFill>
              </a:rPr>
              <a:t>1</a:t>
            </a:r>
            <a:r>
              <a:rPr lang="en-GB" baseline="30000" dirty="0" smtClean="0">
                <a:solidFill>
                  <a:srgbClr val="00B0F0"/>
                </a:solidFill>
              </a:rPr>
              <a:t>st</a:t>
            </a:r>
            <a:r>
              <a:rPr lang="en-GB" dirty="0" smtClean="0">
                <a:solidFill>
                  <a:srgbClr val="00B0F0"/>
                </a:solidFill>
              </a:rPr>
              <a:t> Firing – internal Results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27651" name="Content Placeholder 3" descr="7Q047_222.jpg"/>
          <p:cNvPicPr>
            <a:picLocks noGrp="1" noChangeAspect="1"/>
          </p:cNvPicPr>
          <p:nvPr>
            <p:ph idx="1"/>
          </p:nvPr>
        </p:nvPicPr>
        <p:blipFill>
          <a:blip r:embed="rId3"/>
          <a:srcRect t="10938" r="13281" b="6248"/>
          <a:stretch>
            <a:fillRect/>
          </a:stretch>
        </p:blipFill>
        <p:spPr>
          <a:xfrm>
            <a:off x="3857625" y="1071563"/>
            <a:ext cx="5286375" cy="3786187"/>
          </a:xfrm>
        </p:spPr>
      </p:pic>
      <p:pic>
        <p:nvPicPr>
          <p:cNvPr id="27652" name="Picture 4" descr="7Q047_28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2857500"/>
            <a:ext cx="4429125" cy="332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500063" y="2500313"/>
            <a:ext cx="25701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Micro seismometer bay</a:t>
            </a:r>
            <a:endParaRPr lang="en-US"/>
          </a:p>
        </p:txBody>
      </p:sp>
      <p:sp>
        <p:nvSpPr>
          <p:cNvPr id="27654" name="TextBox 6"/>
          <p:cNvSpPr txBox="1">
            <a:spLocks noChangeArrowheads="1"/>
          </p:cNvSpPr>
          <p:nvPr/>
        </p:nvSpPr>
        <p:spPr bwMode="auto">
          <a:xfrm>
            <a:off x="5326063" y="4929188"/>
            <a:ext cx="38179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Connecting to MSSL accelerometer</a:t>
            </a:r>
          </a:p>
          <a:p>
            <a:r>
              <a:rPr lang="en-GB"/>
              <a:t>and data processing bay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0"/>
            <a:ext cx="8510587" cy="911225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solidFill>
                  <a:srgbClr val="00B0F0"/>
                </a:solidFill>
              </a:rPr>
              <a:t>1’st Firing –  accelerometer data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28675" name="Content Placeholder 3" descr="Shot3_plot1.tif"/>
          <p:cNvPicPr>
            <a:picLocks noGrp="1" noChangeAspect="1"/>
          </p:cNvPicPr>
          <p:nvPr>
            <p:ph idx="1"/>
          </p:nvPr>
        </p:nvPicPr>
        <p:blipFill>
          <a:blip r:embed="rId3"/>
          <a:srcRect l="8357" t="7883" r="9454" b="5418"/>
          <a:stretch>
            <a:fillRect/>
          </a:stretch>
        </p:blipFill>
        <p:spPr>
          <a:xfrm>
            <a:off x="214313" y="2143125"/>
            <a:ext cx="4214812" cy="3143250"/>
          </a:xfrm>
        </p:spPr>
      </p:pic>
      <p:pic>
        <p:nvPicPr>
          <p:cNvPr id="28676" name="Picture 4" descr="Shot3_plot2.tif"/>
          <p:cNvPicPr>
            <a:picLocks noChangeAspect="1"/>
          </p:cNvPicPr>
          <p:nvPr/>
        </p:nvPicPr>
        <p:blipFill>
          <a:blip r:embed="rId4"/>
          <a:srcRect l="9639" t="8521" r="7228" b="4562"/>
          <a:stretch>
            <a:fillRect/>
          </a:stretch>
        </p:blipFill>
        <p:spPr bwMode="auto">
          <a:xfrm>
            <a:off x="4572000" y="2143125"/>
            <a:ext cx="4214813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Box 5"/>
          <p:cNvSpPr txBox="1">
            <a:spLocks noChangeArrowheads="1"/>
          </p:cNvSpPr>
          <p:nvPr/>
        </p:nvSpPr>
        <p:spPr bwMode="auto">
          <a:xfrm>
            <a:off x="142875" y="5357813"/>
            <a:ext cx="37052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~ 5 kgee smoothed,</a:t>
            </a:r>
          </a:p>
          <a:p>
            <a:r>
              <a:rPr lang="en-GB"/>
              <a:t>~16 kgee peak</a:t>
            </a:r>
          </a:p>
          <a:p>
            <a:r>
              <a:rPr lang="en-GB"/>
              <a:t>high frequency components ~5khz</a:t>
            </a:r>
            <a:endParaRPr lang="en-US"/>
          </a:p>
        </p:txBody>
      </p:sp>
      <p:sp>
        <p:nvSpPr>
          <p:cNvPr id="28678" name="TextBox 6"/>
          <p:cNvSpPr txBox="1">
            <a:spLocks noChangeArrowheads="1"/>
          </p:cNvSpPr>
          <p:nvPr/>
        </p:nvSpPr>
        <p:spPr bwMode="auto">
          <a:xfrm>
            <a:off x="5214938" y="1214438"/>
            <a:ext cx="3708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/>
              <a:t>hi-time res:   2</a:t>
            </a:r>
            <a:r>
              <a:rPr lang="en-GB" baseline="30000" dirty="0"/>
              <a:t>nd</a:t>
            </a:r>
            <a:r>
              <a:rPr lang="en-GB" dirty="0"/>
              <a:t> peak- &gt; body slap</a:t>
            </a:r>
          </a:p>
          <a:p>
            <a:r>
              <a:rPr lang="en-GB" dirty="0"/>
              <a:t>higher gee forces than </a:t>
            </a:r>
            <a:r>
              <a:rPr lang="en-GB" dirty="0" smtClean="0"/>
              <a:t>along axis</a:t>
            </a:r>
            <a:endParaRPr lang="en-US" dirty="0"/>
          </a:p>
        </p:txBody>
      </p:sp>
      <p:sp>
        <p:nvSpPr>
          <p:cNvPr id="28679" name="TextBox 6"/>
          <p:cNvSpPr txBox="1">
            <a:spLocks noChangeArrowheads="1"/>
          </p:cNvSpPr>
          <p:nvPr/>
        </p:nvSpPr>
        <p:spPr bwMode="auto">
          <a:xfrm>
            <a:off x="285750" y="1071563"/>
            <a:ext cx="4327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>
                <a:solidFill>
                  <a:srgbClr val="FFFF00"/>
                </a:solidFill>
              </a:rPr>
              <a:t>(a) Front end (QinetiQ</a:t>
            </a:r>
            <a:r>
              <a:rPr lang="en-GB" sz="3200"/>
              <a:t>)</a:t>
            </a:r>
            <a:endParaRPr lang="en-US" sz="3200"/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5643563" y="1643063"/>
            <a:ext cx="1428750" cy="928687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0"/>
            <a:ext cx="8143875" cy="839788"/>
          </a:xfrm>
        </p:spPr>
        <p:txBody>
          <a:bodyPr/>
          <a:lstStyle/>
          <a:p>
            <a:pPr algn="l">
              <a:defRPr/>
            </a:pPr>
            <a:r>
              <a:rPr lang="en-GB" dirty="0" smtClean="0">
                <a:solidFill>
                  <a:srgbClr val="00B0F0"/>
                </a:solidFill>
              </a:rPr>
              <a:t>1</a:t>
            </a:r>
            <a:r>
              <a:rPr lang="en-GB" baseline="30000" dirty="0" smtClean="0">
                <a:solidFill>
                  <a:srgbClr val="00B0F0"/>
                </a:solidFill>
              </a:rPr>
              <a:t>st</a:t>
            </a:r>
            <a:r>
              <a:rPr lang="en-GB" dirty="0" smtClean="0">
                <a:solidFill>
                  <a:srgbClr val="00B0F0"/>
                </a:solidFill>
              </a:rPr>
              <a:t> Firing - accelerometer data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/>
          <a:srcRect l="2605" t="34943" r="3473" b="15829"/>
          <a:stretch>
            <a:fillRect/>
          </a:stretch>
        </p:blipFill>
        <p:spPr bwMode="auto">
          <a:xfrm>
            <a:off x="3929063" y="928688"/>
            <a:ext cx="4945062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4"/>
          <a:srcRect l="1303" t="32239" r="4776" b="19112"/>
          <a:stretch>
            <a:fillRect/>
          </a:stretch>
        </p:blipFill>
        <p:spPr bwMode="auto">
          <a:xfrm>
            <a:off x="3929063" y="2643188"/>
            <a:ext cx="4945062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5"/>
          <a:srcRect l="4631" t="30888" r="1447" b="20078"/>
          <a:stretch>
            <a:fillRect/>
          </a:stretch>
        </p:blipFill>
        <p:spPr bwMode="auto">
          <a:xfrm>
            <a:off x="3929063" y="4286250"/>
            <a:ext cx="4945062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Box 6"/>
          <p:cNvSpPr txBox="1">
            <a:spLocks noChangeArrowheads="1"/>
          </p:cNvSpPr>
          <p:nvPr/>
        </p:nvSpPr>
        <p:spPr bwMode="auto">
          <a:xfrm>
            <a:off x="6945313" y="1714500"/>
            <a:ext cx="12493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Along axis</a:t>
            </a:r>
            <a:endParaRPr lang="en-US"/>
          </a:p>
        </p:txBody>
      </p:sp>
      <p:sp>
        <p:nvSpPr>
          <p:cNvPr id="29703" name="TextBox 7"/>
          <p:cNvSpPr txBox="1">
            <a:spLocks noChangeArrowheads="1"/>
          </p:cNvSpPr>
          <p:nvPr/>
        </p:nvSpPr>
        <p:spPr bwMode="auto">
          <a:xfrm>
            <a:off x="7016750" y="3214688"/>
            <a:ext cx="1416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Vertical axis</a:t>
            </a:r>
            <a:endParaRPr lang="en-US"/>
          </a:p>
        </p:txBody>
      </p:sp>
      <p:sp>
        <p:nvSpPr>
          <p:cNvPr id="29704" name="TextBox 8"/>
          <p:cNvSpPr txBox="1">
            <a:spLocks noChangeArrowheads="1"/>
          </p:cNvSpPr>
          <p:nvPr/>
        </p:nvSpPr>
        <p:spPr bwMode="auto">
          <a:xfrm>
            <a:off x="6873875" y="5072063"/>
            <a:ext cx="1698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Horizontal axis</a:t>
            </a:r>
            <a:endParaRPr lang="en-US"/>
          </a:p>
        </p:txBody>
      </p:sp>
      <p:sp>
        <p:nvSpPr>
          <p:cNvPr id="29705" name="TextBox 11"/>
          <p:cNvSpPr txBox="1">
            <a:spLocks noChangeArrowheads="1"/>
          </p:cNvSpPr>
          <p:nvPr/>
        </p:nvSpPr>
        <p:spPr bwMode="auto">
          <a:xfrm>
            <a:off x="4802188" y="1071563"/>
            <a:ext cx="9890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11 kgee</a:t>
            </a:r>
            <a:endParaRPr lang="en-US"/>
          </a:p>
        </p:txBody>
      </p:sp>
      <p:sp>
        <p:nvSpPr>
          <p:cNvPr id="29706" name="TextBox 12"/>
          <p:cNvSpPr txBox="1">
            <a:spLocks noChangeArrowheads="1"/>
          </p:cNvSpPr>
          <p:nvPr/>
        </p:nvSpPr>
        <p:spPr bwMode="auto">
          <a:xfrm>
            <a:off x="4802188" y="2786063"/>
            <a:ext cx="10048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15 kgee</a:t>
            </a:r>
            <a:endParaRPr lang="en-US"/>
          </a:p>
        </p:txBody>
      </p:sp>
      <p:sp>
        <p:nvSpPr>
          <p:cNvPr id="29707" name="TextBox 13"/>
          <p:cNvSpPr txBox="1">
            <a:spLocks noChangeArrowheads="1"/>
          </p:cNvSpPr>
          <p:nvPr/>
        </p:nvSpPr>
        <p:spPr bwMode="auto">
          <a:xfrm>
            <a:off x="4873625" y="4429125"/>
            <a:ext cx="877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4 kgee</a:t>
            </a:r>
            <a:endParaRPr lang="en-US"/>
          </a:p>
        </p:txBody>
      </p:sp>
      <p:sp>
        <p:nvSpPr>
          <p:cNvPr id="29708" name="Rectangle 27"/>
          <p:cNvSpPr>
            <a:spLocks noChangeArrowheads="1"/>
          </p:cNvSpPr>
          <p:nvPr/>
        </p:nvSpPr>
        <p:spPr bwMode="auto">
          <a:xfrm>
            <a:off x="7874000" y="2357438"/>
            <a:ext cx="6810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rgbClr val="FFFF00"/>
                </a:solidFill>
              </a:rPr>
              <a:t>Girder</a:t>
            </a:r>
          </a:p>
        </p:txBody>
      </p:sp>
      <p:sp>
        <p:nvSpPr>
          <p:cNvPr id="29709" name="Rectangle 28"/>
          <p:cNvSpPr>
            <a:spLocks noChangeArrowheads="1"/>
          </p:cNvSpPr>
          <p:nvPr/>
        </p:nvSpPr>
        <p:spPr bwMode="auto">
          <a:xfrm>
            <a:off x="5945188" y="2357438"/>
            <a:ext cx="11493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rgbClr val="FFFF00"/>
                </a:solidFill>
              </a:rPr>
              <a:t>Main impact</a:t>
            </a:r>
          </a:p>
        </p:txBody>
      </p:sp>
      <p:sp>
        <p:nvSpPr>
          <p:cNvPr id="29710" name="Rectangle 29"/>
          <p:cNvSpPr>
            <a:spLocks noChangeArrowheads="1"/>
          </p:cNvSpPr>
          <p:nvPr/>
        </p:nvSpPr>
        <p:spPr bwMode="auto">
          <a:xfrm>
            <a:off x="4730750" y="2357438"/>
            <a:ext cx="631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rgbClr val="FFFF00"/>
                </a:solidFill>
              </a:rPr>
              <a:t>cutter</a:t>
            </a:r>
          </a:p>
        </p:txBody>
      </p:sp>
      <p:sp>
        <p:nvSpPr>
          <p:cNvPr id="29711" name="TextBox 21"/>
          <p:cNvSpPr txBox="1">
            <a:spLocks noChangeArrowheads="1"/>
          </p:cNvSpPr>
          <p:nvPr/>
        </p:nvSpPr>
        <p:spPr bwMode="auto">
          <a:xfrm>
            <a:off x="142875" y="1071563"/>
            <a:ext cx="3714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>
                <a:solidFill>
                  <a:srgbClr val="FFFF00"/>
                </a:solidFill>
              </a:rPr>
              <a:t>(b) Rear end  (MSSL)</a:t>
            </a:r>
            <a:endParaRPr lang="en-US" sz="2800">
              <a:solidFill>
                <a:srgbClr val="FFFF00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285750" y="2071688"/>
            <a:ext cx="3357563" cy="17145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GB" sz="2000" dirty="0" smtClean="0"/>
              <a:t>Along axis:</a:t>
            </a:r>
          </a:p>
          <a:p>
            <a:pPr>
              <a:defRPr/>
            </a:pPr>
            <a:r>
              <a:rPr lang="en-GB" sz="2000" dirty="0" smtClean="0">
                <a:solidFill>
                  <a:srgbClr val="FFFF00"/>
                </a:solidFill>
              </a:rPr>
              <a:t>Cutter impact :    3kgee </a:t>
            </a:r>
          </a:p>
          <a:p>
            <a:pPr>
              <a:defRPr/>
            </a:pPr>
            <a:r>
              <a:rPr lang="en-GB" sz="2000" dirty="0" smtClean="0">
                <a:solidFill>
                  <a:srgbClr val="FFFF00"/>
                </a:solidFill>
              </a:rPr>
              <a:t>Main   impact :  10kgee</a:t>
            </a:r>
          </a:p>
          <a:p>
            <a:pPr>
              <a:defRPr/>
            </a:pPr>
            <a:r>
              <a:rPr lang="en-GB" sz="2000" dirty="0" smtClean="0">
                <a:solidFill>
                  <a:srgbClr val="FFFF00"/>
                </a:solidFill>
              </a:rPr>
              <a:t>Girder impact :    1kgee</a:t>
            </a:r>
            <a:endParaRPr lang="en-US" sz="2000" dirty="0">
              <a:solidFill>
                <a:srgbClr val="FFFF0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1785938" y="1928813"/>
            <a:ext cx="2786062" cy="28575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285750" y="4643438"/>
            <a:ext cx="335756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GB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Lateral Axes: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GB" sz="20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~40% more gee forces than along axis. </a:t>
            </a:r>
            <a:endParaRPr lang="en-US" sz="2000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2143125" y="3143250"/>
            <a:ext cx="2643188" cy="1643063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9563" y="142875"/>
            <a:ext cx="4095750" cy="6143625"/>
          </a:xfrm>
        </p:spPr>
      </p:pic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4"/>
          <a:srcRect l="31729" t="18483" r="5440" b="26656"/>
          <a:stretch>
            <a:fillRect/>
          </a:stretch>
        </p:blipFill>
        <p:spPr bwMode="auto">
          <a:xfrm>
            <a:off x="3989388" y="1071563"/>
            <a:ext cx="5154612" cy="30003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357688" y="0"/>
            <a:ext cx="4438650" cy="1111250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solidFill>
                  <a:srgbClr val="00B0F0"/>
                </a:solidFill>
              </a:rPr>
              <a:t>2nd Firing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0725" name="TextBox 6"/>
          <p:cNvSpPr txBox="1">
            <a:spLocks noChangeArrowheads="1"/>
          </p:cNvSpPr>
          <p:nvPr/>
        </p:nvSpPr>
        <p:spPr bwMode="auto">
          <a:xfrm>
            <a:off x="6357938" y="4214813"/>
            <a:ext cx="14795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i="1">
                <a:solidFill>
                  <a:srgbClr val="FFFF00"/>
                </a:solidFill>
              </a:rPr>
              <a:t>“</a:t>
            </a:r>
            <a:r>
              <a:rPr lang="en-GB" i="1">
                <a:solidFill>
                  <a:srgbClr val="FFFF00"/>
                </a:solidFill>
              </a:rPr>
              <a:t>Jaws-3”  ?  </a:t>
            </a:r>
            <a:endParaRPr lang="en-US" sz="2400" i="1">
              <a:solidFill>
                <a:srgbClr val="FFFF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6200000" flipV="1">
            <a:off x="5607844" y="3607594"/>
            <a:ext cx="857250" cy="500062"/>
          </a:xfrm>
          <a:prstGeom prst="straightConnector1">
            <a:avLst/>
          </a:prstGeom>
          <a:ln w="25400">
            <a:solidFill>
              <a:srgbClr val="0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7" name="TextBox 9"/>
          <p:cNvSpPr txBox="1">
            <a:spLocks noChangeArrowheads="1"/>
          </p:cNvSpPr>
          <p:nvPr/>
        </p:nvSpPr>
        <p:spPr bwMode="auto">
          <a:xfrm>
            <a:off x="5143500" y="5000625"/>
            <a:ext cx="35718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/>
              <a:t>..struck steel girder and moved it 6 inches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85750" y="0"/>
            <a:ext cx="8510588" cy="839788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solidFill>
                  <a:srgbClr val="00B0F0"/>
                </a:solidFill>
              </a:rPr>
              <a:t>Survival Table</a:t>
            </a:r>
            <a:endParaRPr lang="en-US" dirty="0">
              <a:solidFill>
                <a:srgbClr val="00B0F0"/>
              </a:solidFill>
            </a:endParaRPr>
          </a:p>
        </p:txBody>
      </p:sp>
      <p:graphicFrame>
        <p:nvGraphicFramePr>
          <p:cNvPr id="50240" name="Group 64"/>
          <p:cNvGraphicFramePr>
            <a:graphicFrameLocks noGrp="1"/>
          </p:cNvGraphicFramePr>
          <p:nvPr>
            <p:ph idx="4294967295"/>
          </p:nvPr>
        </p:nvGraphicFramePr>
        <p:xfrm>
          <a:off x="285750" y="1214438"/>
          <a:ext cx="8540750" cy="4789170"/>
        </p:xfrm>
        <a:graphic>
          <a:graphicData uri="http://schemas.openxmlformats.org/drawingml/2006/table">
            <a:tbl>
              <a:tblPr/>
              <a:tblGrid>
                <a:gridCol w="2135188"/>
                <a:gridCol w="1790700"/>
                <a:gridCol w="2305050"/>
                <a:gridCol w="2309812"/>
              </a:tblGrid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Item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Firing 1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Firing 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Firing 3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Penetrator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✓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✓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✓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Q-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accel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sys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✓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✓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✓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Rad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sensor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✓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not present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not present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Batteries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✓ (reduced </a:t>
                      </a:r>
                      <a:b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</a:b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capacity)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not present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not present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Drill assembly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✓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not present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not present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Magnetometer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✓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not present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not present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Micro seismometers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not present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✓ (protected suspensions ok)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✓ (protected suspensions ok)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Mass spectrometer</a:t>
                      </a:r>
                      <a:b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+ other package elements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not present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✓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x pressure sensor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x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” 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heating  element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✓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x pressure sensor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✓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6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”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heating element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MSSL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accel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sys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✓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✓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✓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</a:tr>
            </a:tbl>
          </a:graphicData>
        </a:graphic>
      </p:graphicFrame>
      <p:sp>
        <p:nvSpPr>
          <p:cNvPr id="31804" name="TextBox 4"/>
          <p:cNvSpPr txBox="1">
            <a:spLocks noChangeArrowheads="1"/>
          </p:cNvSpPr>
          <p:nvPr/>
        </p:nvSpPr>
        <p:spPr bwMode="auto">
          <a:xfrm>
            <a:off x="357188" y="785813"/>
            <a:ext cx="5786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/>
              <a:t>Triple worst case: exceed 300m/s, </a:t>
            </a:r>
            <a:r>
              <a:rPr lang="en-GB" dirty="0" smtClean="0"/>
              <a:t>~8deg </a:t>
            </a:r>
            <a:r>
              <a:rPr lang="en-GB" dirty="0"/>
              <a:t>attack angle </a:t>
            </a:r>
            <a:endParaRPr lang="en-US" dirty="0"/>
          </a:p>
        </p:txBody>
      </p:sp>
      <p:sp>
        <p:nvSpPr>
          <p:cNvPr id="31805" name="TextBox 5"/>
          <p:cNvSpPr txBox="1">
            <a:spLocks noChangeArrowheads="1"/>
          </p:cNvSpPr>
          <p:nvPr/>
        </p:nvSpPr>
        <p:spPr bwMode="auto">
          <a:xfrm>
            <a:off x="6500813" y="571500"/>
            <a:ext cx="2249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u="sng">
                <a:solidFill>
                  <a:srgbClr val="FFFF00"/>
                </a:solidFill>
              </a:rPr>
              <a:t>No critical failures</a:t>
            </a:r>
            <a:r>
              <a:rPr lang="en-GB" b="1">
                <a:solidFill>
                  <a:srgbClr val="FFFF00"/>
                </a:solidFill>
              </a:rPr>
              <a:t>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>
                <a:solidFill>
                  <a:srgbClr val="00B0F0"/>
                </a:solidFill>
              </a:rPr>
              <a:t>Impact Trial Objectives</a:t>
            </a:r>
          </a:p>
        </p:txBody>
      </p:sp>
      <p:sp>
        <p:nvSpPr>
          <p:cNvPr id="737283" name="Rectangle 3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SzPct val="150000"/>
              <a:buFont typeface="Wingdings" pitchFamily="2" charset="2"/>
              <a:buChar char="ü"/>
              <a:defRPr/>
            </a:pPr>
            <a:r>
              <a:rPr lang="en-GB" sz="2400" dirty="0" smtClean="0"/>
              <a:t>Demonstrate survivability of penetrator body, accelerometers and power system.</a:t>
            </a:r>
          </a:p>
          <a:p>
            <a:pPr lvl="0" eaLnBrk="1" hangingPunct="1">
              <a:buSzPct val="150000"/>
              <a:buFont typeface="Wingdings" pitchFamily="2" charset="2"/>
              <a:buChar char="ü"/>
              <a:defRPr/>
            </a:pPr>
            <a:r>
              <a:rPr lang="en-GB" sz="2400" dirty="0" smtClean="0"/>
              <a:t> Assess impact on penetrator subsystems and instruments.</a:t>
            </a:r>
          </a:p>
          <a:p>
            <a:pPr eaLnBrk="1" hangingPunct="1">
              <a:buSzPct val="150000"/>
              <a:buFont typeface="Wingdings" pitchFamily="2" charset="2"/>
              <a:buChar char="ü"/>
              <a:defRPr/>
            </a:pPr>
            <a:r>
              <a:rPr lang="en-GB" sz="2400" dirty="0" smtClean="0"/>
              <a:t>Determine internal acceleration environment</a:t>
            </a:r>
            <a:br>
              <a:rPr lang="en-GB" sz="2400" dirty="0" smtClean="0"/>
            </a:br>
            <a:r>
              <a:rPr lang="en-GB" sz="2400" dirty="0" smtClean="0"/>
              <a:t>at different positions within penetrator. </a:t>
            </a:r>
          </a:p>
          <a:p>
            <a:pPr eaLnBrk="1" hangingPunct="1">
              <a:buSzPct val="150000"/>
              <a:buFont typeface="Wingdings" pitchFamily="2" charset="2"/>
              <a:buChar char="ü"/>
              <a:defRPr/>
            </a:pPr>
            <a:r>
              <a:rPr lang="en-GB" sz="2400" dirty="0" smtClean="0"/>
              <a:t>Extend predictive modelling to new penetrator materials,</a:t>
            </a:r>
            <a:br>
              <a:rPr lang="en-GB" sz="2400" dirty="0" smtClean="0"/>
            </a:br>
            <a:r>
              <a:rPr lang="en-GB" sz="2400" dirty="0" smtClean="0"/>
              <a:t>and impact materials.</a:t>
            </a:r>
          </a:p>
          <a:p>
            <a:pPr eaLnBrk="1" hangingPunct="1">
              <a:buSzPct val="150000"/>
              <a:buFont typeface="Wingdings" pitchFamily="2" charset="2"/>
              <a:buChar char="ü"/>
              <a:defRPr/>
            </a:pPr>
            <a:r>
              <a:rPr lang="en-GB" sz="2400" dirty="0" smtClean="0"/>
              <a:t>Assess alternative packing methods.</a:t>
            </a:r>
          </a:p>
          <a:p>
            <a:pPr eaLnBrk="1" hangingPunct="1">
              <a:buSzPct val="150000"/>
              <a:buFont typeface="Wingdings" pitchFamily="2" charset="2"/>
              <a:buChar char="ü"/>
              <a:defRPr/>
            </a:pPr>
            <a:r>
              <a:rPr lang="en-GB" sz="2400" dirty="0" smtClean="0"/>
              <a:t>Assess interconnect philosophy.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9"/>
          <p:cNvSpPr>
            <a:spLocks noChangeArrowheads="1"/>
          </p:cNvSpPr>
          <p:nvPr/>
        </p:nvSpPr>
        <p:spPr bwMode="auto">
          <a:xfrm>
            <a:off x="0" y="0"/>
            <a:ext cx="9144000" cy="6381750"/>
          </a:xfrm>
          <a:prstGeom prst="rect">
            <a:avLst/>
          </a:prstGeom>
          <a:solidFill>
            <a:srgbClr val="1E1E1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219" name="Picture 2" descr="Moon_ns_lbl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r="5162"/>
          <a:stretch>
            <a:fillRect/>
          </a:stretch>
        </p:blipFill>
        <p:spPr>
          <a:xfrm>
            <a:off x="4135438" y="692150"/>
            <a:ext cx="5008562" cy="5257800"/>
          </a:xfrm>
        </p:spPr>
      </p:pic>
      <p:sp>
        <p:nvSpPr>
          <p:cNvPr id="9220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0" y="142852"/>
            <a:ext cx="5929354" cy="1008063"/>
          </a:xfrm>
        </p:spPr>
        <p:txBody>
          <a:bodyPr/>
          <a:lstStyle/>
          <a:p>
            <a:r>
              <a:rPr lang="en-GB" dirty="0" smtClean="0">
                <a:solidFill>
                  <a:srgbClr val="00B0F0"/>
                </a:solidFill>
                <a:effectLst/>
              </a:rPr>
              <a:t>Mission Description</a:t>
            </a: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571472" y="1071546"/>
            <a:ext cx="453548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</a:pPr>
            <a:endParaRPr lang="en-US" sz="2400" b="1" dirty="0">
              <a:solidFill>
                <a:srgbClr val="FFFF00"/>
              </a:solidFill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FFFF00"/>
                </a:solidFill>
              </a:rPr>
              <a:t>Delivery </a:t>
            </a:r>
            <a:r>
              <a:rPr lang="en-US" sz="2000" b="1" dirty="0">
                <a:solidFill>
                  <a:srgbClr val="FFFF00"/>
                </a:solidFill>
              </a:rPr>
              <a:t>and </a:t>
            </a:r>
            <a:r>
              <a:rPr lang="en-US" sz="2000" b="1" dirty="0" smtClean="0">
                <a:solidFill>
                  <a:srgbClr val="FFFF00"/>
                </a:solidFill>
              </a:rPr>
              <a:t>communications </a:t>
            </a:r>
            <a:br>
              <a:rPr lang="en-US" sz="2000" b="1" dirty="0" smtClean="0">
                <a:solidFill>
                  <a:srgbClr val="FFFF00"/>
                </a:solidFill>
              </a:rPr>
            </a:br>
            <a:r>
              <a:rPr lang="en-US" sz="2000" b="1" dirty="0" smtClean="0">
                <a:solidFill>
                  <a:srgbClr val="FFFF00"/>
                </a:solidFill>
              </a:rPr>
              <a:t>spacecraft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>
                <a:solidFill>
                  <a:srgbClr val="FFFF00"/>
                </a:solidFill>
              </a:rPr>
              <a:t/>
            </a:r>
            <a:br>
              <a:rPr lang="en-US" sz="2000" dirty="0">
                <a:solidFill>
                  <a:srgbClr val="FFFF00"/>
                </a:solidFill>
              </a:rPr>
            </a:br>
            <a:r>
              <a:rPr lang="en-US" sz="2000" b="1" dirty="0">
                <a:solidFill>
                  <a:srgbClr val="FFFF00"/>
                </a:solidFill>
              </a:rPr>
              <a:t>(Polar Orbiter</a:t>
            </a:r>
            <a:r>
              <a:rPr lang="en-US" sz="2000" b="1" dirty="0" smtClean="0">
                <a:solidFill>
                  <a:srgbClr val="FFFF00"/>
                </a:solidFill>
              </a:rPr>
              <a:t>)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endParaRPr lang="en-US" sz="1000" b="1" dirty="0" smtClean="0">
              <a:solidFill>
                <a:srgbClr val="FFFF00"/>
              </a:solidFill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FFFF00"/>
                </a:solidFill>
              </a:rPr>
              <a:t>4 descent modules to</a:t>
            </a:r>
            <a:br>
              <a:rPr lang="en-US" sz="2000" b="1" dirty="0" smtClean="0">
                <a:solidFill>
                  <a:srgbClr val="FFFF00"/>
                </a:solidFill>
              </a:rPr>
            </a:br>
            <a:r>
              <a:rPr lang="en-US" sz="2000" b="1" dirty="0" smtClean="0">
                <a:solidFill>
                  <a:srgbClr val="FFFF00"/>
                </a:solidFill>
              </a:rPr>
              <a:t>emplace penetrator s</a:t>
            </a:r>
            <a:br>
              <a:rPr lang="en-US" sz="2000" b="1" dirty="0" smtClean="0">
                <a:solidFill>
                  <a:srgbClr val="FFFF00"/>
                </a:solidFill>
              </a:rPr>
            </a:br>
            <a:r>
              <a:rPr lang="en-US" sz="2000" b="1" dirty="0" smtClean="0">
                <a:solidFill>
                  <a:srgbClr val="FFFF00"/>
                </a:solidFill>
              </a:rPr>
              <a:t>into lunar surface</a:t>
            </a:r>
            <a:r>
              <a:rPr lang="en-US" sz="2400" b="1" dirty="0" smtClean="0">
                <a:solidFill>
                  <a:srgbClr val="FFFF00"/>
                </a:solidFill>
              </a:rPr>
              <a:t/>
            </a:r>
            <a:br>
              <a:rPr lang="en-US" sz="2400" b="1" dirty="0" smtClean="0">
                <a:solidFill>
                  <a:srgbClr val="FFFF00"/>
                </a:solidFill>
              </a:rPr>
            </a:br>
            <a:r>
              <a:rPr lang="en-US" sz="2000" dirty="0" smtClean="0"/>
              <a:t>each penetrator </a:t>
            </a:r>
            <a:br>
              <a:rPr lang="en-US" sz="2000" dirty="0" smtClean="0"/>
            </a:br>
            <a:r>
              <a:rPr lang="en-US" sz="2000" dirty="0" smtClean="0"/>
              <a:t>13Kg @300m/s </a:t>
            </a:r>
            <a:r>
              <a:rPr lang="en-US" sz="2000" dirty="0"/>
              <a:t/>
            </a:r>
            <a:br>
              <a:rPr lang="en-US" sz="2000" dirty="0"/>
            </a:br>
            <a:endParaRPr lang="en-US" sz="1000" dirty="0"/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FFFF00"/>
                </a:solidFill>
              </a:rPr>
              <a:t>Landing </a:t>
            </a:r>
            <a:r>
              <a:rPr lang="en-US" sz="2000" b="1" dirty="0">
                <a:solidFill>
                  <a:srgbClr val="FFFF00"/>
                </a:solidFill>
              </a:rPr>
              <a:t>sites:</a:t>
            </a:r>
            <a:r>
              <a:rPr lang="en-US" b="1" dirty="0"/>
              <a:t> </a:t>
            </a:r>
            <a:r>
              <a:rPr lang="en-US" dirty="0"/>
              <a:t>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Globally spaced </a:t>
            </a:r>
            <a:br>
              <a:rPr lang="en-US" sz="2000" dirty="0"/>
            </a:br>
            <a:r>
              <a:rPr lang="en-US" sz="2000" dirty="0"/>
              <a:t>   - far side </a:t>
            </a:r>
            <a:br>
              <a:rPr lang="en-US" sz="2000" dirty="0"/>
            </a:br>
            <a:r>
              <a:rPr lang="en-US" sz="2000" dirty="0"/>
              <a:t>   - polar region(s) </a:t>
            </a:r>
            <a:br>
              <a:rPr lang="en-US" sz="2000" dirty="0"/>
            </a:br>
            <a:r>
              <a:rPr lang="en-US" sz="2000" dirty="0"/>
              <a:t>   - one near an Apollo landing </a:t>
            </a:r>
            <a:br>
              <a:rPr lang="en-US" sz="2000" dirty="0"/>
            </a:br>
            <a:r>
              <a:rPr lang="en-US" sz="2000" dirty="0"/>
              <a:t>     site for  calibration</a:t>
            </a:r>
            <a:br>
              <a:rPr lang="en-US" sz="2000" dirty="0"/>
            </a:br>
            <a:endParaRPr lang="en-US" sz="1000" dirty="0"/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2000" b="1" dirty="0">
                <a:solidFill>
                  <a:srgbClr val="FFFF00"/>
                </a:solidFill>
              </a:rPr>
              <a:t>A</a:t>
            </a:r>
            <a:r>
              <a:rPr lang="en-US" sz="2000" b="1" dirty="0" smtClean="0">
                <a:solidFill>
                  <a:srgbClr val="FFFF00"/>
                </a:solidFill>
              </a:rPr>
              <a:t>iming for 2014 launch </a:t>
            </a:r>
            <a:r>
              <a:rPr lang="en-US" sz="2000" b="1" dirty="0">
                <a:solidFill>
                  <a:srgbClr val="FFFF00"/>
                </a:solidFill>
              </a:rPr>
              <a:t/>
            </a:r>
            <a:br>
              <a:rPr lang="en-US" sz="2000" b="1" dirty="0">
                <a:solidFill>
                  <a:srgbClr val="FFFF00"/>
                </a:solidFill>
              </a:rPr>
            </a:br>
            <a:r>
              <a:rPr lang="en-US" sz="2000" b="1" dirty="0" smtClean="0">
                <a:solidFill>
                  <a:srgbClr val="FFFF00"/>
                </a:solidFill>
              </a:rPr>
              <a:t>&amp; 1 </a:t>
            </a:r>
            <a:r>
              <a:rPr lang="en-US" sz="2000" b="1" dirty="0">
                <a:solidFill>
                  <a:srgbClr val="FFFF00"/>
                </a:solidFill>
              </a:rPr>
              <a:t>year </a:t>
            </a:r>
            <a:r>
              <a:rPr lang="en-US" sz="2000" b="1" dirty="0" smtClean="0">
                <a:solidFill>
                  <a:srgbClr val="FFFF00"/>
                </a:solidFill>
              </a:rPr>
              <a:t>operations</a:t>
            </a:r>
            <a:br>
              <a:rPr lang="en-US" sz="2000" b="1" dirty="0" smtClean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/>
            </a:r>
            <a:br>
              <a:rPr lang="en-US" b="1" dirty="0">
                <a:solidFill>
                  <a:srgbClr val="FFFF00"/>
                </a:solidFill>
              </a:rPr>
            </a:br>
            <a:endParaRPr lang="en-US" sz="1200" dirty="0"/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endParaRPr lang="en-US" sz="1600" dirty="0"/>
          </a:p>
        </p:txBody>
      </p:sp>
      <p:sp>
        <p:nvSpPr>
          <p:cNvPr id="9222" name="AutoShape 5"/>
          <p:cNvSpPr>
            <a:spLocks noChangeArrowheads="1"/>
          </p:cNvSpPr>
          <p:nvPr/>
        </p:nvSpPr>
        <p:spPr bwMode="auto">
          <a:xfrm>
            <a:off x="6300788" y="692150"/>
            <a:ext cx="555625" cy="576263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9223" name="AutoShape 6"/>
          <p:cNvSpPr>
            <a:spLocks noChangeArrowheads="1"/>
          </p:cNvSpPr>
          <p:nvPr/>
        </p:nvSpPr>
        <p:spPr bwMode="auto">
          <a:xfrm>
            <a:off x="6659563" y="2852738"/>
            <a:ext cx="555625" cy="576262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9224" name="AutoShape 7"/>
          <p:cNvSpPr>
            <a:spLocks noChangeArrowheads="1"/>
          </p:cNvSpPr>
          <p:nvPr/>
        </p:nvSpPr>
        <p:spPr bwMode="auto">
          <a:xfrm>
            <a:off x="6443663" y="5373688"/>
            <a:ext cx="555625" cy="576262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225" name="AutoShape 8"/>
          <p:cNvSpPr>
            <a:spLocks noChangeArrowheads="1"/>
          </p:cNvSpPr>
          <p:nvPr/>
        </p:nvSpPr>
        <p:spPr bwMode="auto">
          <a:xfrm>
            <a:off x="4859338" y="2060575"/>
            <a:ext cx="555625" cy="576263"/>
          </a:xfrm>
          <a:prstGeom prst="irregularSeal1">
            <a:avLst/>
          </a:prstGeom>
          <a:solidFill>
            <a:srgbClr val="CCFFFF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9226" name="Text Box 9"/>
          <p:cNvSpPr txBox="1">
            <a:spLocks noChangeArrowheads="1"/>
          </p:cNvSpPr>
          <p:nvPr/>
        </p:nvSpPr>
        <p:spPr bwMode="auto">
          <a:xfrm>
            <a:off x="4500563" y="1773238"/>
            <a:ext cx="8239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/>
              <a:t>Far side</a:t>
            </a:r>
          </a:p>
        </p:txBody>
      </p:sp>
      <p:grpSp>
        <p:nvGrpSpPr>
          <p:cNvPr id="9227" name="Group 10"/>
          <p:cNvGrpSpPr>
            <a:grpSpLocks/>
          </p:cNvGrpSpPr>
          <p:nvPr/>
        </p:nvGrpSpPr>
        <p:grpSpPr bwMode="auto">
          <a:xfrm>
            <a:off x="7092950" y="620713"/>
            <a:ext cx="1584325" cy="5256212"/>
            <a:chOff x="4286" y="391"/>
            <a:chExt cx="998" cy="3311"/>
          </a:xfrm>
        </p:grpSpPr>
        <p:sp>
          <p:nvSpPr>
            <p:cNvPr id="9234" name="Arc 11"/>
            <p:cNvSpPr>
              <a:spLocks/>
            </p:cNvSpPr>
            <p:nvPr/>
          </p:nvSpPr>
          <p:spPr bwMode="auto">
            <a:xfrm>
              <a:off x="4286" y="391"/>
              <a:ext cx="998" cy="167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1 h 21600"/>
                <a:gd name="T4" fmla="*/ 0 w 21600"/>
                <a:gd name="T5" fmla="*/ 1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5" name="Arc 12"/>
            <p:cNvSpPr>
              <a:spLocks/>
            </p:cNvSpPr>
            <p:nvPr/>
          </p:nvSpPr>
          <p:spPr bwMode="auto">
            <a:xfrm flipV="1">
              <a:off x="4286" y="2024"/>
              <a:ext cx="998" cy="167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1 h 21600"/>
                <a:gd name="T4" fmla="*/ 0 w 21600"/>
                <a:gd name="T5" fmla="*/ 1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28" name="Arc 13"/>
          <p:cNvSpPr>
            <a:spLocks/>
          </p:cNvSpPr>
          <p:nvPr/>
        </p:nvSpPr>
        <p:spPr bwMode="auto">
          <a:xfrm flipH="1">
            <a:off x="6507163" y="620713"/>
            <a:ext cx="587375" cy="504825"/>
          </a:xfrm>
          <a:custGeom>
            <a:avLst/>
            <a:gdLst>
              <a:gd name="T0" fmla="*/ 0 w 19530"/>
              <a:gd name="T1" fmla="*/ 0 h 21600"/>
              <a:gd name="T2" fmla="*/ 2147483647 w 19530"/>
              <a:gd name="T3" fmla="*/ 2147483647 h 21600"/>
              <a:gd name="T4" fmla="*/ 0 w 19530"/>
              <a:gd name="T5" fmla="*/ 2147483647 h 21600"/>
              <a:gd name="T6" fmla="*/ 0 60000 65536"/>
              <a:gd name="T7" fmla="*/ 0 60000 65536"/>
              <a:gd name="T8" fmla="*/ 0 60000 65536"/>
              <a:gd name="T9" fmla="*/ 0 w 19530"/>
              <a:gd name="T10" fmla="*/ 0 h 21600"/>
              <a:gd name="T11" fmla="*/ 19530 w 1953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530" h="21600" fill="none" extrusionOk="0">
                <a:moveTo>
                  <a:pt x="-1" y="0"/>
                </a:moveTo>
                <a:cubicBezTo>
                  <a:pt x="8354" y="0"/>
                  <a:pt x="15960" y="4818"/>
                  <a:pt x="19529" y="12372"/>
                </a:cubicBezTo>
              </a:path>
              <a:path w="19530" h="21600" stroke="0" extrusionOk="0">
                <a:moveTo>
                  <a:pt x="-1" y="0"/>
                </a:moveTo>
                <a:cubicBezTo>
                  <a:pt x="8354" y="0"/>
                  <a:pt x="15960" y="4818"/>
                  <a:pt x="19529" y="12372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Arc 14"/>
          <p:cNvSpPr>
            <a:spLocks/>
          </p:cNvSpPr>
          <p:nvPr/>
        </p:nvSpPr>
        <p:spPr bwMode="auto">
          <a:xfrm flipH="1" flipV="1">
            <a:off x="6624638" y="5373688"/>
            <a:ext cx="477837" cy="504825"/>
          </a:xfrm>
          <a:custGeom>
            <a:avLst/>
            <a:gdLst>
              <a:gd name="T0" fmla="*/ 0 w 15907"/>
              <a:gd name="T1" fmla="*/ 0 h 21600"/>
              <a:gd name="T2" fmla="*/ 2147483647 w 15907"/>
              <a:gd name="T3" fmla="*/ 2084973613 h 21600"/>
              <a:gd name="T4" fmla="*/ 0 w 15907"/>
              <a:gd name="T5" fmla="*/ 2147483647 h 21600"/>
              <a:gd name="T6" fmla="*/ 0 60000 65536"/>
              <a:gd name="T7" fmla="*/ 0 60000 65536"/>
              <a:gd name="T8" fmla="*/ 0 60000 65536"/>
              <a:gd name="T9" fmla="*/ 0 w 15907"/>
              <a:gd name="T10" fmla="*/ 0 h 21600"/>
              <a:gd name="T11" fmla="*/ 15907 w 1590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07" h="21600" fill="none" extrusionOk="0">
                <a:moveTo>
                  <a:pt x="-1" y="0"/>
                </a:moveTo>
                <a:cubicBezTo>
                  <a:pt x="6046" y="0"/>
                  <a:pt x="11816" y="2534"/>
                  <a:pt x="15907" y="6987"/>
                </a:cubicBezTo>
              </a:path>
              <a:path w="15907" h="21600" stroke="0" extrusionOk="0">
                <a:moveTo>
                  <a:pt x="-1" y="0"/>
                </a:moveTo>
                <a:cubicBezTo>
                  <a:pt x="6046" y="0"/>
                  <a:pt x="11816" y="2534"/>
                  <a:pt x="15907" y="6987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0" name="Text Box 15"/>
          <p:cNvSpPr txBox="1">
            <a:spLocks noChangeArrowheads="1"/>
          </p:cNvSpPr>
          <p:nvPr/>
        </p:nvSpPr>
        <p:spPr bwMode="auto">
          <a:xfrm>
            <a:off x="7507288" y="188913"/>
            <a:ext cx="13700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600"/>
              <a:t>Polar comms</a:t>
            </a:r>
          </a:p>
          <a:p>
            <a:pPr algn="ctr"/>
            <a:r>
              <a:rPr lang="en-GB" sz="1600"/>
              <a:t>orbiter</a:t>
            </a:r>
          </a:p>
        </p:txBody>
      </p:sp>
      <p:sp>
        <p:nvSpPr>
          <p:cNvPr id="9231" name="AutoShape 16"/>
          <p:cNvSpPr>
            <a:spLocks noChangeArrowheads="1"/>
          </p:cNvSpPr>
          <p:nvPr/>
        </p:nvSpPr>
        <p:spPr bwMode="auto">
          <a:xfrm rot="-1516664">
            <a:off x="7885113" y="908050"/>
            <a:ext cx="223837" cy="392113"/>
          </a:xfrm>
          <a:prstGeom prst="can">
            <a:avLst>
              <a:gd name="adj" fmla="val 43794"/>
            </a:avLst>
          </a:prstGeom>
          <a:solidFill>
            <a:srgbClr val="FFFF0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2" name="Rectangle 17"/>
          <p:cNvSpPr>
            <a:spLocks noChangeArrowheads="1"/>
          </p:cNvSpPr>
          <p:nvPr/>
        </p:nvSpPr>
        <p:spPr bwMode="auto">
          <a:xfrm rot="-1654940">
            <a:off x="8172450" y="836613"/>
            <a:ext cx="287338" cy="2174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Rectangle 18"/>
          <p:cNvSpPr>
            <a:spLocks noChangeArrowheads="1"/>
          </p:cNvSpPr>
          <p:nvPr/>
        </p:nvSpPr>
        <p:spPr bwMode="auto">
          <a:xfrm rot="3856687">
            <a:off x="8102601" y="985837"/>
            <a:ext cx="69850" cy="85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60350"/>
            <a:ext cx="8510588" cy="93345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solidFill>
                  <a:srgbClr val="00B0F0"/>
                </a:solidFill>
              </a:rPr>
              <a:t>Next Steps &amp; Strategy …</a:t>
            </a:r>
          </a:p>
        </p:txBody>
      </p:sp>
      <p:sp>
        <p:nvSpPr>
          <p:cNvPr id="69427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971550" y="1484313"/>
            <a:ext cx="7056438" cy="2801937"/>
          </a:xfrm>
        </p:spPr>
        <p:txBody>
          <a:bodyPr/>
          <a:lstStyle/>
          <a:p>
            <a:pPr marL="266700" indent="-266700" eaLnBrk="1" hangingPunct="1">
              <a:lnSpc>
                <a:spcPct val="80000"/>
              </a:lnSpc>
              <a:buClr>
                <a:schemeClr val="tx1"/>
              </a:buClr>
              <a:defRPr/>
            </a:pPr>
            <a:r>
              <a:rPr lang="en-GB" sz="2400" dirty="0" smtClean="0"/>
              <a:t>Next trial – aiming for Sep’09.</a:t>
            </a:r>
          </a:p>
          <a:p>
            <a:pPr marL="266700" indent="-266700" eaLnBrk="1" hangingPunct="1">
              <a:lnSpc>
                <a:spcPct val="80000"/>
              </a:lnSpc>
              <a:buClr>
                <a:schemeClr val="tx1"/>
              </a:buClr>
              <a:defRPr/>
            </a:pPr>
            <a:r>
              <a:rPr lang="en-GB" sz="2400" dirty="0" smtClean="0"/>
              <a:t>Impact into closer representative of lunar </a:t>
            </a:r>
            <a:r>
              <a:rPr lang="en-GB" sz="2400" dirty="0" err="1" smtClean="0"/>
              <a:t>regolith</a:t>
            </a:r>
            <a:endParaRPr lang="en-GB" sz="2400" dirty="0" smtClean="0"/>
          </a:p>
          <a:p>
            <a:pPr marL="266700" indent="-266700" eaLnBrk="1" hangingPunct="1">
              <a:lnSpc>
                <a:spcPct val="80000"/>
              </a:lnSpc>
              <a:buClr>
                <a:schemeClr val="tx1"/>
              </a:buClr>
              <a:defRPr/>
            </a:pPr>
            <a:r>
              <a:rPr lang="en-GB" sz="2400" dirty="0" smtClean="0"/>
              <a:t>Design for Moon</a:t>
            </a:r>
            <a:r>
              <a:rPr lang="en-GB" sz="2400" dirty="0" smtClean="0">
                <a:solidFill>
                  <a:srgbClr val="FFFF00"/>
                </a:solidFill>
              </a:rPr>
              <a:t/>
            </a:r>
            <a:br>
              <a:rPr lang="en-GB" sz="2400" dirty="0" smtClean="0">
                <a:solidFill>
                  <a:srgbClr val="FFFF00"/>
                </a:solidFill>
              </a:rPr>
            </a:br>
            <a:r>
              <a:rPr lang="en-GB" sz="2400" dirty="0" smtClean="0">
                <a:solidFill>
                  <a:srgbClr val="FFFF00"/>
                </a:solidFill>
              </a:rPr>
              <a:t/>
            </a:r>
            <a:br>
              <a:rPr lang="en-GB" sz="2400" dirty="0" smtClean="0">
                <a:solidFill>
                  <a:srgbClr val="FFFF00"/>
                </a:solidFill>
              </a:rPr>
            </a:br>
            <a:r>
              <a:rPr lang="en-GB" sz="2000" dirty="0" smtClean="0">
                <a:solidFill>
                  <a:srgbClr val="FFFF00"/>
                </a:solidFill>
              </a:rPr>
              <a:t>…and eventually…</a:t>
            </a:r>
            <a:br>
              <a:rPr lang="en-GB" sz="2000" dirty="0" smtClean="0">
                <a:solidFill>
                  <a:srgbClr val="FFFF00"/>
                </a:solidFill>
              </a:rPr>
            </a:br>
            <a:endParaRPr lang="en-GB" sz="2000" dirty="0" smtClean="0">
              <a:solidFill>
                <a:srgbClr val="FFFF00"/>
              </a:solidFill>
            </a:endParaRPr>
          </a:p>
          <a:p>
            <a:pPr marL="266700" indent="-266700" eaLnBrk="1" hangingPunct="1">
              <a:lnSpc>
                <a:spcPct val="80000"/>
              </a:lnSpc>
              <a:buClr>
                <a:schemeClr val="tx1"/>
              </a:buClr>
              <a:defRPr/>
            </a:pPr>
            <a:r>
              <a:rPr lang="en-GB" sz="2400" dirty="0" smtClean="0"/>
              <a:t>Full-up system (all operating)</a:t>
            </a:r>
          </a:p>
          <a:p>
            <a:pPr marL="266700" indent="-266700" eaLnBrk="1" hangingPunct="1">
              <a:lnSpc>
                <a:spcPct val="80000"/>
              </a:lnSpc>
              <a:buClr>
                <a:schemeClr val="tx1"/>
              </a:buClr>
              <a:defRPr/>
            </a:pPr>
            <a:r>
              <a:rPr lang="en-GB" sz="2400" dirty="0" smtClean="0"/>
              <a:t>Transmit from target</a:t>
            </a:r>
            <a:br>
              <a:rPr lang="en-GB" sz="2400" dirty="0" smtClean="0"/>
            </a:br>
            <a:endParaRPr lang="en-GB" sz="2400" dirty="0" smtClean="0"/>
          </a:p>
          <a:p>
            <a:pPr marL="266700" indent="-26670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GB" sz="2400" dirty="0" smtClean="0">
                <a:solidFill>
                  <a:srgbClr val="FFFF00"/>
                </a:solidFill>
              </a:rPr>
              <a:t>in parallel :-</a:t>
            </a:r>
          </a:p>
          <a:p>
            <a:pPr marL="266700" indent="-266700" eaLnBrk="1" hangingPunct="1">
              <a:lnSpc>
                <a:spcPct val="80000"/>
              </a:lnSpc>
              <a:buClr>
                <a:schemeClr val="tx1"/>
              </a:buClr>
              <a:buFontTx/>
              <a:buChar char="-"/>
              <a:defRPr/>
            </a:pPr>
            <a:r>
              <a:rPr lang="en-GB" sz="2400" dirty="0" err="1" smtClean="0"/>
              <a:t>MoonLITE</a:t>
            </a:r>
            <a:r>
              <a:rPr lang="en-GB" sz="2400" dirty="0" smtClean="0"/>
              <a:t> Phase-A</a:t>
            </a:r>
          </a:p>
          <a:p>
            <a:pPr marL="266700" indent="-266700" eaLnBrk="1" hangingPunct="1">
              <a:lnSpc>
                <a:spcPct val="80000"/>
              </a:lnSpc>
              <a:buClr>
                <a:schemeClr val="tx1"/>
              </a:buClr>
              <a:buFontTx/>
              <a:buChar char="-"/>
              <a:defRPr/>
            </a:pPr>
            <a:r>
              <a:rPr lang="en-GB" sz="2400" dirty="0" smtClean="0"/>
              <a:t>Delta developments for icy planets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5072063" y="928688"/>
            <a:ext cx="4071937" cy="1325562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solidFill>
                  <a:srgbClr val="00B0F0"/>
                </a:solidFill>
              </a:rPr>
              <a:t>- End -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1700" y="3357563"/>
            <a:ext cx="44323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643438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6"/>
          <p:cNvPicPr>
            <a:picLocks noChangeAspect="1" noChangeArrowheads="1"/>
          </p:cNvPicPr>
          <p:nvPr/>
        </p:nvPicPr>
        <p:blipFill>
          <a:blip r:embed="rId5"/>
          <a:srcRect l="7037" t="17422" r="5692"/>
          <a:stretch>
            <a:fillRect/>
          </a:stretch>
        </p:blipFill>
        <p:spPr bwMode="auto">
          <a:xfrm>
            <a:off x="0" y="3571875"/>
            <a:ext cx="4630738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5705475"/>
            <a:ext cx="80645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GB" sz="2000" b="1"/>
              <a:t>Penetrator website:</a:t>
            </a:r>
            <a:endParaRPr lang="en-US" sz="2000" b="1"/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1600" b="1">
                <a:solidFill>
                  <a:srgbClr val="FFFF00"/>
                </a:solidFill>
                <a:hlinkClick r:id="rId6"/>
              </a:rPr>
              <a:t>http://www.mssl.ucl.ac.uk/planetary/missions/Micro_Penetrators.php</a:t>
            </a:r>
            <a:endParaRPr lang="en-US" sz="1600" b="1">
              <a:solidFill>
                <a:srgbClr val="FFFF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US" sz="600" b="1">
              <a:solidFill>
                <a:srgbClr val="FFFF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000" b="1"/>
              <a:t>email:</a:t>
            </a:r>
            <a:r>
              <a:rPr lang="en-US" sz="1600" b="1">
                <a:solidFill>
                  <a:srgbClr val="FFFF00"/>
                </a:solidFill>
              </a:rPr>
              <a:t> </a:t>
            </a:r>
            <a:r>
              <a:rPr lang="en-US" sz="1600" b="1">
                <a:solidFill>
                  <a:srgbClr val="FFFF00"/>
                </a:solidFill>
                <a:hlinkClick r:id="rId7"/>
              </a:rPr>
              <a:t>rag@mssl.ucl.ac.uk</a:t>
            </a:r>
            <a:endParaRPr lang="en-US" sz="1600" b="1">
              <a:solidFill>
                <a:srgbClr val="FFFF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US" sz="2800"/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endParaRPr lang="en-GB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6"/>
          <p:cNvSpPr>
            <a:spLocks noChangeArrowheads="1"/>
          </p:cNvSpPr>
          <p:nvPr/>
        </p:nvSpPr>
        <p:spPr bwMode="auto">
          <a:xfrm>
            <a:off x="0" y="0"/>
            <a:ext cx="9144000" cy="6357938"/>
          </a:xfrm>
          <a:prstGeom prst="rect">
            <a:avLst/>
          </a:prstGeom>
          <a:solidFill>
            <a:srgbClr val="1E1E1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243" name="Picture 2" descr="Moon_ns_lbl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 r="5162"/>
          <a:stretch>
            <a:fillRect/>
          </a:stretch>
        </p:blipFill>
        <p:spPr>
          <a:xfrm>
            <a:off x="4135438" y="692150"/>
            <a:ext cx="5008562" cy="5257800"/>
          </a:xfrm>
        </p:spPr>
      </p:pic>
      <p:sp>
        <p:nvSpPr>
          <p:cNvPr id="10244" name="AutoShape 3"/>
          <p:cNvSpPr>
            <a:spLocks noChangeArrowheads="1"/>
          </p:cNvSpPr>
          <p:nvPr/>
        </p:nvSpPr>
        <p:spPr bwMode="auto">
          <a:xfrm>
            <a:off x="6659563" y="2852738"/>
            <a:ext cx="555625" cy="576262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10245" name="AutoShape 4"/>
          <p:cNvSpPr>
            <a:spLocks noChangeArrowheads="1"/>
          </p:cNvSpPr>
          <p:nvPr/>
        </p:nvSpPr>
        <p:spPr bwMode="auto">
          <a:xfrm>
            <a:off x="6443663" y="5373688"/>
            <a:ext cx="555625" cy="576262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0246" name="AutoShape 5"/>
          <p:cNvSpPr>
            <a:spLocks noChangeArrowheads="1"/>
          </p:cNvSpPr>
          <p:nvPr/>
        </p:nvSpPr>
        <p:spPr bwMode="auto">
          <a:xfrm>
            <a:off x="4859338" y="2060575"/>
            <a:ext cx="555625" cy="576263"/>
          </a:xfrm>
          <a:prstGeom prst="irregularSeal1">
            <a:avLst/>
          </a:prstGeom>
          <a:solidFill>
            <a:srgbClr val="CCFFFF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10247" name="Text Box 6"/>
          <p:cNvSpPr txBox="1">
            <a:spLocks noChangeArrowheads="1"/>
          </p:cNvSpPr>
          <p:nvPr/>
        </p:nvSpPr>
        <p:spPr bwMode="auto">
          <a:xfrm>
            <a:off x="323850" y="0"/>
            <a:ext cx="7739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55600" indent="-355600">
              <a:buClr>
                <a:schemeClr val="hlink"/>
              </a:buClr>
              <a:buFont typeface="Wingdings" pitchFamily="2" charset="2"/>
              <a:buNone/>
            </a:pPr>
            <a:r>
              <a:rPr lang="en-GB" sz="4000">
                <a:solidFill>
                  <a:srgbClr val="00B0F0"/>
                </a:solidFill>
              </a:rPr>
              <a:t>Science &amp; Exploration Objectives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067175" y="1052513"/>
            <a:ext cx="2381250" cy="4248150"/>
            <a:chOff x="2562" y="663"/>
            <a:chExt cx="1500" cy="2676"/>
          </a:xfrm>
        </p:grpSpPr>
        <p:sp>
          <p:nvSpPr>
            <p:cNvPr id="10265" name="Line 8"/>
            <p:cNvSpPr>
              <a:spLocks noChangeShapeType="1"/>
            </p:cNvSpPr>
            <p:nvPr/>
          </p:nvSpPr>
          <p:spPr bwMode="auto">
            <a:xfrm flipV="1">
              <a:off x="2565" y="663"/>
              <a:ext cx="1449" cy="3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6" name="Line 9"/>
            <p:cNvSpPr>
              <a:spLocks noChangeShapeType="1"/>
            </p:cNvSpPr>
            <p:nvPr/>
          </p:nvSpPr>
          <p:spPr bwMode="auto">
            <a:xfrm>
              <a:off x="2562" y="1021"/>
              <a:ext cx="1500" cy="231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851275" y="1052513"/>
            <a:ext cx="3529013" cy="4392612"/>
            <a:chOff x="2426" y="663"/>
            <a:chExt cx="2223" cy="2767"/>
          </a:xfrm>
        </p:grpSpPr>
        <p:grpSp>
          <p:nvGrpSpPr>
            <p:cNvPr id="10258" name="Group 11"/>
            <p:cNvGrpSpPr>
              <a:grpSpLocks/>
            </p:cNvGrpSpPr>
            <p:nvPr/>
          </p:nvGrpSpPr>
          <p:grpSpPr bwMode="auto">
            <a:xfrm>
              <a:off x="3288" y="663"/>
              <a:ext cx="1361" cy="2767"/>
              <a:chOff x="3288" y="663"/>
              <a:chExt cx="1361" cy="2767"/>
            </a:xfrm>
          </p:grpSpPr>
          <p:sp>
            <p:nvSpPr>
              <p:cNvPr id="10260" name="Line 12"/>
              <p:cNvSpPr>
                <a:spLocks noChangeShapeType="1"/>
              </p:cNvSpPr>
              <p:nvPr/>
            </p:nvSpPr>
            <p:spPr bwMode="auto">
              <a:xfrm>
                <a:off x="3288" y="1525"/>
                <a:ext cx="1044" cy="45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261" name="Group 13"/>
              <p:cNvGrpSpPr>
                <a:grpSpLocks/>
              </p:cNvGrpSpPr>
              <p:nvPr/>
            </p:nvGrpSpPr>
            <p:grpSpPr bwMode="auto">
              <a:xfrm>
                <a:off x="4014" y="663"/>
                <a:ext cx="635" cy="2767"/>
                <a:chOff x="4014" y="663"/>
                <a:chExt cx="635" cy="2767"/>
              </a:xfrm>
            </p:grpSpPr>
            <p:sp>
              <p:nvSpPr>
                <p:cNvPr id="10262" name="Line 14"/>
                <p:cNvSpPr>
                  <a:spLocks noChangeShapeType="1"/>
                </p:cNvSpPr>
                <p:nvPr/>
              </p:nvSpPr>
              <p:spPr bwMode="auto">
                <a:xfrm>
                  <a:off x="4195" y="663"/>
                  <a:ext cx="91" cy="131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63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4241" y="2115"/>
                  <a:ext cx="45" cy="1315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64" name="Oval 16"/>
                <p:cNvSpPr>
                  <a:spLocks noChangeArrowheads="1"/>
                </p:cNvSpPr>
                <p:nvPr/>
              </p:nvSpPr>
              <p:spPr bwMode="auto">
                <a:xfrm>
                  <a:off x="4014" y="1661"/>
                  <a:ext cx="635" cy="635"/>
                </a:xfrm>
                <a:prstGeom prst="ellipse">
                  <a:avLst/>
                </a:prstGeom>
                <a:noFill/>
                <a:ln w="25400" algn="ctr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0259" name="Line 17"/>
            <p:cNvSpPr>
              <a:spLocks noChangeShapeType="1"/>
            </p:cNvSpPr>
            <p:nvPr/>
          </p:nvSpPr>
          <p:spPr bwMode="auto">
            <a:xfrm>
              <a:off x="2426" y="1979"/>
              <a:ext cx="1543" cy="4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50" name="AutoShape 18"/>
          <p:cNvSpPr>
            <a:spLocks noChangeArrowheads="1"/>
          </p:cNvSpPr>
          <p:nvPr/>
        </p:nvSpPr>
        <p:spPr bwMode="auto">
          <a:xfrm>
            <a:off x="6300788" y="692150"/>
            <a:ext cx="555625" cy="576263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>
                <a:solidFill>
                  <a:schemeClr val="bg2"/>
                </a:solidFill>
              </a:rPr>
              <a:t>3</a:t>
            </a:r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4211638" y="1412875"/>
            <a:ext cx="3167062" cy="2808288"/>
            <a:chOff x="2653" y="890"/>
            <a:chExt cx="1995" cy="1769"/>
          </a:xfrm>
        </p:grpSpPr>
        <p:sp>
          <p:nvSpPr>
            <p:cNvPr id="10253" name="Text Box 20"/>
            <p:cNvSpPr txBox="1">
              <a:spLocks noChangeArrowheads="1"/>
            </p:cNvSpPr>
            <p:nvPr/>
          </p:nvSpPr>
          <p:spPr bwMode="auto">
            <a:xfrm>
              <a:off x="2835" y="1117"/>
              <a:ext cx="51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/>
                <a:t>Far side</a:t>
              </a:r>
            </a:p>
          </p:txBody>
        </p:sp>
        <p:sp>
          <p:nvSpPr>
            <p:cNvPr id="10254" name="Arc 21"/>
            <p:cNvSpPr>
              <a:spLocks/>
            </p:cNvSpPr>
            <p:nvPr/>
          </p:nvSpPr>
          <p:spPr bwMode="auto">
            <a:xfrm rot="8765284" flipV="1">
              <a:off x="3198" y="935"/>
              <a:ext cx="955" cy="257"/>
            </a:xfrm>
            <a:custGeom>
              <a:avLst/>
              <a:gdLst>
                <a:gd name="T0" fmla="*/ 0 w 28099"/>
                <a:gd name="T1" fmla="*/ 0 h 21600"/>
                <a:gd name="T2" fmla="*/ 0 w 28099"/>
                <a:gd name="T3" fmla="*/ 0 h 21600"/>
                <a:gd name="T4" fmla="*/ 0 w 28099"/>
                <a:gd name="T5" fmla="*/ 0 h 21600"/>
                <a:gd name="T6" fmla="*/ 0 60000 65536"/>
                <a:gd name="T7" fmla="*/ 0 60000 65536"/>
                <a:gd name="T8" fmla="*/ 0 60000 65536"/>
                <a:gd name="T9" fmla="*/ 0 w 28099"/>
                <a:gd name="T10" fmla="*/ 0 h 21600"/>
                <a:gd name="T11" fmla="*/ 28099 w 2809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99" h="21600" fill="none" extrusionOk="0">
                  <a:moveTo>
                    <a:pt x="0" y="1544"/>
                  </a:moveTo>
                  <a:cubicBezTo>
                    <a:pt x="2550" y="524"/>
                    <a:pt x="5272" y="-1"/>
                    <a:pt x="8020" y="0"/>
                  </a:cubicBezTo>
                  <a:cubicBezTo>
                    <a:pt x="16875" y="0"/>
                    <a:pt x="24834" y="5405"/>
                    <a:pt x="28099" y="13637"/>
                  </a:cubicBezTo>
                </a:path>
                <a:path w="28099" h="21600" stroke="0" extrusionOk="0">
                  <a:moveTo>
                    <a:pt x="0" y="1544"/>
                  </a:moveTo>
                  <a:cubicBezTo>
                    <a:pt x="2550" y="524"/>
                    <a:pt x="5272" y="-1"/>
                    <a:pt x="8020" y="0"/>
                  </a:cubicBezTo>
                  <a:cubicBezTo>
                    <a:pt x="16875" y="0"/>
                    <a:pt x="24834" y="5405"/>
                    <a:pt x="28099" y="13637"/>
                  </a:cubicBezTo>
                  <a:lnTo>
                    <a:pt x="802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5" name="Text Box 22"/>
            <p:cNvSpPr txBox="1">
              <a:spLocks noChangeArrowheads="1"/>
            </p:cNvSpPr>
            <p:nvPr/>
          </p:nvSpPr>
          <p:spPr bwMode="auto">
            <a:xfrm>
              <a:off x="3696" y="890"/>
              <a:ext cx="952" cy="20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GB"/>
                <a:t>lunar base ?</a:t>
              </a:r>
            </a:p>
          </p:txBody>
        </p:sp>
        <p:sp>
          <p:nvSpPr>
            <p:cNvPr id="10256" name="AutoShape 23"/>
            <p:cNvSpPr>
              <a:spLocks noChangeArrowheads="1"/>
            </p:cNvSpPr>
            <p:nvPr/>
          </p:nvSpPr>
          <p:spPr bwMode="auto">
            <a:xfrm>
              <a:off x="3560" y="935"/>
              <a:ext cx="122" cy="91"/>
            </a:xfrm>
            <a:prstGeom prst="can">
              <a:avLst>
                <a:gd name="adj" fmla="val 25000"/>
              </a:avLst>
            </a:prstGeom>
            <a:solidFill>
              <a:srgbClr val="FF99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7" name="Line 24"/>
            <p:cNvSpPr>
              <a:spLocks noChangeShapeType="1"/>
            </p:cNvSpPr>
            <p:nvPr/>
          </p:nvSpPr>
          <p:spPr bwMode="auto">
            <a:xfrm flipV="1">
              <a:off x="2653" y="1071"/>
              <a:ext cx="953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9049" name="Rectangle 25"/>
          <p:cNvSpPr>
            <a:spLocks noChangeArrowheads="1"/>
          </p:cNvSpPr>
          <p:nvPr/>
        </p:nvSpPr>
        <p:spPr bwMode="auto">
          <a:xfrm>
            <a:off x="179388" y="1052513"/>
            <a:ext cx="5905500" cy="503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6700" indent="-266700">
              <a:buFont typeface="Arial" charset="0"/>
              <a:buChar char="–"/>
              <a:defRPr/>
            </a:pPr>
            <a:r>
              <a:rPr lang="en-GB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Characterize water, volatiles, and </a:t>
            </a:r>
            <a:br>
              <a:rPr lang="en-GB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en-GB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astrobiologically related material at </a:t>
            </a:r>
            <a:br>
              <a:rPr lang="en-GB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en-GB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lunar poles. </a:t>
            </a:r>
            <a:br>
              <a:rPr lang="en-GB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en-GB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=&gt; Water is key to manned missions</a:t>
            </a:r>
            <a:r>
              <a:rPr lang="en-GB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/>
            </a:r>
            <a:br>
              <a:rPr lang="en-GB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endParaRPr lang="en-GB" sz="120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266700" indent="-266700">
              <a:buFont typeface="Arial" charset="0"/>
              <a:buChar char="–"/>
              <a:defRPr/>
            </a:pPr>
            <a:r>
              <a:rPr lang="en-GB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Constrain origin, differentiation, 3d </a:t>
            </a:r>
            <a:br>
              <a:rPr lang="en-GB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en-GB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internal structure &amp; far side crustal </a:t>
            </a:r>
            <a:br>
              <a:rPr lang="en-GB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en-GB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thickness of moon via a seismic </a:t>
            </a:r>
            <a:br>
              <a:rPr lang="en-GB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en-GB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network.</a:t>
            </a:r>
          </a:p>
          <a:p>
            <a:pPr marL="266700" indent="-266700">
              <a:buFont typeface="Arial" charset="0"/>
              <a:buNone/>
              <a:defRPr/>
            </a:pPr>
            <a:endParaRPr lang="en-GB" sz="120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266700" indent="-266700">
              <a:buFont typeface="Arial" charset="0"/>
              <a:buChar char="–"/>
              <a:defRPr/>
            </a:pPr>
            <a:r>
              <a:rPr lang="en-GB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Investigate enigmatic strong surface </a:t>
            </a:r>
            <a:br>
              <a:rPr lang="en-GB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en-GB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seismic signals </a:t>
            </a:r>
            <a:br>
              <a:rPr lang="en-GB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en-GB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=&gt; identify potentially dangerous sites</a:t>
            </a:r>
            <a:br>
              <a:rPr lang="en-GB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en-GB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for lunar bases</a:t>
            </a:r>
            <a:r>
              <a:rPr lang="en-GB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/>
            </a:r>
            <a:br>
              <a:rPr lang="en-GB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endParaRPr lang="en-GB" sz="120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266700" indent="-266700">
              <a:buFont typeface="Arial" charset="0"/>
              <a:buChar char="–"/>
              <a:defRPr/>
            </a:pPr>
            <a:r>
              <a:rPr lang="en-GB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Determine thermal &amp; compositional </a:t>
            </a:r>
            <a:br>
              <a:rPr lang="en-GB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en-GB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differences at </a:t>
            </a:r>
            <a:r>
              <a:rPr lang="en-GB" u="sng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polar regions</a:t>
            </a:r>
            <a:r>
              <a:rPr lang="en-GB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and </a:t>
            </a:r>
            <a:r>
              <a:rPr lang="en-GB" u="sng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far side</a:t>
            </a:r>
            <a:r>
              <a:rPr lang="en-GB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.</a:t>
            </a:r>
            <a:br>
              <a:rPr lang="en-GB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endParaRPr lang="en-GB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266700" indent="-266700">
              <a:buFont typeface="Arial" charset="0"/>
              <a:buChar char="–"/>
              <a:defRPr/>
            </a:pPr>
            <a:r>
              <a:rPr lang="en-GB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Obtain ground truth for remote sensing instruments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9144000" cy="635793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8510588" cy="1077913"/>
          </a:xfrm>
        </p:spPr>
        <p:txBody>
          <a:bodyPr/>
          <a:lstStyle/>
          <a:p>
            <a:r>
              <a:rPr lang="en-GB" smtClean="0">
                <a:solidFill>
                  <a:srgbClr val="00B0F0"/>
                </a:solidFill>
                <a:effectLst/>
              </a:rPr>
              <a:t>What are kinetic penetrators ?</a:t>
            </a:r>
          </a:p>
        </p:txBody>
      </p:sp>
      <p:pic>
        <p:nvPicPr>
          <p:cNvPr id="2053" name="Picture 4" descr="UK_Penetrator_black_background cop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29013" y="2152650"/>
            <a:ext cx="524827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71913" y="1431925"/>
            <a:ext cx="5173662" cy="3282950"/>
            <a:chOff x="2325" y="890"/>
            <a:chExt cx="3259" cy="2068"/>
          </a:xfrm>
        </p:grpSpPr>
        <p:sp>
          <p:nvSpPr>
            <p:cNvPr id="2057" name="Text Box 6"/>
            <p:cNvSpPr txBox="1">
              <a:spLocks noChangeArrowheads="1"/>
            </p:cNvSpPr>
            <p:nvPr/>
          </p:nvSpPr>
          <p:spPr bwMode="auto">
            <a:xfrm>
              <a:off x="3243" y="2750"/>
              <a:ext cx="847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sz="1000" b="1">
                <a:cs typeface="Times New Roman" pitchFamily="18" charset="0"/>
              </a:endParaRPr>
            </a:p>
            <a:p>
              <a:pPr algn="just" eaLnBrk="0" hangingPunct="0"/>
              <a:r>
                <a:rPr lang="en-GB">
                  <a:cs typeface="Times New Roman" pitchFamily="18" charset="0"/>
                </a:rPr>
                <a:t>Penetrator</a:t>
              </a:r>
              <a:endParaRPr lang="en-GB"/>
            </a:p>
          </p:txBody>
        </p:sp>
        <p:sp>
          <p:nvSpPr>
            <p:cNvPr id="2058" name="Text Box 7"/>
            <p:cNvSpPr txBox="1">
              <a:spLocks noChangeArrowheads="1"/>
            </p:cNvSpPr>
            <p:nvPr/>
          </p:nvSpPr>
          <p:spPr bwMode="auto">
            <a:xfrm>
              <a:off x="3384" y="1232"/>
              <a:ext cx="778" cy="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000">
                <a:cs typeface="Times New Roman" pitchFamily="18" charset="0"/>
              </a:endParaRPr>
            </a:p>
            <a:p>
              <a:pPr algn="ctr" eaLnBrk="0" hangingPunct="0"/>
              <a:r>
                <a:rPr lang="en-US" sz="1400">
                  <a:cs typeface="Times New Roman" pitchFamily="18" charset="0"/>
                </a:rPr>
                <a:t>Point of Separation</a:t>
              </a:r>
              <a:endParaRPr lang="en-US" sz="1400"/>
            </a:p>
          </p:txBody>
        </p:sp>
        <p:sp>
          <p:nvSpPr>
            <p:cNvPr id="2059" name="Line 8"/>
            <p:cNvSpPr>
              <a:spLocks noChangeShapeType="1"/>
            </p:cNvSpPr>
            <p:nvPr/>
          </p:nvSpPr>
          <p:spPr bwMode="auto">
            <a:xfrm>
              <a:off x="3871" y="1651"/>
              <a:ext cx="62" cy="1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AutoShape 9"/>
            <p:cNvSpPr>
              <a:spLocks/>
            </p:cNvSpPr>
            <p:nvPr/>
          </p:nvSpPr>
          <p:spPr bwMode="auto">
            <a:xfrm rot="4269973" flipV="1">
              <a:off x="3158" y="1857"/>
              <a:ext cx="157" cy="1823"/>
            </a:xfrm>
            <a:prstGeom prst="rightBracket">
              <a:avLst>
                <a:gd name="adj" fmla="val 13208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1" name="Text Box 10"/>
            <p:cNvSpPr txBox="1">
              <a:spLocks noChangeArrowheads="1"/>
            </p:cNvSpPr>
            <p:nvPr/>
          </p:nvSpPr>
          <p:spPr bwMode="auto">
            <a:xfrm>
              <a:off x="2608" y="1616"/>
              <a:ext cx="771" cy="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000">
                <a:solidFill>
                  <a:srgbClr val="0000FF"/>
                </a:solidFill>
                <a:cs typeface="Times New Roman" pitchFamily="18" charset="0"/>
              </a:endParaRPr>
            </a:p>
            <a:p>
              <a:pPr algn="just" eaLnBrk="0" hangingPunct="0"/>
              <a:r>
                <a:rPr lang="en-US" sz="1400">
                  <a:cs typeface="Times New Roman" pitchFamily="18" charset="0"/>
                </a:rPr>
                <a:t>Payload</a:t>
              </a:r>
              <a:r>
                <a:rPr lang="en-GB" sz="1400"/>
                <a:t> </a:t>
              </a:r>
              <a:r>
                <a:rPr lang="en-US" sz="1400">
                  <a:cs typeface="Times New Roman" pitchFamily="18" charset="0"/>
                </a:rPr>
                <a:t>Instruments</a:t>
              </a:r>
              <a:endParaRPr lang="en-US" sz="1400"/>
            </a:p>
          </p:txBody>
        </p:sp>
        <p:sp>
          <p:nvSpPr>
            <p:cNvPr id="2062" name="Line 11"/>
            <p:cNvSpPr>
              <a:spLocks noChangeShapeType="1"/>
            </p:cNvSpPr>
            <p:nvPr/>
          </p:nvSpPr>
          <p:spPr bwMode="auto">
            <a:xfrm flipH="1">
              <a:off x="2608" y="2024"/>
              <a:ext cx="181" cy="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Line 12"/>
            <p:cNvSpPr>
              <a:spLocks noChangeShapeType="1"/>
            </p:cNvSpPr>
            <p:nvPr/>
          </p:nvSpPr>
          <p:spPr bwMode="auto">
            <a:xfrm>
              <a:off x="2789" y="2024"/>
              <a:ext cx="321" cy="1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Text Box 13"/>
            <p:cNvSpPr txBox="1">
              <a:spLocks noChangeArrowheads="1"/>
            </p:cNvSpPr>
            <p:nvPr/>
          </p:nvSpPr>
          <p:spPr bwMode="auto">
            <a:xfrm>
              <a:off x="4382" y="890"/>
              <a:ext cx="1037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en-US" sz="1400">
                  <a:cs typeface="Times New Roman" pitchFamily="18" charset="0"/>
                </a:rPr>
                <a:t>Detachable Propulsion Stage</a:t>
              </a:r>
              <a:endParaRPr lang="en-US" sz="1400"/>
            </a:p>
          </p:txBody>
        </p:sp>
        <p:sp>
          <p:nvSpPr>
            <p:cNvPr id="2065" name="Line 14"/>
            <p:cNvSpPr>
              <a:spLocks noChangeShapeType="1"/>
            </p:cNvSpPr>
            <p:nvPr/>
          </p:nvSpPr>
          <p:spPr bwMode="auto">
            <a:xfrm>
              <a:off x="4568" y="1200"/>
              <a:ext cx="18" cy="1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6" name="AutoShape 15"/>
            <p:cNvSpPr>
              <a:spLocks/>
            </p:cNvSpPr>
            <p:nvPr/>
          </p:nvSpPr>
          <p:spPr bwMode="auto">
            <a:xfrm rot="4265182" flipV="1">
              <a:off x="4783" y="1482"/>
              <a:ext cx="123" cy="1479"/>
            </a:xfrm>
            <a:prstGeom prst="rightBracket">
              <a:avLst>
                <a:gd name="adj" fmla="val 13677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7" name="Text Box 16"/>
            <p:cNvSpPr txBox="1">
              <a:spLocks noChangeArrowheads="1"/>
            </p:cNvSpPr>
            <p:nvPr/>
          </p:nvSpPr>
          <p:spPr bwMode="auto">
            <a:xfrm>
              <a:off x="4332" y="2387"/>
              <a:ext cx="1249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GB">
                  <a:cs typeface="Times New Roman" pitchFamily="18" charset="0"/>
                </a:rPr>
                <a:t>PDS </a:t>
              </a:r>
              <a:br>
                <a:rPr lang="en-GB">
                  <a:cs typeface="Times New Roman" pitchFamily="18" charset="0"/>
                </a:rPr>
              </a:br>
              <a:r>
                <a:rPr lang="en-GB">
                  <a:cs typeface="Times New Roman" pitchFamily="18" charset="0"/>
                </a:rPr>
                <a:t>(Penetrator Delivery System)</a:t>
              </a:r>
              <a:endParaRPr lang="en-GB"/>
            </a:p>
          </p:txBody>
        </p:sp>
      </p:grpSp>
      <p:sp>
        <p:nvSpPr>
          <p:cNvPr id="2055" name="Arc 17"/>
          <p:cNvSpPr>
            <a:spLocks/>
          </p:cNvSpPr>
          <p:nvPr/>
        </p:nvSpPr>
        <p:spPr bwMode="auto">
          <a:xfrm flipH="1">
            <a:off x="3084513" y="1000125"/>
            <a:ext cx="6059487" cy="4541838"/>
          </a:xfrm>
          <a:custGeom>
            <a:avLst/>
            <a:gdLst>
              <a:gd name="T0" fmla="*/ 0 w 22155"/>
              <a:gd name="T1" fmla="*/ 2147483647 h 21629"/>
              <a:gd name="T2" fmla="*/ 2147483647 w 22155"/>
              <a:gd name="T3" fmla="*/ 2147483647 h 21629"/>
              <a:gd name="T4" fmla="*/ 2147483647 w 22155"/>
              <a:gd name="T5" fmla="*/ 2147483647 h 21629"/>
              <a:gd name="T6" fmla="*/ 0 60000 65536"/>
              <a:gd name="T7" fmla="*/ 0 60000 65536"/>
              <a:gd name="T8" fmla="*/ 0 60000 65536"/>
              <a:gd name="T9" fmla="*/ 0 w 22155"/>
              <a:gd name="T10" fmla="*/ 0 h 21629"/>
              <a:gd name="T11" fmla="*/ 22155 w 22155"/>
              <a:gd name="T12" fmla="*/ 21629 h 216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155" h="21629" fill="none" extrusionOk="0">
                <a:moveTo>
                  <a:pt x="0" y="7"/>
                </a:moveTo>
                <a:cubicBezTo>
                  <a:pt x="184" y="2"/>
                  <a:pt x="369" y="-1"/>
                  <a:pt x="555" y="0"/>
                </a:cubicBezTo>
                <a:cubicBezTo>
                  <a:pt x="12484" y="0"/>
                  <a:pt x="22155" y="9670"/>
                  <a:pt x="22155" y="21600"/>
                </a:cubicBezTo>
                <a:cubicBezTo>
                  <a:pt x="22155" y="21609"/>
                  <a:pt x="22154" y="21619"/>
                  <a:pt x="22154" y="21628"/>
                </a:cubicBezTo>
              </a:path>
              <a:path w="22155" h="21629" stroke="0" extrusionOk="0">
                <a:moveTo>
                  <a:pt x="0" y="7"/>
                </a:moveTo>
                <a:cubicBezTo>
                  <a:pt x="184" y="2"/>
                  <a:pt x="369" y="-1"/>
                  <a:pt x="555" y="0"/>
                </a:cubicBezTo>
                <a:cubicBezTo>
                  <a:pt x="12484" y="0"/>
                  <a:pt x="22155" y="9670"/>
                  <a:pt x="22155" y="21600"/>
                </a:cubicBezTo>
                <a:cubicBezTo>
                  <a:pt x="22155" y="21609"/>
                  <a:pt x="22154" y="21619"/>
                  <a:pt x="22154" y="21628"/>
                </a:cubicBezTo>
                <a:lnTo>
                  <a:pt x="555" y="21600"/>
                </a:lnTo>
                <a:close/>
              </a:path>
            </a:pathLst>
          </a:custGeom>
          <a:noFill/>
          <a:ln w="25400">
            <a:solidFill>
              <a:srgbClr val="FF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0" name="Object 18"/>
          <p:cNvGraphicFramePr>
            <a:graphicFrameLocks noChangeAspect="1"/>
          </p:cNvGraphicFramePr>
          <p:nvPr/>
        </p:nvGraphicFramePr>
        <p:xfrm>
          <a:off x="2808288" y="5535613"/>
          <a:ext cx="617537" cy="660400"/>
        </p:xfrm>
        <a:graphic>
          <a:graphicData uri="http://schemas.openxmlformats.org/presentationml/2006/ole">
            <p:oleObj spid="_x0000_s2050" name="Image" r:id="rId5" imgW="12838095" imgH="13714286" progId="">
              <p:embed/>
            </p:oleObj>
          </a:graphicData>
        </a:graphic>
      </p:graphicFrame>
      <p:sp>
        <p:nvSpPr>
          <p:cNvPr id="21" name="Rectangle 3"/>
          <p:cNvSpPr>
            <a:spLocks noRot="1" noChangeArrowheads="1"/>
          </p:cNvSpPr>
          <p:nvPr/>
        </p:nvSpPr>
        <p:spPr bwMode="auto">
          <a:xfrm>
            <a:off x="0" y="1057275"/>
            <a:ext cx="5464175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n-GB" sz="2200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marL="533400" lvl="1" indent="-354013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§"/>
              <a:defRPr/>
            </a:pPr>
            <a:r>
              <a:rPr lang="en-GB" sz="2200" dirty="0">
                <a:cs typeface="+mn-cs"/>
              </a:rPr>
              <a:t>Instrumented projectiles</a:t>
            </a:r>
          </a:p>
          <a:p>
            <a:pPr marL="533400" lvl="1" indent="-354013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§"/>
              <a:defRPr/>
            </a:pPr>
            <a:r>
              <a:rPr lang="en-GB" sz="2200" dirty="0">
                <a:cs typeface="+mn-cs"/>
              </a:rPr>
              <a:t>Survive high impact speed </a:t>
            </a:r>
          </a:p>
          <a:p>
            <a:pPr marL="533400" lvl="1" indent="-354013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§"/>
              <a:defRPr/>
            </a:pPr>
            <a:r>
              <a:rPr lang="en-GB" sz="2200" dirty="0">
                <a:cs typeface="+mn-cs"/>
              </a:rPr>
              <a:t>Penetrate surface </a:t>
            </a:r>
            <a:br>
              <a:rPr lang="en-GB" sz="2200" dirty="0">
                <a:cs typeface="+mn-cs"/>
              </a:rPr>
            </a:br>
            <a:r>
              <a:rPr lang="en-GB" sz="2200" dirty="0">
                <a:cs typeface="+mn-cs"/>
              </a:rPr>
              <a:t>~ few metres</a:t>
            </a:r>
          </a:p>
          <a:p>
            <a:pPr marL="533400" lvl="1" indent="-354013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§"/>
              <a:defRPr/>
            </a:pPr>
            <a:r>
              <a:rPr lang="en-GB" sz="2200" dirty="0">
                <a:cs typeface="+mn-cs"/>
              </a:rPr>
              <a:t>An alternative to soft</a:t>
            </a:r>
            <a:br>
              <a:rPr lang="en-GB" sz="2200" dirty="0">
                <a:cs typeface="+mn-cs"/>
              </a:rPr>
            </a:br>
            <a:r>
              <a:rPr lang="en-GB" sz="2200" dirty="0" err="1">
                <a:cs typeface="+mn-cs"/>
              </a:rPr>
              <a:t>landers</a:t>
            </a:r>
            <a:endParaRPr lang="en-GB" sz="2200" dirty="0">
              <a:cs typeface="+mn-cs"/>
            </a:endParaRPr>
          </a:p>
          <a:p>
            <a:pPr marL="533400" lvl="1" indent="-354013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§"/>
              <a:defRPr/>
            </a:pPr>
            <a:r>
              <a:rPr lang="en-GB" sz="2200" dirty="0">
                <a:cs typeface="+mn-cs"/>
              </a:rPr>
              <a:t>Low mass/lower cost</a:t>
            </a:r>
            <a:br>
              <a:rPr lang="en-GB" sz="2200" dirty="0">
                <a:cs typeface="+mn-cs"/>
              </a:rPr>
            </a:br>
            <a:r>
              <a:rPr lang="en-GB" sz="2200" dirty="0">
                <a:cs typeface="+mn-cs"/>
              </a:rPr>
              <a:t>=&gt; multi-site </a:t>
            </a:r>
            <a:br>
              <a:rPr lang="en-GB" sz="2200" dirty="0">
                <a:cs typeface="+mn-cs"/>
              </a:rPr>
            </a:br>
            <a:r>
              <a:rPr lang="en-GB" sz="2200" dirty="0">
                <a:cs typeface="+mn-cs"/>
              </a:rPr>
              <a:t>deployment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4214810" y="5572140"/>
            <a:ext cx="42862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i="1" dirty="0">
                <a:solidFill>
                  <a:srgbClr val="FFFF00"/>
                </a:solidFill>
              </a:rPr>
              <a:t>Penetrators - a new tool in the toolbox for planetary exploration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0" y="0"/>
            <a:ext cx="9144000" cy="4216400"/>
          </a:xfrm>
          <a:prstGeom prst="rect">
            <a:avLst/>
          </a:prstGeom>
          <a:solidFill>
            <a:srgbClr val="0A0A0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171" name="Picture 1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250867" y="1071077"/>
            <a:ext cx="1085850" cy="1033463"/>
          </a:xfrm>
        </p:spPr>
      </p:pic>
      <p:pic>
        <p:nvPicPr>
          <p:cNvPr id="7172" name="Picture 2" descr="earth"/>
          <p:cNvPicPr>
            <a:picLocks noChangeAspect="1" noChangeArrowheads="1"/>
          </p:cNvPicPr>
          <p:nvPr/>
        </p:nvPicPr>
        <p:blipFill>
          <a:blip r:embed="rId4"/>
          <a:srcRect l="17" t="-2951" r="6250" b="63918"/>
          <a:stretch>
            <a:fillRect/>
          </a:stretch>
        </p:blipFill>
        <p:spPr bwMode="auto">
          <a:xfrm>
            <a:off x="0" y="3957638"/>
            <a:ext cx="9144000" cy="290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4" descr="250px-Moon-Mdf-200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2714620"/>
            <a:ext cx="122237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1000100" y="4143380"/>
            <a:ext cx="3071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FFFF00"/>
                </a:solidFill>
              </a:rPr>
              <a:t>Mars96 (Russia) failed to leave Earth orbit</a:t>
            </a:r>
          </a:p>
        </p:txBody>
      </p:sp>
      <p:sp>
        <p:nvSpPr>
          <p:cNvPr id="7175" name="Text Box 6"/>
          <p:cNvSpPr txBox="1">
            <a:spLocks noChangeArrowheads="1"/>
          </p:cNvSpPr>
          <p:nvPr/>
        </p:nvSpPr>
        <p:spPr bwMode="auto">
          <a:xfrm>
            <a:off x="3825542" y="856765"/>
            <a:ext cx="14970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FFFF00"/>
                </a:solidFill>
              </a:rPr>
              <a:t>DS2 (Mars) NASA 1999 </a:t>
            </a:r>
            <a:r>
              <a:rPr lang="en-GB" b="1"/>
              <a:t>?</a:t>
            </a:r>
          </a:p>
        </p:txBody>
      </p:sp>
      <p:sp>
        <p:nvSpPr>
          <p:cNvPr id="7176" name="Text Box 7"/>
          <p:cNvSpPr txBox="1">
            <a:spLocks noChangeArrowheads="1"/>
          </p:cNvSpPr>
          <p:nvPr/>
        </p:nvSpPr>
        <p:spPr bwMode="auto">
          <a:xfrm>
            <a:off x="509254" y="2509352"/>
            <a:ext cx="3049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77" name="Arc 8"/>
          <p:cNvSpPr>
            <a:spLocks/>
          </p:cNvSpPr>
          <p:nvPr/>
        </p:nvSpPr>
        <p:spPr bwMode="auto">
          <a:xfrm rot="10638896" flipV="1">
            <a:off x="455279" y="1721952"/>
            <a:ext cx="3468688" cy="4270375"/>
          </a:xfrm>
          <a:custGeom>
            <a:avLst/>
            <a:gdLst>
              <a:gd name="T0" fmla="*/ 2147483647 w 21600"/>
              <a:gd name="T1" fmla="*/ 0 h 21598"/>
              <a:gd name="T2" fmla="*/ 2147483647 w 21600"/>
              <a:gd name="T3" fmla="*/ 2147483647 h 21598"/>
              <a:gd name="T4" fmla="*/ 0 w 21600"/>
              <a:gd name="T5" fmla="*/ 2147483647 h 21598"/>
              <a:gd name="T6" fmla="*/ 0 60000 65536"/>
              <a:gd name="T7" fmla="*/ 0 60000 65536"/>
              <a:gd name="T8" fmla="*/ 0 60000 65536"/>
              <a:gd name="T9" fmla="*/ 0 w 21600"/>
              <a:gd name="T10" fmla="*/ 0 h 21598"/>
              <a:gd name="T11" fmla="*/ 21600 w 21600"/>
              <a:gd name="T12" fmla="*/ 21598 h 215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8" fill="none" extrusionOk="0">
                <a:moveTo>
                  <a:pt x="295" y="0"/>
                </a:moveTo>
                <a:cubicBezTo>
                  <a:pt x="12108" y="161"/>
                  <a:pt x="21600" y="9784"/>
                  <a:pt x="21600" y="21598"/>
                </a:cubicBezTo>
              </a:path>
              <a:path w="21600" h="21598" stroke="0" extrusionOk="0">
                <a:moveTo>
                  <a:pt x="295" y="0"/>
                </a:moveTo>
                <a:cubicBezTo>
                  <a:pt x="12108" y="161"/>
                  <a:pt x="21600" y="9784"/>
                  <a:pt x="21600" y="21598"/>
                </a:cubicBezTo>
                <a:lnTo>
                  <a:pt x="0" y="21598"/>
                </a:lnTo>
                <a:close/>
              </a:path>
            </a:pathLst>
          </a:custGeom>
          <a:noFill/>
          <a:ln w="254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 b="1">
              <a:solidFill>
                <a:srgbClr val="FFFF00"/>
              </a:solidFill>
            </a:endParaRPr>
          </a:p>
        </p:txBody>
      </p:sp>
      <p:sp>
        <p:nvSpPr>
          <p:cNvPr id="96265" name="Text Box 9"/>
          <p:cNvSpPr txBox="1">
            <a:spLocks noChangeArrowheads="1"/>
          </p:cNvSpPr>
          <p:nvPr/>
        </p:nvSpPr>
        <p:spPr bwMode="auto">
          <a:xfrm>
            <a:off x="464802" y="5857404"/>
            <a:ext cx="450059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1" dirty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Many paper studies and ground trials</a:t>
            </a:r>
          </a:p>
        </p:txBody>
      </p:sp>
      <p:sp>
        <p:nvSpPr>
          <p:cNvPr id="7179" name="Text Box 10"/>
          <p:cNvSpPr txBox="1">
            <a:spLocks noChangeArrowheads="1"/>
          </p:cNvSpPr>
          <p:nvPr/>
        </p:nvSpPr>
        <p:spPr bwMode="auto">
          <a:xfrm>
            <a:off x="571475" y="4214818"/>
            <a:ext cx="142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FFFF00"/>
                </a:solidFill>
                <a:sym typeface="Webdings" pitchFamily="18" charset="2"/>
              </a:rPr>
              <a:t></a:t>
            </a:r>
          </a:p>
        </p:txBody>
      </p:sp>
      <p:sp>
        <p:nvSpPr>
          <p:cNvPr id="7180" name="Text Box 11"/>
          <p:cNvSpPr txBox="1">
            <a:spLocks noChangeArrowheads="1"/>
          </p:cNvSpPr>
          <p:nvPr/>
        </p:nvSpPr>
        <p:spPr bwMode="auto">
          <a:xfrm>
            <a:off x="393367" y="5285890"/>
            <a:ext cx="322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FFFF00"/>
                </a:solidFill>
                <a:sym typeface="Webdings" pitchFamily="18" charset="2"/>
              </a:rPr>
              <a:t></a:t>
            </a:r>
          </a:p>
        </p:txBody>
      </p:sp>
      <p:sp>
        <p:nvSpPr>
          <p:cNvPr id="7181" name="Text Box 12"/>
          <p:cNvSpPr txBox="1">
            <a:spLocks noChangeArrowheads="1"/>
          </p:cNvSpPr>
          <p:nvPr/>
        </p:nvSpPr>
        <p:spPr bwMode="auto">
          <a:xfrm>
            <a:off x="321929" y="5857390"/>
            <a:ext cx="179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FFFF00"/>
                </a:solidFill>
                <a:sym typeface="Webdings" pitchFamily="18" charset="2"/>
              </a:rPr>
              <a:t></a:t>
            </a:r>
          </a:p>
        </p:txBody>
      </p:sp>
      <p:sp>
        <p:nvSpPr>
          <p:cNvPr id="7182" name="Text Box 15"/>
          <p:cNvSpPr txBox="1">
            <a:spLocks noChangeArrowheads="1"/>
          </p:cNvSpPr>
          <p:nvPr/>
        </p:nvSpPr>
        <p:spPr bwMode="auto">
          <a:xfrm>
            <a:off x="750554" y="5357327"/>
            <a:ext cx="3643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Japanese Lunar-A cancelled </a:t>
            </a:r>
          </a:p>
        </p:txBody>
      </p:sp>
      <p:sp>
        <p:nvSpPr>
          <p:cNvPr id="7183" name="Line 16"/>
          <p:cNvSpPr>
            <a:spLocks noChangeShapeType="1"/>
          </p:cNvSpPr>
          <p:nvPr/>
        </p:nvSpPr>
        <p:spPr bwMode="auto">
          <a:xfrm flipH="1">
            <a:off x="3750929" y="999640"/>
            <a:ext cx="1241425" cy="5032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4" name="Rectangle 17"/>
          <p:cNvSpPr>
            <a:spLocks noChangeArrowheads="1"/>
          </p:cNvSpPr>
          <p:nvPr/>
        </p:nvSpPr>
        <p:spPr bwMode="auto">
          <a:xfrm>
            <a:off x="285720" y="142852"/>
            <a:ext cx="848995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GB" sz="4400" dirty="0">
                <a:solidFill>
                  <a:srgbClr val="00B0F0"/>
                </a:solidFill>
              </a:rPr>
              <a:t>Feasibility &amp; Heritage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7185" name="Text Box 18"/>
          <p:cNvSpPr txBox="1">
            <a:spLocks noChangeArrowheads="1"/>
          </p:cNvSpPr>
          <p:nvPr/>
        </p:nvSpPr>
        <p:spPr bwMode="auto">
          <a:xfrm>
            <a:off x="3536617" y="1428265"/>
            <a:ext cx="285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FFFF00"/>
                </a:solidFill>
                <a:sym typeface="Webdings" pitchFamily="18" charset="2"/>
              </a:rPr>
              <a:t></a:t>
            </a:r>
          </a:p>
        </p:txBody>
      </p:sp>
      <p:sp>
        <p:nvSpPr>
          <p:cNvPr id="7186" name="Line 19"/>
          <p:cNvSpPr>
            <a:spLocks noChangeShapeType="1"/>
          </p:cNvSpPr>
          <p:nvPr/>
        </p:nvSpPr>
        <p:spPr bwMode="auto">
          <a:xfrm flipH="1">
            <a:off x="1785913" y="4071943"/>
            <a:ext cx="785812" cy="8572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7" name="Line 20"/>
          <p:cNvSpPr>
            <a:spLocks noChangeShapeType="1"/>
          </p:cNvSpPr>
          <p:nvPr/>
        </p:nvSpPr>
        <p:spPr bwMode="auto">
          <a:xfrm>
            <a:off x="1714475" y="4071943"/>
            <a:ext cx="1000125" cy="8572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8" name="Line 21"/>
          <p:cNvSpPr>
            <a:spLocks noChangeShapeType="1"/>
          </p:cNvSpPr>
          <p:nvPr/>
        </p:nvSpPr>
        <p:spPr bwMode="auto">
          <a:xfrm>
            <a:off x="3822367" y="999640"/>
            <a:ext cx="1243012" cy="5032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Rectangle 3"/>
          <p:cNvSpPr txBox="1">
            <a:spLocks noRot="1" noChangeArrowheads="1"/>
          </p:cNvSpPr>
          <p:nvPr/>
        </p:nvSpPr>
        <p:spPr bwMode="auto">
          <a:xfrm>
            <a:off x="5500694" y="785794"/>
            <a:ext cx="3500462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8900" indent="-889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tabLst>
                <a:tab pos="0" algn="l"/>
              </a:tabLst>
              <a:defRPr/>
            </a:pPr>
            <a:r>
              <a:rPr lang="en-GB" sz="2800" b="1" kern="0" dirty="0">
                <a:solidFill>
                  <a:schemeClr val="tx2"/>
                </a:solidFill>
                <a:latin typeface="+mn-lt"/>
                <a:cs typeface="+mn-cs"/>
              </a:rPr>
              <a:t/>
            </a:r>
            <a:br>
              <a:rPr lang="en-GB" sz="2800" b="1" kern="0" dirty="0">
                <a:solidFill>
                  <a:schemeClr val="tx2"/>
                </a:solidFill>
                <a:latin typeface="+mn-lt"/>
                <a:cs typeface="+mn-cs"/>
              </a:rPr>
            </a:br>
            <a:endParaRPr lang="en-GB" sz="1400" b="1" kern="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533400" lvl="1" indent="-265113" eaLnBrk="0" hangingPunct="0">
              <a:spcBef>
                <a:spcPct val="20000"/>
              </a:spcBef>
              <a:buFontTx/>
              <a:buChar char="–"/>
              <a:tabLst>
                <a:tab pos="0" algn="l"/>
              </a:tabLst>
              <a:defRPr/>
            </a:pPr>
            <a:r>
              <a:rPr lang="en-GB" sz="2000" kern="0" dirty="0">
                <a:latin typeface="+mn-lt"/>
                <a:cs typeface="+mn-cs"/>
              </a:rPr>
              <a:t>Lunar-A and DS2 </a:t>
            </a:r>
            <a:br>
              <a:rPr lang="en-GB" sz="2000" kern="0" dirty="0">
                <a:latin typeface="+mn-lt"/>
                <a:cs typeface="+mn-cs"/>
              </a:rPr>
            </a:br>
            <a:r>
              <a:rPr lang="en-GB" sz="2000" kern="0" dirty="0">
                <a:latin typeface="+mn-lt"/>
                <a:cs typeface="+mn-cs"/>
              </a:rPr>
              <a:t>space qualified</a:t>
            </a:r>
            <a:br>
              <a:rPr lang="en-GB" sz="2000" kern="0" dirty="0">
                <a:latin typeface="+mn-lt"/>
                <a:cs typeface="+mn-cs"/>
              </a:rPr>
            </a:br>
            <a:endParaRPr lang="en-GB" sz="800" kern="0" dirty="0">
              <a:latin typeface="+mn-lt"/>
              <a:cs typeface="+mn-cs"/>
            </a:endParaRPr>
          </a:p>
          <a:p>
            <a:pPr marL="533400" lvl="1" indent="-265113" eaLnBrk="0" hangingPunct="0">
              <a:spcBef>
                <a:spcPct val="20000"/>
              </a:spcBef>
              <a:buFontTx/>
              <a:buChar char="–"/>
              <a:tabLst>
                <a:tab pos="0" algn="l"/>
              </a:tabLst>
              <a:defRPr/>
            </a:pPr>
            <a:r>
              <a:rPr lang="en-GB" sz="2000" kern="0" dirty="0">
                <a:latin typeface="+mn-lt"/>
                <a:cs typeface="+mn-cs"/>
              </a:rPr>
              <a:t>Military have been </a:t>
            </a:r>
            <a:br>
              <a:rPr lang="en-GB" sz="2000" kern="0" dirty="0">
                <a:latin typeface="+mn-lt"/>
                <a:cs typeface="+mn-cs"/>
              </a:rPr>
            </a:br>
            <a:r>
              <a:rPr lang="en-GB" sz="2000" kern="0" dirty="0">
                <a:latin typeface="+mn-lt"/>
                <a:cs typeface="+mn-cs"/>
              </a:rPr>
              <a:t>successfully firing </a:t>
            </a:r>
            <a:br>
              <a:rPr lang="en-GB" sz="2000" kern="0" dirty="0">
                <a:latin typeface="+mn-lt"/>
                <a:cs typeface="+mn-cs"/>
              </a:rPr>
            </a:br>
            <a:r>
              <a:rPr lang="en-GB" sz="2000" kern="0" dirty="0">
                <a:latin typeface="+mn-lt"/>
                <a:cs typeface="+mn-cs"/>
              </a:rPr>
              <a:t>instrumented projectiles </a:t>
            </a:r>
            <a:br>
              <a:rPr lang="en-GB" sz="2000" kern="0" dirty="0">
                <a:latin typeface="+mn-lt"/>
                <a:cs typeface="+mn-cs"/>
              </a:rPr>
            </a:br>
            <a:r>
              <a:rPr lang="en-GB" sz="2000" kern="0" dirty="0">
                <a:latin typeface="+mn-lt"/>
                <a:cs typeface="+mn-cs"/>
              </a:rPr>
              <a:t>for many years</a:t>
            </a:r>
            <a:br>
              <a:rPr lang="en-GB" sz="2000" kern="0" dirty="0">
                <a:latin typeface="+mn-lt"/>
                <a:cs typeface="+mn-cs"/>
              </a:rPr>
            </a:br>
            <a:endParaRPr lang="en-GB" sz="800" kern="0" dirty="0">
              <a:latin typeface="+mn-lt"/>
              <a:cs typeface="+mn-cs"/>
            </a:endParaRPr>
          </a:p>
          <a:p>
            <a:pPr marL="533400" lvl="1" indent="-265113" eaLnBrk="0" hangingPunct="0">
              <a:spcBef>
                <a:spcPct val="20000"/>
              </a:spcBef>
              <a:buFontTx/>
              <a:buChar char="–"/>
              <a:tabLst>
                <a:tab pos="0" algn="l"/>
              </a:tabLst>
              <a:defRPr/>
            </a:pPr>
            <a:r>
              <a:rPr lang="en-GB" sz="2000" kern="0" dirty="0">
                <a:latin typeface="+mn-lt"/>
                <a:cs typeface="+mn-cs"/>
              </a:rPr>
              <a:t>Most scientific </a:t>
            </a:r>
            <a:br>
              <a:rPr lang="en-GB" sz="2000" kern="0" dirty="0">
                <a:latin typeface="+mn-lt"/>
                <a:cs typeface="+mn-cs"/>
              </a:rPr>
            </a:br>
            <a:r>
              <a:rPr lang="en-GB" sz="2000" kern="0" dirty="0">
                <a:latin typeface="+mn-lt"/>
                <a:cs typeface="+mn-cs"/>
              </a:rPr>
              <a:t>instruments have </a:t>
            </a:r>
            <a:br>
              <a:rPr lang="en-GB" sz="2000" kern="0" dirty="0">
                <a:latin typeface="+mn-lt"/>
                <a:cs typeface="+mn-cs"/>
              </a:rPr>
            </a:br>
            <a:r>
              <a:rPr lang="en-GB" sz="2000" kern="0" dirty="0">
                <a:latin typeface="+mn-lt"/>
                <a:cs typeface="+mn-cs"/>
              </a:rPr>
              <a:t>space heritage</a:t>
            </a: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4786314" y="5143512"/>
            <a:ext cx="414340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When asked to describe the condition of a probe that had impacted 2m of concrete at 300 m/s a UK expert described the device as ‘a bit scratched’!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5"/>
          <p:cNvSpPr>
            <a:spLocks noChangeArrowheads="1"/>
          </p:cNvSpPr>
          <p:nvPr/>
        </p:nvSpPr>
        <p:spPr bwMode="auto">
          <a:xfrm>
            <a:off x="0" y="0"/>
            <a:ext cx="9144000" cy="64293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0" y="2790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49541" name="Group 37"/>
          <p:cNvGraphicFramePr>
            <a:graphicFrameLocks noGrp="1"/>
          </p:cNvGraphicFramePr>
          <p:nvPr/>
        </p:nvGraphicFramePr>
        <p:xfrm>
          <a:off x="395288" y="1052513"/>
          <a:ext cx="8353425" cy="5071745"/>
        </p:xfrm>
        <a:graphic>
          <a:graphicData uri="http://schemas.openxmlformats.org/drawingml/2006/table">
            <a:tbl>
              <a:tblPr/>
              <a:tblGrid>
                <a:gridCol w="4095750"/>
                <a:gridCol w="4257675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Payload  (2kg)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Science Capability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Micro seismometers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inner body structure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seismic activity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sub-surface ocean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(astrobiology, geophysics)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Chemistry package (mass spect.)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organics and </a:t>
                      </a:r>
                      <a:r>
                        <a:rPr kumimoji="0" lang="en-GB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inorganics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water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(astrobiology)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Soil/environment package </a:t>
                      </a:r>
                      <a:b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(accelerometers, thermometer,  dielectric constant, radiation monitor, magnetometer, pH, Redox)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soil mechanical properties, thermal &amp; electrical properties (astrobiology /geophysics)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Mineralogy/astrobiology camera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soil properties/astrobiology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Descent camera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impact site context &amp; PR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</a:tr>
            </a:tbl>
          </a:graphicData>
        </a:graphic>
      </p:graphicFrame>
      <p:sp>
        <p:nvSpPr>
          <p:cNvPr id="673794" name="Rectangle 2"/>
          <p:cNvSpPr>
            <a:spLocks noGrp="1" noRot="1" noChangeArrowheads="1"/>
          </p:cNvSpPr>
          <p:nvPr>
            <p:ph type="title" sz="quarter" idx="4294967295"/>
          </p:nvPr>
        </p:nvSpPr>
        <p:spPr>
          <a:xfrm>
            <a:off x="0" y="0"/>
            <a:ext cx="8510588" cy="10795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solidFill>
                  <a:srgbClr val="00B0F0"/>
                </a:solidFill>
              </a:rPr>
              <a:t>Penetrators Payload</a:t>
            </a:r>
          </a:p>
        </p:txBody>
      </p:sp>
      <p:pic>
        <p:nvPicPr>
          <p:cNvPr id="8220" name="Picture 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1514475"/>
            <a:ext cx="1465262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1" name="Picture 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6088" y="3213100"/>
            <a:ext cx="1368425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00B0F0"/>
                </a:solidFill>
                <a:effectLst/>
              </a:rPr>
              <a:t>Challenges...</a:t>
            </a:r>
            <a:endParaRPr lang="en-US" smtClean="0">
              <a:solidFill>
                <a:srgbClr val="00B0F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088" y="1700213"/>
            <a:ext cx="7599362" cy="4422775"/>
          </a:xfrm>
        </p:spPr>
        <p:txBody>
          <a:bodyPr/>
          <a:lstStyle/>
          <a:p>
            <a:pPr>
              <a:lnSpc>
                <a:spcPct val="130000"/>
              </a:lnSpc>
              <a:defRPr/>
            </a:pPr>
            <a:r>
              <a:rPr lang="en-GB" dirty="0" smtClean="0"/>
              <a:t>impact survival</a:t>
            </a:r>
          </a:p>
          <a:p>
            <a:pPr>
              <a:lnSpc>
                <a:spcPct val="130000"/>
              </a:lnSpc>
              <a:defRPr/>
            </a:pPr>
            <a:r>
              <a:rPr lang="en-GB" dirty="0" smtClean="0"/>
              <a:t>communications</a:t>
            </a:r>
          </a:p>
          <a:p>
            <a:pPr>
              <a:lnSpc>
                <a:spcPct val="130000"/>
              </a:lnSpc>
              <a:defRPr/>
            </a:pPr>
            <a:r>
              <a:rPr lang="en-GB" dirty="0" smtClean="0"/>
              <a:t>power/lifetime/cold</a:t>
            </a:r>
          </a:p>
          <a:p>
            <a:pPr>
              <a:lnSpc>
                <a:spcPct val="130000"/>
              </a:lnSpc>
              <a:defRPr/>
            </a:pPr>
            <a:r>
              <a:rPr lang="en-GB" dirty="0" smtClean="0"/>
              <a:t>delivery</a:t>
            </a:r>
          </a:p>
          <a:p>
            <a:pPr>
              <a:lnSpc>
                <a:spcPct val="130000"/>
              </a:lnSpc>
              <a:defRPr/>
            </a:pPr>
            <a:r>
              <a:rPr lang="en-GB" dirty="0" smtClean="0"/>
              <a:t>funding</a:t>
            </a:r>
            <a:endParaRPr lang="en-US" dirty="0" smtClean="0"/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4787900" y="2276475"/>
            <a:ext cx="330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what the recent trial addressed</a:t>
            </a:r>
            <a:endParaRPr lang="en-US"/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5643570" y="3357562"/>
            <a:ext cx="32956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rgbClr val="FFFF00"/>
                </a:solidFill>
              </a:rPr>
              <a:t>Need to counter all elements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not just impact survival</a:t>
            </a:r>
          </a:p>
          <a:p>
            <a:pPr algn="ctr"/>
            <a:endParaRPr lang="en-US" dirty="0">
              <a:solidFill>
                <a:srgbClr val="FEFCB8"/>
              </a:solidFill>
            </a:endParaRPr>
          </a:p>
        </p:txBody>
      </p:sp>
      <p:cxnSp>
        <p:nvCxnSpPr>
          <p:cNvPr id="11270" name="Straight Connector 6"/>
          <p:cNvCxnSpPr>
            <a:cxnSpLocks noChangeShapeType="1"/>
            <a:stCxn id="11268" idx="1"/>
          </p:cNvCxnSpPr>
          <p:nvPr/>
        </p:nvCxnSpPr>
        <p:spPr bwMode="auto">
          <a:xfrm rot="10800000">
            <a:off x="4073525" y="2276475"/>
            <a:ext cx="714375" cy="1841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1271" name="TextBox 8"/>
          <p:cNvSpPr txBox="1">
            <a:spLocks noChangeArrowheads="1"/>
          </p:cNvSpPr>
          <p:nvPr/>
        </p:nvSpPr>
        <p:spPr bwMode="auto">
          <a:xfrm>
            <a:off x="3771900" y="5157788"/>
            <a:ext cx="158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Most difficult !</a:t>
            </a:r>
            <a:endParaRPr lang="en-US"/>
          </a:p>
        </p:txBody>
      </p:sp>
      <p:cxnSp>
        <p:nvCxnSpPr>
          <p:cNvPr id="11272" name="Straight Connector 9"/>
          <p:cNvCxnSpPr>
            <a:cxnSpLocks noChangeShapeType="1"/>
            <a:stCxn id="11271" idx="1"/>
          </p:cNvCxnSpPr>
          <p:nvPr/>
        </p:nvCxnSpPr>
        <p:spPr bwMode="auto">
          <a:xfrm rot="10800000">
            <a:off x="2843213" y="5157788"/>
            <a:ext cx="928687" cy="1841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" name="Right Brace 8"/>
          <p:cNvSpPr/>
          <p:nvPr/>
        </p:nvSpPr>
        <p:spPr>
          <a:xfrm>
            <a:off x="5286380" y="1785926"/>
            <a:ext cx="428628" cy="3786214"/>
          </a:xfrm>
          <a:prstGeom prst="rightBrac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0"/>
            <a:ext cx="8510588" cy="1325563"/>
          </a:xfrm>
        </p:spPr>
        <p:txBody>
          <a:bodyPr/>
          <a:lstStyle/>
          <a:p>
            <a:r>
              <a:rPr lang="en-GB" smtClean="0">
                <a:solidFill>
                  <a:srgbClr val="00B0F0"/>
                </a:solidFill>
                <a:effectLst/>
              </a:rPr>
              <a:t>Cost Effective Approach</a:t>
            </a:r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95288" y="1341438"/>
            <a:ext cx="2541587" cy="7445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GB" smtClean="0">
                <a:solidFill>
                  <a:srgbClr val="FFFF00"/>
                </a:solidFill>
                <a:effectLst/>
              </a:rPr>
              <a:t>Study</a:t>
            </a:r>
          </a:p>
        </p:txBody>
      </p:sp>
      <p:sp>
        <p:nvSpPr>
          <p:cNvPr id="12292" name="Rectangle 4"/>
          <p:cNvSpPr>
            <a:spLocks noRot="1" noChangeArrowheads="1"/>
          </p:cNvSpPr>
          <p:nvPr/>
        </p:nvSpPr>
        <p:spPr bwMode="auto">
          <a:xfrm>
            <a:off x="5364163" y="5229225"/>
            <a:ext cx="344328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GB" sz="3200">
                <a:solidFill>
                  <a:srgbClr val="FFFF00"/>
                </a:solidFill>
              </a:rPr>
              <a:t>Full scale trials</a:t>
            </a:r>
          </a:p>
        </p:txBody>
      </p:sp>
      <p:sp>
        <p:nvSpPr>
          <p:cNvPr id="12293" name="Rectangle 5"/>
          <p:cNvSpPr>
            <a:spLocks noRot="1" noChangeArrowheads="1"/>
          </p:cNvSpPr>
          <p:nvPr/>
        </p:nvSpPr>
        <p:spPr bwMode="auto">
          <a:xfrm>
            <a:off x="3708400" y="3933825"/>
            <a:ext cx="453707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GB" sz="3200">
                <a:solidFill>
                  <a:srgbClr val="FFFF00"/>
                </a:solidFill>
              </a:rPr>
              <a:t>Small scale trials</a:t>
            </a:r>
          </a:p>
        </p:txBody>
      </p:sp>
      <p:sp>
        <p:nvSpPr>
          <p:cNvPr id="12294" name="Rectangle 6"/>
          <p:cNvSpPr>
            <a:spLocks noRot="1" noChangeArrowheads="1"/>
          </p:cNvSpPr>
          <p:nvPr/>
        </p:nvSpPr>
        <p:spPr bwMode="auto">
          <a:xfrm>
            <a:off x="2124075" y="2708275"/>
            <a:ext cx="254158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GB" sz="3200">
                <a:solidFill>
                  <a:srgbClr val="FFFF00"/>
                </a:solidFill>
              </a:rPr>
              <a:t>Modelling</a:t>
            </a:r>
          </a:p>
        </p:txBody>
      </p:sp>
      <p:sp>
        <p:nvSpPr>
          <p:cNvPr id="12295" name="AutoShape 8"/>
          <p:cNvSpPr>
            <a:spLocks noChangeArrowheads="1"/>
          </p:cNvSpPr>
          <p:nvPr/>
        </p:nvSpPr>
        <p:spPr bwMode="auto">
          <a:xfrm rot="2188531">
            <a:off x="1293813" y="1965325"/>
            <a:ext cx="863600" cy="792163"/>
          </a:xfrm>
          <a:prstGeom prst="rightArrow">
            <a:avLst>
              <a:gd name="adj1" fmla="val 50000"/>
              <a:gd name="adj2" fmla="val 272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AutoShape 9"/>
          <p:cNvSpPr>
            <a:spLocks noChangeArrowheads="1"/>
          </p:cNvSpPr>
          <p:nvPr/>
        </p:nvSpPr>
        <p:spPr bwMode="auto">
          <a:xfrm rot="2188531">
            <a:off x="3079750" y="3322638"/>
            <a:ext cx="863600" cy="792162"/>
          </a:xfrm>
          <a:prstGeom prst="rightArrow">
            <a:avLst>
              <a:gd name="adj1" fmla="val 50000"/>
              <a:gd name="adj2" fmla="val 272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AutoShape 10"/>
          <p:cNvSpPr>
            <a:spLocks noChangeArrowheads="1"/>
          </p:cNvSpPr>
          <p:nvPr/>
        </p:nvSpPr>
        <p:spPr bwMode="auto">
          <a:xfrm rot="2188531">
            <a:off x="4651375" y="4537075"/>
            <a:ext cx="863600" cy="792163"/>
          </a:xfrm>
          <a:prstGeom prst="rightArrow">
            <a:avLst>
              <a:gd name="adj1" fmla="val 50000"/>
              <a:gd name="adj2" fmla="val 272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8427" name="Text Box 11"/>
          <p:cNvSpPr txBox="1">
            <a:spLocks noChangeArrowheads="1"/>
          </p:cNvSpPr>
          <p:nvPr/>
        </p:nvSpPr>
        <p:spPr bwMode="auto">
          <a:xfrm>
            <a:off x="500034" y="4929198"/>
            <a:ext cx="3714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buFontTx/>
              <a:buChar char="•"/>
            </a:pPr>
            <a:r>
              <a:rPr lang="en-GB" b="1" i="1" dirty="0"/>
              <a:t>Avoid overly expensive iterative empirical</a:t>
            </a:r>
            <a:r>
              <a:rPr lang="en-GB" b="1" dirty="0"/>
              <a:t> </a:t>
            </a:r>
            <a:r>
              <a:rPr lang="en-GB" b="1" i="1" dirty="0"/>
              <a:t>approach</a:t>
            </a:r>
          </a:p>
        </p:txBody>
      </p:sp>
      <p:sp>
        <p:nvSpPr>
          <p:cNvPr id="188428" name="Text Box 12"/>
          <p:cNvSpPr txBox="1">
            <a:spLocks noChangeArrowheads="1"/>
          </p:cNvSpPr>
          <p:nvPr/>
        </p:nvSpPr>
        <p:spPr bwMode="auto">
          <a:xfrm>
            <a:off x="4895850" y="1412875"/>
            <a:ext cx="4248150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>
              <a:spcBef>
                <a:spcPct val="45000"/>
              </a:spcBef>
              <a:buFontTx/>
              <a:buChar char="•"/>
            </a:pPr>
            <a:r>
              <a:rPr lang="en-GB"/>
              <a:t>Use extensive UK defence sector modelling, small and full scale trial capability</a:t>
            </a:r>
          </a:p>
          <a:p>
            <a:pPr marL="363538" indent="-363538">
              <a:spcBef>
                <a:spcPct val="45000"/>
              </a:spcBef>
              <a:buFontTx/>
              <a:buChar char="•"/>
            </a:pPr>
            <a:r>
              <a:rPr lang="en-GB"/>
              <a:t>Use extensive UK space instrument heritage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8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8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7" grpId="0"/>
      <p:bldP spid="188428" grpId="0"/>
    </p:bldLst>
  </p:timing>
</p:sld>
</file>

<file path=ppt/theme/theme1.xml><?xml version="1.0" encoding="utf-8"?>
<a:theme xmlns:a="http://schemas.openxmlformats.org/drawingml/2006/main" name="1_Clouds">
  <a:themeElements>
    <a:clrScheme name="1_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1_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5">
      <a:dk1>
        <a:srgbClr val="000000"/>
      </a:dk1>
      <a:lt1>
        <a:srgbClr val="FFFFFF"/>
      </a:lt1>
      <a:dk2>
        <a:srgbClr val="004359"/>
      </a:dk2>
      <a:lt2>
        <a:srgbClr val="808080"/>
      </a:lt2>
      <a:accent1>
        <a:srgbClr val="7FA1AC"/>
      </a:accent1>
      <a:accent2>
        <a:srgbClr val="004359"/>
      </a:accent2>
      <a:accent3>
        <a:srgbClr val="FFFFFF"/>
      </a:accent3>
      <a:accent4>
        <a:srgbClr val="000000"/>
      </a:accent4>
      <a:accent5>
        <a:srgbClr val="C0CDD2"/>
      </a:accent5>
      <a:accent6>
        <a:srgbClr val="003C50"/>
      </a:accent6>
      <a:hlink>
        <a:srgbClr val="4B4620"/>
      </a:hlink>
      <a:folHlink>
        <a:srgbClr val="C88BA9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6161</TotalTime>
  <Words>859</Words>
  <Application>Microsoft PowerPoint</Application>
  <PresentationFormat>On-screen Show (4:3)</PresentationFormat>
  <Paragraphs>297</Paragraphs>
  <Slides>31</Slides>
  <Notes>31</Notes>
  <HiddenSlides>0</HiddenSlides>
  <MMClips>2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1_Clouds</vt:lpstr>
      <vt:lpstr>Custom Design</vt:lpstr>
      <vt:lpstr>Photo Editor Photo</vt:lpstr>
      <vt:lpstr>Picture</vt:lpstr>
      <vt:lpstr>Image</vt:lpstr>
      <vt:lpstr>An Update on MoonLITE</vt:lpstr>
      <vt:lpstr>MoonLITE</vt:lpstr>
      <vt:lpstr>Mission Description</vt:lpstr>
      <vt:lpstr>Slide 4</vt:lpstr>
      <vt:lpstr>What are kinetic penetrators ?</vt:lpstr>
      <vt:lpstr>Slide 6</vt:lpstr>
      <vt:lpstr>Penetrators Payload</vt:lpstr>
      <vt:lpstr>Challenges...</vt:lpstr>
      <vt:lpstr>Cost Effective Approach</vt:lpstr>
      <vt:lpstr>Milestones</vt:lpstr>
      <vt:lpstr>Full Scale Impact Trial May19-21 2008</vt:lpstr>
      <vt:lpstr>Impact Trial:    19-21 May 2008</vt:lpstr>
      <vt:lpstr>Slide 13</vt:lpstr>
      <vt:lpstr>Slide 14</vt:lpstr>
      <vt:lpstr>Impact Trial - Objectives</vt:lpstr>
      <vt:lpstr>Trial Hardware </vt:lpstr>
      <vt:lpstr>Impact Trial - Configuration</vt:lpstr>
      <vt:lpstr>Target</vt:lpstr>
      <vt:lpstr>Real-Time Impact Video</vt:lpstr>
      <vt:lpstr>Firing</vt:lpstr>
      <vt:lpstr>1’st Firing - Results</vt:lpstr>
      <vt:lpstr> Post Firing belly up ! </vt:lpstr>
      <vt:lpstr>First Firing – Opening up</vt:lpstr>
      <vt:lpstr>1st Firing – internal Results</vt:lpstr>
      <vt:lpstr>1’st Firing –  accelerometer data</vt:lpstr>
      <vt:lpstr>1st Firing - accelerometer data</vt:lpstr>
      <vt:lpstr>2nd Firing</vt:lpstr>
      <vt:lpstr>Survival Table</vt:lpstr>
      <vt:lpstr>Impact Trial Objectives</vt:lpstr>
      <vt:lpstr>Next Steps &amp; Strategy …</vt:lpstr>
      <vt:lpstr>- End -</vt:lpstr>
    </vt:vector>
  </TitlesOfParts>
  <Company>MSSL/UCL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Lunar Exploration with Penetrometers</dc:title>
  <dc:creator>Rob Gowen</dc:creator>
  <cp:lastModifiedBy>Windows User</cp:lastModifiedBy>
  <cp:revision>509</cp:revision>
  <cp:lastPrinted>1601-01-01T00:00:00Z</cp:lastPrinted>
  <dcterms:created xsi:type="dcterms:W3CDTF">2006-07-19T10:04:21Z</dcterms:created>
  <dcterms:modified xsi:type="dcterms:W3CDTF">2008-10-02T22:46:16Z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8</vt:i4>
  </property>
</Properties>
</file>