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Default Extension="mpg" ContentType="video/mpeg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Default Extension="wmv" ContentType="video/x-ms-wmv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1" r:id="rId3"/>
    <p:sldMasterId id="2147483751" r:id="rId4"/>
    <p:sldMasterId id="2147483763" r:id="rId5"/>
    <p:sldMasterId id="2147483775" r:id="rId6"/>
    <p:sldMasterId id="2147483787" r:id="rId7"/>
    <p:sldMasterId id="2147483799" r:id="rId8"/>
  </p:sldMasterIdLst>
  <p:notesMasterIdLst>
    <p:notesMasterId r:id="rId54"/>
  </p:notesMasterIdLst>
  <p:handoutMasterIdLst>
    <p:handoutMasterId r:id="rId55"/>
  </p:handoutMasterIdLst>
  <p:sldIdLst>
    <p:sldId id="256" r:id="rId9"/>
    <p:sldId id="263" r:id="rId10"/>
    <p:sldId id="408" r:id="rId11"/>
    <p:sldId id="448" r:id="rId12"/>
    <p:sldId id="423" r:id="rId13"/>
    <p:sldId id="445" r:id="rId14"/>
    <p:sldId id="389" r:id="rId15"/>
    <p:sldId id="400" r:id="rId16"/>
    <p:sldId id="393" r:id="rId17"/>
    <p:sldId id="398" r:id="rId18"/>
    <p:sldId id="442" r:id="rId19"/>
    <p:sldId id="401" r:id="rId20"/>
    <p:sldId id="424" r:id="rId21"/>
    <p:sldId id="402" r:id="rId22"/>
    <p:sldId id="403" r:id="rId23"/>
    <p:sldId id="404" r:id="rId24"/>
    <p:sldId id="406" r:id="rId25"/>
    <p:sldId id="449" r:id="rId26"/>
    <p:sldId id="409" r:id="rId27"/>
    <p:sldId id="410" r:id="rId28"/>
    <p:sldId id="446" r:id="rId29"/>
    <p:sldId id="447" r:id="rId30"/>
    <p:sldId id="417" r:id="rId31"/>
    <p:sldId id="415" r:id="rId32"/>
    <p:sldId id="420" r:id="rId33"/>
    <p:sldId id="421" r:id="rId34"/>
    <p:sldId id="422" r:id="rId35"/>
    <p:sldId id="429" r:id="rId36"/>
    <p:sldId id="425" r:id="rId37"/>
    <p:sldId id="443" r:id="rId38"/>
    <p:sldId id="426" r:id="rId39"/>
    <p:sldId id="427" r:id="rId40"/>
    <p:sldId id="428" r:id="rId41"/>
    <p:sldId id="450" r:id="rId42"/>
    <p:sldId id="431" r:id="rId43"/>
    <p:sldId id="430" r:id="rId44"/>
    <p:sldId id="395" r:id="rId45"/>
    <p:sldId id="432" r:id="rId46"/>
    <p:sldId id="435" r:id="rId47"/>
    <p:sldId id="434" r:id="rId48"/>
    <p:sldId id="437" r:id="rId49"/>
    <p:sldId id="436" r:id="rId50"/>
    <p:sldId id="438" r:id="rId51"/>
    <p:sldId id="439" r:id="rId52"/>
    <p:sldId id="440" r:id="rId53"/>
  </p:sldIdLst>
  <p:sldSz cx="9144000" cy="6858000" type="screen4x3"/>
  <p:notesSz cx="6718300" cy="98679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8600" kern="1200">
        <a:solidFill>
          <a:schemeClr val="bg1"/>
        </a:solidFill>
        <a:latin typeface="Rdg Vesta" pitchFamily="50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600" kern="1200">
        <a:solidFill>
          <a:schemeClr val="bg1"/>
        </a:solidFill>
        <a:latin typeface="Rdg Vesta" pitchFamily="50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600" kern="1200">
        <a:solidFill>
          <a:schemeClr val="bg1"/>
        </a:solidFill>
        <a:latin typeface="Rdg Vesta" pitchFamily="50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600" kern="1200">
        <a:solidFill>
          <a:schemeClr val="bg1"/>
        </a:solidFill>
        <a:latin typeface="Rdg Vesta" pitchFamily="50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600" kern="1200">
        <a:solidFill>
          <a:schemeClr val="bg1"/>
        </a:solidFill>
        <a:latin typeface="Rdg Vesta" pitchFamily="50" charset="0"/>
        <a:ea typeface="+mn-ea"/>
        <a:cs typeface="+mn-cs"/>
      </a:defRPr>
    </a:lvl5pPr>
    <a:lvl6pPr marL="2286000" algn="l" defTabSz="914400" rtl="0" eaLnBrk="1" latinLnBrk="0" hangingPunct="1">
      <a:defRPr sz="8600" kern="1200">
        <a:solidFill>
          <a:schemeClr val="bg1"/>
        </a:solidFill>
        <a:latin typeface="Rdg Vesta" pitchFamily="50" charset="0"/>
        <a:ea typeface="+mn-ea"/>
        <a:cs typeface="+mn-cs"/>
      </a:defRPr>
    </a:lvl6pPr>
    <a:lvl7pPr marL="2743200" algn="l" defTabSz="914400" rtl="0" eaLnBrk="1" latinLnBrk="0" hangingPunct="1">
      <a:defRPr sz="8600" kern="1200">
        <a:solidFill>
          <a:schemeClr val="bg1"/>
        </a:solidFill>
        <a:latin typeface="Rdg Vesta" pitchFamily="50" charset="0"/>
        <a:ea typeface="+mn-ea"/>
        <a:cs typeface="+mn-cs"/>
      </a:defRPr>
    </a:lvl7pPr>
    <a:lvl8pPr marL="3200400" algn="l" defTabSz="914400" rtl="0" eaLnBrk="1" latinLnBrk="0" hangingPunct="1">
      <a:defRPr sz="8600" kern="1200">
        <a:solidFill>
          <a:schemeClr val="bg1"/>
        </a:solidFill>
        <a:latin typeface="Rdg Vesta" pitchFamily="50" charset="0"/>
        <a:ea typeface="+mn-ea"/>
        <a:cs typeface="+mn-cs"/>
      </a:defRPr>
    </a:lvl8pPr>
    <a:lvl9pPr marL="3657600" algn="l" defTabSz="914400" rtl="0" eaLnBrk="1" latinLnBrk="0" hangingPunct="1">
      <a:defRPr sz="8600" kern="1200">
        <a:solidFill>
          <a:schemeClr val="bg1"/>
        </a:solidFill>
        <a:latin typeface="Rdg Vesta" pitchFamily="50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6600"/>
    <a:srgbClr val="FFFFFF"/>
    <a:srgbClr val="194B8D"/>
    <a:srgbClr val="CC6600"/>
    <a:srgbClr val="D799A1"/>
    <a:srgbClr val="BF0071"/>
    <a:srgbClr val="7EAF35"/>
    <a:srgbClr val="9B1D0A"/>
    <a:srgbClr val="981D0A"/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482" autoAdjust="0"/>
    <p:restoredTop sz="84012" autoAdjust="0"/>
  </p:normalViewPr>
  <p:slideViewPr>
    <p:cSldViewPr>
      <p:cViewPr varScale="1">
        <p:scale>
          <a:sx n="81" d="100"/>
          <a:sy n="81" d="100"/>
        </p:scale>
        <p:origin x="-122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3330" y="-96"/>
      </p:cViewPr>
      <p:guideLst>
        <p:guide orient="horz" pos="3108"/>
        <p:guide pos="211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ECEEC14-CF49-4B2E-9BC9-58C5935F63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3771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518AE79D-0F60-40C1-BA06-6618D6D30B1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178055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B3EE13-3C60-4FBC-9AD6-21367B02A6B2}" type="slidenum">
              <a:rPr lang="en-GB"/>
              <a:pPr/>
              <a:t>1</a:t>
            </a:fld>
            <a:endParaRPr lang="en-GB"/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AE79D-0F60-40C1-BA06-6618D6D30B1F}" type="slidenum">
              <a:rPr lang="en-GB" smtClean="0"/>
              <a:pPr/>
              <a:t>43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107A92-797B-42D1-903B-2C0D868FE453}" type="slidenum">
              <a:rPr lang="en-GB"/>
              <a:pPr/>
              <a:t>2</a:t>
            </a:fld>
            <a:endParaRPr lang="en-GB"/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1613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AE79D-0F60-40C1-BA06-6618D6D30B1F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Sunspots – dark regions on the Sun’s surface. </a:t>
            </a:r>
          </a:p>
          <a:p>
            <a:r>
              <a:rPr lang="en-US" smtClean="0"/>
              <a:t>Recent minimum – longer and deeper than anything seen in the space age: New parameter regime for observations</a:t>
            </a:r>
          </a:p>
          <a:p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9455E25-B504-4D1C-8505-6DA21CC69B7A}" type="slidenum">
              <a:rPr lang="en-GB" smtClean="0">
                <a:solidFill>
                  <a:prstClr val="white"/>
                </a:solidFill>
              </a:rPr>
              <a:pPr/>
              <a:t>4</a:t>
            </a:fld>
            <a:endParaRPr lang="en-GB" smtClean="0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Top plot. Each vertical slice is the a magnetogram, averaged over all longitude and binned by latitude</a:t>
            </a:r>
          </a:p>
          <a:p>
            <a:endParaRPr lang="en-US" smtClean="0"/>
          </a:p>
          <a:p>
            <a:r>
              <a:rPr lang="en-US" smtClean="0"/>
              <a:t>Introduce idea of solar wind dragging solar field out into interplanetary space: The heliosphere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C9D684-AF3F-479E-B91F-D2E572984FB3}" type="slidenum">
              <a:rPr lang="en-GB" smtClean="0"/>
              <a:pPr/>
              <a:t>9</a:t>
            </a:fld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C928F61-F072-458B-814D-1005C30255F0}" type="slidenum">
              <a:rPr lang="en-GB" smtClean="0"/>
              <a:pPr/>
              <a:t>10</a:t>
            </a:fld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AE79D-0F60-40C1-BA06-6618D6D30B1F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1D7F36-0E40-4EFA-8CA5-2F0ECEDB74F7}" type="slidenum">
              <a:rPr lang="en-GB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4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774" y="4687253"/>
            <a:ext cx="4926753" cy="44405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AE79D-0F60-40C1-BA06-6618D6D30B1F}" type="slidenum">
              <a:rPr lang="en-GB" smtClean="0">
                <a:solidFill>
                  <a:prstClr val="white"/>
                </a:solidFill>
              </a:rPr>
              <a:pPr/>
              <a:t>18</a:t>
            </a:fld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4" name="Picture 32" descr="Device-bl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433388"/>
            <a:ext cx="1184275" cy="387350"/>
          </a:xfrm>
          <a:prstGeom prst="rect">
            <a:avLst/>
          </a:prstGeom>
          <a:noFill/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576" y="2132856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8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576" y="4509120"/>
            <a:ext cx="7920038" cy="925512"/>
          </a:xfrm>
        </p:spPr>
        <p:txBody>
          <a:bodyPr/>
          <a:lstStyle>
            <a:lvl1pPr marL="0" indent="0">
              <a:buFontTx/>
              <a:buNone/>
              <a:defRPr sz="36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650" y="6519863"/>
            <a:ext cx="1773238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smtClean="0"/>
              <a:t>3</a:t>
            </a:r>
            <a:r>
              <a:rPr lang="en-GB" baseline="30000" smtClean="0"/>
              <a:t>rd </a:t>
            </a:r>
            <a:r>
              <a:rPr lang="en-GB" smtClean="0"/>
              <a:t>April 2013</a:t>
            </a:r>
            <a:endParaRPr lang="en-GB" dirty="0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3275856" y="6519863"/>
            <a:ext cx="35337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GB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MSSL </a:t>
            </a:r>
            <a:r>
              <a:rPr lang="en-GB" sz="14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seminar</a:t>
            </a:r>
            <a:endParaRPr lang="en-GB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6444208" y="6519863"/>
            <a:ext cx="237626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m.j.owens@reading.ac.uk</a:t>
            </a:r>
            <a:endParaRPr lang="en-GB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08" name="Rectangle 36"/>
          <p:cNvSpPr>
            <a:spLocks noChangeArrowheads="1"/>
          </p:cNvSpPr>
          <p:nvPr/>
        </p:nvSpPr>
        <p:spPr bwMode="hidden">
          <a:xfrm>
            <a:off x="6732588" y="0"/>
            <a:ext cx="2411412" cy="134143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3107" name="Picture 35" descr="Device-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3463F5-9102-4B02-A707-30EFDC38BA3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13" y="274638"/>
            <a:ext cx="1982787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274638"/>
            <a:ext cx="5795963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714F0E-6826-40F4-8D2B-7FD32A3B5A9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475" y="1647825"/>
            <a:ext cx="3884613" cy="4219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9488" y="1647825"/>
            <a:ext cx="3886200" cy="4219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CBF8BFB-D94F-428C-AD3F-62C334E8D75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320675"/>
            <a:ext cx="1979613" cy="5546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2475" y="320675"/>
            <a:ext cx="5791200" cy="5546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653F-CCBB-4BAB-974E-4143D2347D5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26A4A-6D64-4518-94CE-CCF4FB8E3B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51329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BFEF5-440D-4DFA-9AC3-98DCBC7D97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4317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B8CAF-8027-4B5C-AF26-DB1B168E6C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884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B2166-AE3E-4AD2-BC18-3C8893B40A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64424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73D07-60A1-40CC-AC9E-7AF46C93E7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1278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D5193-3696-4B52-9446-C655DE57A6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5329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3F4EF97-9375-49A7-8F83-7F05F8A6DF7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9E8085-29E5-4161-A534-1DE1B1B1D9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03038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A4A547-B47E-403B-9549-87AA48CC76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83555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0058B-FDFB-4CE3-BDC5-ED96B355E9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82136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F2EB53-4EFB-4FE3-B5C5-822449F0F9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66723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B0A802-8AF0-4321-9FE8-41ECA52866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98024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26A4A-6D64-4518-94CE-CCF4FB8E3B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84534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BFEF5-440D-4DFA-9AC3-98DCBC7D97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33138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B8CAF-8027-4B5C-AF26-DB1B168E6C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61168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B2166-AE3E-4AD2-BC18-3C8893B40A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18357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73D07-60A1-40CC-AC9E-7AF46C93E7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205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E59AA2E-228E-442D-B9BD-85E352E2E02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D5193-3696-4B52-9446-C655DE57A6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04741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9E8085-29E5-4161-A534-1DE1B1B1D9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44279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A4A547-B47E-403B-9549-87AA48CC76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98994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0058B-FDFB-4CE3-BDC5-ED96B355E9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6268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F2EB53-4EFB-4FE3-B5C5-822449F0F9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68976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B0A802-8AF0-4321-9FE8-41ECA52866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54584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4" name="Picture 32" descr="Device-bl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433388"/>
            <a:ext cx="1184275" cy="387350"/>
          </a:xfrm>
          <a:prstGeom prst="rect">
            <a:avLst/>
          </a:prstGeom>
          <a:noFill/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576" y="2132856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8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576" y="4509120"/>
            <a:ext cx="7920038" cy="925512"/>
          </a:xfrm>
        </p:spPr>
        <p:txBody>
          <a:bodyPr/>
          <a:lstStyle>
            <a:lvl1pPr marL="0" indent="0">
              <a:buFontTx/>
              <a:buNone/>
              <a:defRPr sz="36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650" y="6519863"/>
            <a:ext cx="1773238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>
                <a:solidFill>
                  <a:srgbClr val="000000"/>
                </a:solidFill>
              </a:rPr>
              <a:t>11 April 2012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3275856" y="6519863"/>
            <a:ext cx="35337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Space Challenges 2012</a:t>
            </a:r>
            <a:endParaRPr lang="en-GB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6444208" y="6519863"/>
            <a:ext cx="237626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m.j.owens@reading.ac.uk</a:t>
            </a:r>
            <a:endParaRPr lang="en-GB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08" name="Rectangle 36"/>
          <p:cNvSpPr>
            <a:spLocks noChangeArrowheads="1"/>
          </p:cNvSpPr>
          <p:nvPr/>
        </p:nvSpPr>
        <p:spPr bwMode="hidden">
          <a:xfrm>
            <a:off x="6732588" y="0"/>
            <a:ext cx="2411412" cy="134143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>
              <a:solidFill>
                <a:srgbClr val="FFFFFF"/>
              </a:solidFill>
            </a:endParaRPr>
          </a:p>
        </p:txBody>
      </p:sp>
      <p:pic>
        <p:nvPicPr>
          <p:cNvPr id="3107" name="Picture 35" descr="Device-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="" val="24518930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CBF8BFB-D94F-428C-AD3F-62C334E8D75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305417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653F-CCBB-4BAB-974E-4143D2347D5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7318792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3F4EF97-9375-49A7-8F83-7F05F8A6DF7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688771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3224B07-723E-4FEB-828A-B850290B128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E59AA2E-228E-442D-B9BD-85E352E2E02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9479639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3224B07-723E-4FEB-828A-B850290B128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3522042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79F73C5-F147-4E0D-8316-0300048EC02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235609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06C9C8-D748-4940-987E-A72A1E894B6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2302022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4CC700-A4F7-4746-A783-12CA8C05F98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134557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3463F5-9102-4B02-A707-30EFDC38BA3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775679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13" y="274638"/>
            <a:ext cx="1982787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274638"/>
            <a:ext cx="5795963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714F0E-6826-40F4-8D2B-7FD32A3B5A9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6555189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26A4A-6D64-4518-94CE-CCF4FB8E3B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72789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BFEF5-440D-4DFA-9AC3-98DCBC7D97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01225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B8CAF-8027-4B5C-AF26-DB1B168E6C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1027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79F73C5-F147-4E0D-8316-0300048EC02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B2166-AE3E-4AD2-BC18-3C8893B40A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12465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73D07-60A1-40CC-AC9E-7AF46C93E7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03488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D5193-3696-4B52-9446-C655DE57A6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02525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9E8085-29E5-4161-A534-1DE1B1B1D9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6409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A4A547-B47E-403B-9549-87AA48CC76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48456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0058B-FDFB-4CE3-BDC5-ED96B355E9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087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F2EB53-4EFB-4FE3-B5C5-822449F0F9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38044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B0A802-8AF0-4321-9FE8-41ECA52866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02406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4" name="Picture 32" descr="Device-bl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433388"/>
            <a:ext cx="1184275" cy="387350"/>
          </a:xfrm>
          <a:prstGeom prst="rect">
            <a:avLst/>
          </a:prstGeom>
          <a:noFill/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576" y="2132856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8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576" y="4509120"/>
            <a:ext cx="7920038" cy="925512"/>
          </a:xfrm>
        </p:spPr>
        <p:txBody>
          <a:bodyPr/>
          <a:lstStyle>
            <a:lvl1pPr marL="0" indent="0">
              <a:buFontTx/>
              <a:buNone/>
              <a:defRPr sz="36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650" y="6519863"/>
            <a:ext cx="1773238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>
                <a:solidFill>
                  <a:srgbClr val="000000"/>
                </a:solidFill>
              </a:rPr>
              <a:t>31 May 2012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3275856" y="6519863"/>
            <a:ext cx="35337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Solar </a:t>
            </a:r>
            <a:r>
              <a:rPr lang="en-GB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Orbiter</a:t>
            </a:r>
            <a:r>
              <a:rPr lang="en-GB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5</a:t>
            </a:r>
            <a:endParaRPr lang="en-GB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6444208" y="6519863"/>
            <a:ext cx="237626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m.j.owens@reading.ac.uk</a:t>
            </a:r>
            <a:endParaRPr lang="en-GB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08" name="Rectangle 36"/>
          <p:cNvSpPr>
            <a:spLocks noChangeArrowheads="1"/>
          </p:cNvSpPr>
          <p:nvPr/>
        </p:nvSpPr>
        <p:spPr bwMode="hidden">
          <a:xfrm>
            <a:off x="6732588" y="0"/>
            <a:ext cx="2411412" cy="134143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>
              <a:solidFill>
                <a:srgbClr val="FFFFFF"/>
              </a:solidFill>
            </a:endParaRPr>
          </a:p>
        </p:txBody>
      </p:sp>
      <p:pic>
        <p:nvPicPr>
          <p:cNvPr id="3107" name="Picture 35" descr="Device-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CBF8BFB-D94F-428C-AD3F-62C334E8D75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06C9C8-D748-4940-987E-A72A1E894B6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653F-CCBB-4BAB-974E-4143D2347D5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3F4EF97-9375-49A7-8F83-7F05F8A6DF7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E59AA2E-228E-442D-B9BD-85E352E2E02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3224B07-723E-4FEB-828A-B850290B128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79F73C5-F147-4E0D-8316-0300048EC02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06C9C8-D748-4940-987E-A72A1E894B6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4CC700-A4F7-4746-A783-12CA8C05F98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3463F5-9102-4B02-A707-30EFDC38BA3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13" y="274638"/>
            <a:ext cx="1982787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274638"/>
            <a:ext cx="5795963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714F0E-6826-40F4-8D2B-7FD32A3B5A9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4CC700-A4F7-4746-A783-12CA8C05F98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74638"/>
            <a:ext cx="61928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600200"/>
            <a:ext cx="79311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2438" y="6519863"/>
            <a:ext cx="676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B0ABE9A6-84B7-421A-BDDE-260331D473BD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9pPr>
    </p:titleStyle>
    <p:bodyStyle>
      <a:lvl1pPr marL="342900" indent="-3429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0" name="Picture 68" descr="Device-black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24750" y="434975"/>
            <a:ext cx="1184275" cy="387350"/>
          </a:xfrm>
          <a:prstGeom prst="rect">
            <a:avLst/>
          </a:prstGeom>
          <a:noFill/>
        </p:spPr>
      </p:pic>
      <p:sp>
        <p:nvSpPr>
          <p:cNvPr id="13333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752475" y="320675"/>
            <a:ext cx="5980113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2475" y="1647825"/>
            <a:ext cx="7923213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</a:t>
            </a:r>
          </a:p>
        </p:txBody>
      </p:sp>
      <p:sp>
        <p:nvSpPr>
          <p:cNvPr id="13360" name="Line 48"/>
          <p:cNvSpPr>
            <a:spLocks noChangeShapeType="1"/>
          </p:cNvSpPr>
          <p:nvPr/>
        </p:nvSpPr>
        <p:spPr bwMode="auto">
          <a:xfrm>
            <a:off x="2268538" y="6813550"/>
            <a:ext cx="2232025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endParaRPr lang="en-GB"/>
          </a:p>
        </p:txBody>
      </p:sp>
      <p:sp>
        <p:nvSpPr>
          <p:cNvPr id="13361" name="Line 49"/>
          <p:cNvSpPr>
            <a:spLocks noChangeShapeType="1"/>
          </p:cNvSpPr>
          <p:nvPr/>
        </p:nvSpPr>
        <p:spPr bwMode="auto">
          <a:xfrm>
            <a:off x="1763713" y="6858000"/>
            <a:ext cx="3095625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endParaRPr lang="en-GB"/>
          </a:p>
        </p:txBody>
      </p:sp>
      <p:sp>
        <p:nvSpPr>
          <p:cNvPr id="13381" name="Rectangle 69"/>
          <p:cNvSpPr>
            <a:spLocks noChangeArrowheads="1"/>
          </p:cNvSpPr>
          <p:nvPr/>
        </p:nvSpPr>
        <p:spPr bwMode="hidden">
          <a:xfrm>
            <a:off x="7343775" y="0"/>
            <a:ext cx="1800225" cy="112553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13379" name="Picture 67" descr="Device-whit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hidden">
          <a:xfrm>
            <a:off x="7524750" y="436563"/>
            <a:ext cx="1184275" cy="387350"/>
          </a:xfrm>
          <a:prstGeom prst="rect">
            <a:avLst/>
          </a:prstGeom>
          <a:solidFill>
            <a:schemeClr val="bg1"/>
          </a:solidFill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dg Vesta" pitchFamily="50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dg Vesta" pitchFamily="50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dg Vesta" pitchFamily="50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dg Vesta" pitchFamily="50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dg Vesta" pitchFamily="50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dg Vesta" pitchFamily="50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dg Vesta" pitchFamily="50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dg Vesta" pitchFamily="50" charset="0"/>
        </a:defRPr>
      </a:lvl9pPr>
    </p:titleStyle>
    <p:bodyStyle>
      <a:lvl1pPr algn="l" rtl="0" fontAlgn="base">
        <a:lnSpc>
          <a:spcPct val="95000"/>
        </a:lnSpc>
        <a:spcBef>
          <a:spcPct val="20000"/>
        </a:spcBef>
        <a:spcAft>
          <a:spcPct val="0"/>
        </a:spcAft>
        <a:defRPr sz="8600">
          <a:solidFill>
            <a:schemeClr val="accent1"/>
          </a:solidFill>
          <a:latin typeface="+mn-lt"/>
          <a:ea typeface="+mn-ea"/>
          <a:cs typeface="+mn-cs"/>
        </a:defRPr>
      </a:lvl1pPr>
      <a:lvl2pPr marL="2330450" indent="-5334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marL="2967038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3527425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408781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454501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500221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545941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591661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itchFamily="50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itchFamily="50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itchFamily="50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itchFamily="50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itchFamily="5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itchFamily="5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itchFamily="5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itchFamily="50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fld id="{C89D47B2-B7B5-4119-8555-9850579DC1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14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fld id="{C89D47B2-B7B5-4119-8555-9850579DC1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718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74638"/>
            <a:ext cx="61928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600200"/>
            <a:ext cx="79311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2438" y="6519863"/>
            <a:ext cx="676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B0ABE9A6-84B7-421A-BDDE-260331D473B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="" val="73114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9pPr>
    </p:titleStyle>
    <p:bodyStyle>
      <a:lvl1pPr marL="342900" indent="-3429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fld id="{C89D47B2-B7B5-4119-8555-9850579DC1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032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74638"/>
            <a:ext cx="61928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600200"/>
            <a:ext cx="79311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2438" y="6519863"/>
            <a:ext cx="676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B0ABE9A6-84B7-421A-BDDE-260331D473B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9pPr>
    </p:titleStyle>
    <p:bodyStyle>
      <a:lvl1pPr marL="342900" indent="-3429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2" Type="http://schemas.openxmlformats.org/officeDocument/2006/relationships/slideLayout" Target="../slideLayouts/slideLayout35.xml"/><Relationship Id="rId1" Type="http://schemas.openxmlformats.org/officeDocument/2006/relationships/video" Target="../media/media3.wmv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4.mpg"/><Relationship Id="rId2" Type="http://schemas.openxmlformats.org/officeDocument/2006/relationships/slideLayout" Target="../slideLayouts/slideLayout50.xml"/><Relationship Id="rId1" Type="http://schemas.openxmlformats.org/officeDocument/2006/relationships/video" Target="../media/media4.mpg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2.m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2.mpg"/><Relationship Id="rId1" Type="http://schemas.openxmlformats.org/officeDocument/2006/relationships/video" Target="../media/media1.mpg"/><Relationship Id="rId6" Type="http://schemas.microsoft.com/office/2007/relationships/media" Target="../media/media1.m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7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movies\magneto.m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>
            <a:spLocks noGrp="1" noChangeArrowheads="1"/>
          </p:cNvSpPr>
          <p:nvPr>
            <p:ph type="dt" sz="half" idx="2"/>
          </p:nvPr>
        </p:nvSpPr>
        <p:spPr>
          <a:ln/>
        </p:spPr>
        <p:txBody>
          <a:bodyPr/>
          <a:lstStyle/>
          <a:p>
            <a:fld id="{58EEE61E-E0EB-4F21-A0D0-30F69B5D194B}" type="datetime4">
              <a:rPr lang="en-GB"/>
              <a:pPr/>
              <a:t>03 April 2013</a:t>
            </a:fld>
            <a:endParaRPr lang="en-GB"/>
          </a:p>
        </p:txBody>
      </p:sp>
      <p:sp>
        <p:nvSpPr>
          <p:cNvPr id="38093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55576" y="1772816"/>
            <a:ext cx="7920038" cy="2387600"/>
          </a:xfrm>
        </p:spPr>
        <p:txBody>
          <a:bodyPr/>
          <a:lstStyle/>
          <a:p>
            <a:r>
              <a:rPr lang="en-GB" sz="4400" dirty="0" smtClean="0"/>
              <a:t>What is the Sun up to? Solar cycle 24 in a long-term context</a:t>
            </a: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600" dirty="0"/>
          </a:p>
        </p:txBody>
      </p:sp>
      <p:sp>
        <p:nvSpPr>
          <p:cNvPr id="380938" name="Rectangle 10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Mathew Owens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85652" y="404664"/>
            <a:ext cx="6192838" cy="1143000"/>
          </a:xfrm>
        </p:spPr>
        <p:txBody>
          <a:bodyPr/>
          <a:lstStyle/>
          <a:p>
            <a:pPr eaLnBrk="0" hangingPunct="0">
              <a:spcBef>
                <a:spcPct val="20000"/>
              </a:spcBef>
            </a:pPr>
            <a:r>
              <a:rPr lang="en-US" dirty="0" err="1" smtClean="0"/>
              <a:t>Modelling</a:t>
            </a:r>
            <a:r>
              <a:rPr lang="en-US" dirty="0" smtClean="0"/>
              <a:t> the corona</a:t>
            </a:r>
            <a:br>
              <a:rPr lang="en-US" dirty="0" smtClean="0"/>
            </a:br>
            <a:r>
              <a:rPr lang="en-US" sz="2000" dirty="0">
                <a:solidFill>
                  <a:schemeClr val="tx1"/>
                </a:solidFill>
              </a:rPr>
              <a:t>Left: Riley et al., 2006; Owens et al., 2008a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Right</a:t>
            </a:r>
            <a:r>
              <a:rPr lang="en-US" sz="2000" dirty="0">
                <a:solidFill>
                  <a:schemeClr val="tx1"/>
                </a:solidFill>
              </a:rPr>
              <a:t>: Eclipse </a:t>
            </a:r>
            <a:r>
              <a:rPr lang="en-US" sz="2000" dirty="0" smtClean="0">
                <a:solidFill>
                  <a:schemeClr val="tx1"/>
                </a:solidFill>
              </a:rPr>
              <a:t>photograph, Carlos &amp; </a:t>
            </a:r>
            <a:r>
              <a:rPr lang="en-US" sz="2000" dirty="0" err="1" smtClean="0">
                <a:solidFill>
                  <a:schemeClr val="tx1"/>
                </a:solidFill>
              </a:rPr>
              <a:t>Espenak</a:t>
            </a:r>
            <a:r>
              <a:rPr lang="en-US" sz="2000" dirty="0" smtClean="0">
                <a:solidFill>
                  <a:schemeClr val="tx1"/>
                </a:solidFill>
              </a:rPr>
              <a:t>, 1995.</a:t>
            </a:r>
            <a:endParaRPr lang="en-US" sz="2000" dirty="0" smtClean="0"/>
          </a:p>
        </p:txBody>
      </p:sp>
      <p:pic>
        <p:nvPicPr>
          <p:cNvPr id="8195" name="Picture 22" descr="fg1_online"/>
          <p:cNvPicPr>
            <a:picLocks noChangeAspect="1" noChangeArrowheads="1"/>
          </p:cNvPicPr>
          <p:nvPr/>
        </p:nvPicPr>
        <p:blipFill>
          <a:blip r:embed="rId3" cstate="print"/>
          <a:srcRect l="39577" t="48401" r="5276" b="4018"/>
          <a:stretch>
            <a:fillRect/>
          </a:stretch>
        </p:blipFill>
        <p:spPr bwMode="auto">
          <a:xfrm>
            <a:off x="323528" y="1981784"/>
            <a:ext cx="3888432" cy="389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 cstate="print"/>
          <a:srcRect r="49115"/>
          <a:stretch>
            <a:fillRect/>
          </a:stretch>
        </p:blipFill>
        <p:spPr bwMode="auto">
          <a:xfrm>
            <a:off x="4321377" y="2132856"/>
            <a:ext cx="4714227" cy="345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49511709"/>
      </p:ext>
    </p:extLst>
  </p:cSld>
  <p:clrMapOvr>
    <a:masterClrMapping/>
  </p:clrMapOvr>
  <p:transition advTm="128953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160840" cy="1143000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PFSS solutions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Magnetic field polarity at coronal source surface</a:t>
            </a:r>
            <a:endParaRPr lang="en-GB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F8BFB-D94F-428C-AD3F-62C334E8D75B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9" name="PFSS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91680" y="1628800"/>
            <a:ext cx="5791200" cy="4343400"/>
          </a:xfrm>
        </p:spPr>
      </p:pic>
    </p:spTree>
    <p:extLst>
      <p:ext uri="{BB962C8B-B14F-4D97-AF65-F5344CB8AC3E}">
        <p14:creationId xmlns:p14="http://schemas.microsoft.com/office/powerpoint/2010/main" xmlns="" val="4462180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Oval 2"/>
          <p:cNvSpPr>
            <a:spLocks noChangeArrowheads="1"/>
          </p:cNvSpPr>
          <p:nvPr/>
        </p:nvSpPr>
        <p:spPr bwMode="auto">
          <a:xfrm>
            <a:off x="684213" y="2419350"/>
            <a:ext cx="2305050" cy="2305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15" name="Freeform 3"/>
          <p:cNvSpPr>
            <a:spLocks/>
          </p:cNvSpPr>
          <p:nvPr/>
        </p:nvSpPr>
        <p:spPr bwMode="auto">
          <a:xfrm>
            <a:off x="2170113" y="1908175"/>
            <a:ext cx="2146300" cy="3219450"/>
          </a:xfrm>
          <a:custGeom>
            <a:avLst/>
            <a:gdLst>
              <a:gd name="T0" fmla="*/ 0 w 1352"/>
              <a:gd name="T1" fmla="*/ 707 h 1868"/>
              <a:gd name="T2" fmla="*/ 1344 w 1352"/>
              <a:gd name="T3" fmla="*/ 960 h 1868"/>
              <a:gd name="T4" fmla="*/ 0 w 1352"/>
              <a:gd name="T5" fmla="*/ 1231 h 1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52" h="1868">
                <a:moveTo>
                  <a:pt x="0" y="707"/>
                </a:moveTo>
                <a:cubicBezTo>
                  <a:pt x="305" y="53"/>
                  <a:pt x="1352" y="0"/>
                  <a:pt x="1344" y="960"/>
                </a:cubicBezTo>
                <a:cubicBezTo>
                  <a:pt x="1337" y="1824"/>
                  <a:pt x="218" y="1868"/>
                  <a:pt x="0" y="1231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16" name="Freeform 4"/>
          <p:cNvSpPr>
            <a:spLocks noChangeAspect="1"/>
          </p:cNvSpPr>
          <p:nvPr/>
        </p:nvSpPr>
        <p:spPr bwMode="auto">
          <a:xfrm>
            <a:off x="2268538" y="3340100"/>
            <a:ext cx="428625" cy="481013"/>
          </a:xfrm>
          <a:custGeom>
            <a:avLst/>
            <a:gdLst>
              <a:gd name="T0" fmla="*/ 0 w 1352"/>
              <a:gd name="T1" fmla="*/ 707 h 1868"/>
              <a:gd name="T2" fmla="*/ 1344 w 1352"/>
              <a:gd name="T3" fmla="*/ 960 h 1868"/>
              <a:gd name="T4" fmla="*/ 0 w 1352"/>
              <a:gd name="T5" fmla="*/ 1231 h 1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52" h="1868">
                <a:moveTo>
                  <a:pt x="0" y="707"/>
                </a:moveTo>
                <a:cubicBezTo>
                  <a:pt x="305" y="53"/>
                  <a:pt x="1352" y="0"/>
                  <a:pt x="1344" y="960"/>
                </a:cubicBezTo>
                <a:cubicBezTo>
                  <a:pt x="1337" y="1824"/>
                  <a:pt x="218" y="1868"/>
                  <a:pt x="0" y="1231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17" name="Freeform 5"/>
          <p:cNvSpPr>
            <a:spLocks noChangeAspect="1"/>
          </p:cNvSpPr>
          <p:nvPr/>
        </p:nvSpPr>
        <p:spPr bwMode="auto">
          <a:xfrm>
            <a:off x="2314575" y="3216275"/>
            <a:ext cx="498475" cy="720725"/>
          </a:xfrm>
          <a:custGeom>
            <a:avLst/>
            <a:gdLst>
              <a:gd name="T0" fmla="*/ 0 w 1352"/>
              <a:gd name="T1" fmla="*/ 707 h 1868"/>
              <a:gd name="T2" fmla="*/ 1344 w 1352"/>
              <a:gd name="T3" fmla="*/ 960 h 1868"/>
              <a:gd name="T4" fmla="*/ 0 w 1352"/>
              <a:gd name="T5" fmla="*/ 1231 h 1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52" h="1868">
                <a:moveTo>
                  <a:pt x="0" y="707"/>
                </a:moveTo>
                <a:cubicBezTo>
                  <a:pt x="305" y="53"/>
                  <a:pt x="1352" y="0"/>
                  <a:pt x="1344" y="960"/>
                </a:cubicBezTo>
                <a:cubicBezTo>
                  <a:pt x="1337" y="1824"/>
                  <a:pt x="218" y="1868"/>
                  <a:pt x="0" y="1231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18" name="Freeform 6"/>
          <p:cNvSpPr>
            <a:spLocks noChangeAspect="1"/>
          </p:cNvSpPr>
          <p:nvPr/>
        </p:nvSpPr>
        <p:spPr bwMode="auto">
          <a:xfrm>
            <a:off x="2273300" y="2892425"/>
            <a:ext cx="763588" cy="1330325"/>
          </a:xfrm>
          <a:custGeom>
            <a:avLst/>
            <a:gdLst>
              <a:gd name="T0" fmla="*/ 0 w 1352"/>
              <a:gd name="T1" fmla="*/ 707 h 1868"/>
              <a:gd name="T2" fmla="*/ 1344 w 1352"/>
              <a:gd name="T3" fmla="*/ 960 h 1868"/>
              <a:gd name="T4" fmla="*/ 0 w 1352"/>
              <a:gd name="T5" fmla="*/ 1231 h 1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52" h="1868">
                <a:moveTo>
                  <a:pt x="0" y="707"/>
                </a:moveTo>
                <a:cubicBezTo>
                  <a:pt x="305" y="53"/>
                  <a:pt x="1352" y="0"/>
                  <a:pt x="1344" y="960"/>
                </a:cubicBezTo>
                <a:cubicBezTo>
                  <a:pt x="1337" y="1824"/>
                  <a:pt x="218" y="1868"/>
                  <a:pt x="0" y="1231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19" name="Freeform 7"/>
          <p:cNvSpPr>
            <a:spLocks noChangeAspect="1"/>
          </p:cNvSpPr>
          <p:nvPr/>
        </p:nvSpPr>
        <p:spPr bwMode="auto">
          <a:xfrm>
            <a:off x="2316163" y="3048000"/>
            <a:ext cx="623887" cy="1054100"/>
          </a:xfrm>
          <a:custGeom>
            <a:avLst/>
            <a:gdLst>
              <a:gd name="T0" fmla="*/ 0 w 1352"/>
              <a:gd name="T1" fmla="*/ 707 h 1868"/>
              <a:gd name="T2" fmla="*/ 1344 w 1352"/>
              <a:gd name="T3" fmla="*/ 960 h 1868"/>
              <a:gd name="T4" fmla="*/ 0 w 1352"/>
              <a:gd name="T5" fmla="*/ 1231 h 1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52" h="1868">
                <a:moveTo>
                  <a:pt x="0" y="707"/>
                </a:moveTo>
                <a:cubicBezTo>
                  <a:pt x="305" y="53"/>
                  <a:pt x="1352" y="0"/>
                  <a:pt x="1344" y="960"/>
                </a:cubicBezTo>
                <a:cubicBezTo>
                  <a:pt x="1337" y="1824"/>
                  <a:pt x="218" y="1868"/>
                  <a:pt x="0" y="1231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20" name="Freeform 8"/>
          <p:cNvSpPr>
            <a:spLocks noChangeAspect="1"/>
          </p:cNvSpPr>
          <p:nvPr/>
        </p:nvSpPr>
        <p:spPr bwMode="auto">
          <a:xfrm>
            <a:off x="2232025" y="2771775"/>
            <a:ext cx="969963" cy="1566863"/>
          </a:xfrm>
          <a:custGeom>
            <a:avLst/>
            <a:gdLst>
              <a:gd name="T0" fmla="*/ 0 w 1352"/>
              <a:gd name="T1" fmla="*/ 707 h 1868"/>
              <a:gd name="T2" fmla="*/ 1344 w 1352"/>
              <a:gd name="T3" fmla="*/ 960 h 1868"/>
              <a:gd name="T4" fmla="*/ 0 w 1352"/>
              <a:gd name="T5" fmla="*/ 1231 h 1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52" h="1868">
                <a:moveTo>
                  <a:pt x="0" y="707"/>
                </a:moveTo>
                <a:cubicBezTo>
                  <a:pt x="305" y="53"/>
                  <a:pt x="1352" y="0"/>
                  <a:pt x="1344" y="960"/>
                </a:cubicBezTo>
                <a:cubicBezTo>
                  <a:pt x="1337" y="1824"/>
                  <a:pt x="218" y="1868"/>
                  <a:pt x="0" y="1231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21" name="Freeform 9"/>
          <p:cNvSpPr>
            <a:spLocks noChangeAspect="1"/>
          </p:cNvSpPr>
          <p:nvPr/>
        </p:nvSpPr>
        <p:spPr bwMode="auto">
          <a:xfrm>
            <a:off x="2205038" y="2582863"/>
            <a:ext cx="1343025" cy="1925637"/>
          </a:xfrm>
          <a:custGeom>
            <a:avLst/>
            <a:gdLst>
              <a:gd name="T0" fmla="*/ 0 w 1352"/>
              <a:gd name="T1" fmla="*/ 707 h 1868"/>
              <a:gd name="T2" fmla="*/ 1344 w 1352"/>
              <a:gd name="T3" fmla="*/ 960 h 1868"/>
              <a:gd name="T4" fmla="*/ 0 w 1352"/>
              <a:gd name="T5" fmla="*/ 1231 h 1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52" h="1868">
                <a:moveTo>
                  <a:pt x="0" y="707"/>
                </a:moveTo>
                <a:cubicBezTo>
                  <a:pt x="305" y="53"/>
                  <a:pt x="1352" y="0"/>
                  <a:pt x="1344" y="960"/>
                </a:cubicBezTo>
                <a:cubicBezTo>
                  <a:pt x="1337" y="1824"/>
                  <a:pt x="218" y="1868"/>
                  <a:pt x="0" y="1231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22" name="Freeform 10"/>
          <p:cNvSpPr>
            <a:spLocks noChangeAspect="1"/>
          </p:cNvSpPr>
          <p:nvPr/>
        </p:nvSpPr>
        <p:spPr bwMode="auto">
          <a:xfrm>
            <a:off x="2179638" y="2300288"/>
            <a:ext cx="1758950" cy="2425700"/>
          </a:xfrm>
          <a:custGeom>
            <a:avLst/>
            <a:gdLst>
              <a:gd name="T0" fmla="*/ 0 w 1352"/>
              <a:gd name="T1" fmla="*/ 707 h 1868"/>
              <a:gd name="T2" fmla="*/ 1344 w 1352"/>
              <a:gd name="T3" fmla="*/ 960 h 1868"/>
              <a:gd name="T4" fmla="*/ 0 w 1352"/>
              <a:gd name="T5" fmla="*/ 1231 h 1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52" h="1868">
                <a:moveTo>
                  <a:pt x="0" y="707"/>
                </a:moveTo>
                <a:cubicBezTo>
                  <a:pt x="305" y="53"/>
                  <a:pt x="1352" y="0"/>
                  <a:pt x="1344" y="960"/>
                </a:cubicBezTo>
                <a:cubicBezTo>
                  <a:pt x="1337" y="1824"/>
                  <a:pt x="218" y="1868"/>
                  <a:pt x="0" y="1231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23" name="Text Box 11"/>
          <p:cNvSpPr txBox="1">
            <a:spLocks noChangeArrowheads="1"/>
          </p:cNvSpPr>
          <p:nvPr/>
        </p:nvSpPr>
        <p:spPr bwMode="auto">
          <a:xfrm>
            <a:off x="279400" y="195263"/>
            <a:ext cx="804545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 smtClean="0">
                <a:solidFill>
                  <a:srgbClr val="FF6600"/>
                </a:solidFill>
                <a:latin typeface="Arial" pitchFamily="34" charset="0"/>
              </a:rPr>
              <a:t>Open Solar Flux</a:t>
            </a:r>
          </a:p>
          <a:p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</a:rPr>
              <a:t>Flux threading the coronal source surface</a:t>
            </a:r>
            <a:endParaRPr lang="en-GB" sz="2000" b="1" baseline="-25000" dirty="0" smtClean="0">
              <a:solidFill>
                <a:srgbClr val="B2B2B2"/>
              </a:solidFill>
              <a:latin typeface="Arial" pitchFamily="34" charset="0"/>
            </a:endParaRPr>
          </a:p>
        </p:txBody>
      </p:sp>
      <p:sp>
        <p:nvSpPr>
          <p:cNvPr id="627724" name="Text Box 12"/>
          <p:cNvSpPr txBox="1">
            <a:spLocks noChangeArrowheads="1"/>
          </p:cNvSpPr>
          <p:nvPr/>
        </p:nvSpPr>
        <p:spPr bwMode="auto">
          <a:xfrm>
            <a:off x="4432300" y="2082800"/>
            <a:ext cx="4826000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 smtClean="0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Unsigned</a:t>
            </a:r>
            <a:r>
              <a:rPr lang="en-GB" sz="3200" dirty="0" smtClean="0">
                <a:solidFill>
                  <a:srgbClr val="FF0066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en-GB" sz="2800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Flux, </a:t>
            </a:r>
            <a:endParaRPr lang="en-GB" sz="3200" dirty="0" smtClean="0">
              <a:solidFill>
                <a:srgbClr val="FF0066"/>
              </a:solidFill>
              <a:latin typeface="Arial" pitchFamily="34" charset="0"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en-GB" sz="2800" i="1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F</a:t>
            </a:r>
            <a:r>
              <a:rPr lang="en-GB" sz="2800" i="1" baseline="-25000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U</a:t>
            </a:r>
            <a:r>
              <a:rPr lang="en-GB" sz="2800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=        |</a:t>
            </a:r>
            <a:r>
              <a:rPr lang="en-GB" sz="2800" i="1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B</a:t>
            </a:r>
            <a:r>
              <a:rPr lang="en-GB" sz="2800" baseline="-25000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R</a:t>
            </a:r>
            <a:r>
              <a:rPr lang="en-GB" sz="2800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| </a:t>
            </a:r>
            <a:r>
              <a:rPr lang="en-GB" sz="2800" i="1" dirty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r</a:t>
            </a:r>
            <a:r>
              <a:rPr lang="en-GB" sz="2800" baseline="30000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2</a:t>
            </a:r>
            <a:r>
              <a:rPr lang="en-GB" sz="2800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cos</a:t>
            </a:r>
            <a:r>
              <a:rPr lang="en-GB" sz="2800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() </a:t>
            </a:r>
            <a:r>
              <a:rPr lang="en-GB" sz="2800" dirty="0" err="1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dd</a:t>
            </a:r>
            <a:r>
              <a:rPr lang="en-GB" sz="2800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</a:t>
            </a:r>
          </a:p>
          <a:p>
            <a:endParaRPr lang="en-GB" sz="2400" i="1" dirty="0" smtClean="0">
              <a:solidFill>
                <a:srgbClr val="000000"/>
              </a:solidFill>
              <a:latin typeface="Arial" pitchFamily="34" charset="0"/>
              <a:sym typeface="Symbol" pitchFamily="18" charset="2"/>
            </a:endParaRPr>
          </a:p>
          <a:p>
            <a:r>
              <a:rPr lang="en-GB" sz="2400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r = heliocentric distance</a:t>
            </a:r>
          </a:p>
          <a:p>
            <a:r>
              <a:rPr lang="en-GB" sz="2400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B</a:t>
            </a:r>
            <a:r>
              <a:rPr lang="en-GB" sz="2400" baseline="-25000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R </a:t>
            </a:r>
            <a:r>
              <a:rPr lang="en-GB" sz="2400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= radial field</a:t>
            </a:r>
            <a:endParaRPr lang="en-GB" sz="2400" dirty="0">
              <a:solidFill>
                <a:srgbClr val="000000"/>
              </a:solidFill>
              <a:latin typeface="Arial" pitchFamily="34" charset="0"/>
              <a:sym typeface="Symbol" pitchFamily="18" charset="2"/>
            </a:endParaRPr>
          </a:p>
          <a:p>
            <a:r>
              <a:rPr lang="en-GB" sz="2400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 = solar latitude </a:t>
            </a:r>
          </a:p>
          <a:p>
            <a:r>
              <a:rPr lang="en-GB" sz="2400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 = solar longitude</a:t>
            </a:r>
          </a:p>
          <a:p>
            <a:pPr>
              <a:spcBef>
                <a:spcPct val="50000"/>
              </a:spcBef>
            </a:pPr>
            <a:endParaRPr lang="en-GB" sz="2400" dirty="0" smtClean="0">
              <a:solidFill>
                <a:srgbClr val="000000"/>
              </a:solidFill>
              <a:latin typeface="Arial" pitchFamily="34" charset="0"/>
              <a:sym typeface="Symbol" pitchFamily="18" charset="2"/>
            </a:endParaRPr>
          </a:p>
        </p:txBody>
      </p:sp>
      <p:sp>
        <p:nvSpPr>
          <p:cNvPr id="627725" name="Text Box 13"/>
          <p:cNvSpPr txBox="1">
            <a:spLocks noChangeArrowheads="1"/>
          </p:cNvSpPr>
          <p:nvPr/>
        </p:nvSpPr>
        <p:spPr bwMode="auto">
          <a:xfrm>
            <a:off x="5108575" y="2641600"/>
            <a:ext cx="1231900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+/2   2 </a:t>
            </a:r>
          </a:p>
          <a:p>
            <a:pPr>
              <a:spcBef>
                <a:spcPct val="50000"/>
              </a:spcBef>
            </a:pPr>
            <a:r>
              <a:rPr lang="en-GB" sz="180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-/2    0</a:t>
            </a:r>
          </a:p>
          <a:p>
            <a:pPr>
              <a:spcBef>
                <a:spcPct val="50000"/>
              </a:spcBef>
            </a:pPr>
            <a:endParaRPr lang="en-GB" sz="1800" smtClean="0">
              <a:solidFill>
                <a:srgbClr val="000000"/>
              </a:solidFill>
              <a:latin typeface="Arial" pitchFamily="34" charset="0"/>
              <a:sym typeface="Symbol" pitchFamily="18" charset="2"/>
            </a:endParaRPr>
          </a:p>
        </p:txBody>
      </p:sp>
      <p:sp>
        <p:nvSpPr>
          <p:cNvPr id="627726" name="Freeform 14"/>
          <p:cNvSpPr>
            <a:spLocks/>
          </p:cNvSpPr>
          <p:nvPr/>
        </p:nvSpPr>
        <p:spPr bwMode="auto">
          <a:xfrm flipH="1">
            <a:off x="-652463" y="1933575"/>
            <a:ext cx="2146301" cy="3105150"/>
          </a:xfrm>
          <a:custGeom>
            <a:avLst/>
            <a:gdLst>
              <a:gd name="T0" fmla="*/ 0 w 1352"/>
              <a:gd name="T1" fmla="*/ 707 h 1868"/>
              <a:gd name="T2" fmla="*/ 1344 w 1352"/>
              <a:gd name="T3" fmla="*/ 960 h 1868"/>
              <a:gd name="T4" fmla="*/ 0 w 1352"/>
              <a:gd name="T5" fmla="*/ 1231 h 1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52" h="1868">
                <a:moveTo>
                  <a:pt x="0" y="707"/>
                </a:moveTo>
                <a:cubicBezTo>
                  <a:pt x="305" y="53"/>
                  <a:pt x="1352" y="0"/>
                  <a:pt x="1344" y="960"/>
                </a:cubicBezTo>
                <a:cubicBezTo>
                  <a:pt x="1337" y="1824"/>
                  <a:pt x="218" y="1868"/>
                  <a:pt x="0" y="1231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27" name="Freeform 15"/>
          <p:cNvSpPr>
            <a:spLocks noChangeAspect="1"/>
          </p:cNvSpPr>
          <p:nvPr/>
        </p:nvSpPr>
        <p:spPr bwMode="auto">
          <a:xfrm flipH="1">
            <a:off x="966788" y="3314700"/>
            <a:ext cx="428625" cy="481013"/>
          </a:xfrm>
          <a:custGeom>
            <a:avLst/>
            <a:gdLst>
              <a:gd name="T0" fmla="*/ 0 w 1352"/>
              <a:gd name="T1" fmla="*/ 707 h 1868"/>
              <a:gd name="T2" fmla="*/ 1344 w 1352"/>
              <a:gd name="T3" fmla="*/ 960 h 1868"/>
              <a:gd name="T4" fmla="*/ 0 w 1352"/>
              <a:gd name="T5" fmla="*/ 1231 h 1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52" h="1868">
                <a:moveTo>
                  <a:pt x="0" y="707"/>
                </a:moveTo>
                <a:cubicBezTo>
                  <a:pt x="305" y="53"/>
                  <a:pt x="1352" y="0"/>
                  <a:pt x="1344" y="960"/>
                </a:cubicBezTo>
                <a:cubicBezTo>
                  <a:pt x="1337" y="1824"/>
                  <a:pt x="218" y="1868"/>
                  <a:pt x="0" y="1231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28" name="Freeform 16"/>
          <p:cNvSpPr>
            <a:spLocks noChangeAspect="1"/>
          </p:cNvSpPr>
          <p:nvPr/>
        </p:nvSpPr>
        <p:spPr bwMode="auto">
          <a:xfrm flipH="1">
            <a:off x="850900" y="3190875"/>
            <a:ext cx="498475" cy="720725"/>
          </a:xfrm>
          <a:custGeom>
            <a:avLst/>
            <a:gdLst>
              <a:gd name="T0" fmla="*/ 0 w 1352"/>
              <a:gd name="T1" fmla="*/ 707 h 1868"/>
              <a:gd name="T2" fmla="*/ 1344 w 1352"/>
              <a:gd name="T3" fmla="*/ 960 h 1868"/>
              <a:gd name="T4" fmla="*/ 0 w 1352"/>
              <a:gd name="T5" fmla="*/ 1231 h 1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52" h="1868">
                <a:moveTo>
                  <a:pt x="0" y="707"/>
                </a:moveTo>
                <a:cubicBezTo>
                  <a:pt x="305" y="53"/>
                  <a:pt x="1352" y="0"/>
                  <a:pt x="1344" y="960"/>
                </a:cubicBezTo>
                <a:cubicBezTo>
                  <a:pt x="1337" y="1824"/>
                  <a:pt x="218" y="1868"/>
                  <a:pt x="0" y="1231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29" name="Freeform 17"/>
          <p:cNvSpPr>
            <a:spLocks noChangeAspect="1"/>
          </p:cNvSpPr>
          <p:nvPr/>
        </p:nvSpPr>
        <p:spPr bwMode="auto">
          <a:xfrm flipH="1">
            <a:off x="627063" y="2867025"/>
            <a:ext cx="763587" cy="1330325"/>
          </a:xfrm>
          <a:custGeom>
            <a:avLst/>
            <a:gdLst>
              <a:gd name="T0" fmla="*/ 0 w 1352"/>
              <a:gd name="T1" fmla="*/ 707 h 1868"/>
              <a:gd name="T2" fmla="*/ 1344 w 1352"/>
              <a:gd name="T3" fmla="*/ 960 h 1868"/>
              <a:gd name="T4" fmla="*/ 0 w 1352"/>
              <a:gd name="T5" fmla="*/ 1231 h 1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52" h="1868">
                <a:moveTo>
                  <a:pt x="0" y="707"/>
                </a:moveTo>
                <a:cubicBezTo>
                  <a:pt x="305" y="53"/>
                  <a:pt x="1352" y="0"/>
                  <a:pt x="1344" y="960"/>
                </a:cubicBezTo>
                <a:cubicBezTo>
                  <a:pt x="1337" y="1824"/>
                  <a:pt x="218" y="1868"/>
                  <a:pt x="0" y="1231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30" name="Freeform 18"/>
          <p:cNvSpPr>
            <a:spLocks noChangeAspect="1"/>
          </p:cNvSpPr>
          <p:nvPr/>
        </p:nvSpPr>
        <p:spPr bwMode="auto">
          <a:xfrm flipH="1">
            <a:off x="723900" y="3022600"/>
            <a:ext cx="623888" cy="1054100"/>
          </a:xfrm>
          <a:custGeom>
            <a:avLst/>
            <a:gdLst>
              <a:gd name="T0" fmla="*/ 0 w 1352"/>
              <a:gd name="T1" fmla="*/ 707 h 1868"/>
              <a:gd name="T2" fmla="*/ 1344 w 1352"/>
              <a:gd name="T3" fmla="*/ 960 h 1868"/>
              <a:gd name="T4" fmla="*/ 0 w 1352"/>
              <a:gd name="T5" fmla="*/ 1231 h 1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52" h="1868">
                <a:moveTo>
                  <a:pt x="0" y="707"/>
                </a:moveTo>
                <a:cubicBezTo>
                  <a:pt x="305" y="53"/>
                  <a:pt x="1352" y="0"/>
                  <a:pt x="1344" y="960"/>
                </a:cubicBezTo>
                <a:cubicBezTo>
                  <a:pt x="1337" y="1824"/>
                  <a:pt x="218" y="1868"/>
                  <a:pt x="0" y="1231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31" name="Freeform 19"/>
          <p:cNvSpPr>
            <a:spLocks noChangeAspect="1"/>
          </p:cNvSpPr>
          <p:nvPr/>
        </p:nvSpPr>
        <p:spPr bwMode="auto">
          <a:xfrm flipH="1">
            <a:off x="461963" y="2746375"/>
            <a:ext cx="969962" cy="1566863"/>
          </a:xfrm>
          <a:custGeom>
            <a:avLst/>
            <a:gdLst>
              <a:gd name="T0" fmla="*/ 0 w 1352"/>
              <a:gd name="T1" fmla="*/ 707 h 1868"/>
              <a:gd name="T2" fmla="*/ 1344 w 1352"/>
              <a:gd name="T3" fmla="*/ 960 h 1868"/>
              <a:gd name="T4" fmla="*/ 0 w 1352"/>
              <a:gd name="T5" fmla="*/ 1231 h 1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52" h="1868">
                <a:moveTo>
                  <a:pt x="0" y="707"/>
                </a:moveTo>
                <a:cubicBezTo>
                  <a:pt x="305" y="53"/>
                  <a:pt x="1352" y="0"/>
                  <a:pt x="1344" y="960"/>
                </a:cubicBezTo>
                <a:cubicBezTo>
                  <a:pt x="1337" y="1824"/>
                  <a:pt x="218" y="1868"/>
                  <a:pt x="0" y="1231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32" name="Freeform 20"/>
          <p:cNvSpPr>
            <a:spLocks noChangeAspect="1"/>
          </p:cNvSpPr>
          <p:nvPr/>
        </p:nvSpPr>
        <p:spPr bwMode="auto">
          <a:xfrm flipH="1">
            <a:off x="115888" y="2557463"/>
            <a:ext cx="1343025" cy="1925637"/>
          </a:xfrm>
          <a:custGeom>
            <a:avLst/>
            <a:gdLst>
              <a:gd name="T0" fmla="*/ 0 w 1352"/>
              <a:gd name="T1" fmla="*/ 707 h 1868"/>
              <a:gd name="T2" fmla="*/ 1344 w 1352"/>
              <a:gd name="T3" fmla="*/ 960 h 1868"/>
              <a:gd name="T4" fmla="*/ 0 w 1352"/>
              <a:gd name="T5" fmla="*/ 1231 h 1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52" h="1868">
                <a:moveTo>
                  <a:pt x="0" y="707"/>
                </a:moveTo>
                <a:cubicBezTo>
                  <a:pt x="305" y="53"/>
                  <a:pt x="1352" y="0"/>
                  <a:pt x="1344" y="960"/>
                </a:cubicBezTo>
                <a:cubicBezTo>
                  <a:pt x="1337" y="1824"/>
                  <a:pt x="218" y="1868"/>
                  <a:pt x="0" y="1231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33" name="Freeform 21"/>
          <p:cNvSpPr>
            <a:spLocks noChangeAspect="1"/>
          </p:cNvSpPr>
          <p:nvPr/>
        </p:nvSpPr>
        <p:spPr bwMode="auto">
          <a:xfrm flipH="1">
            <a:off x="-274638" y="2274888"/>
            <a:ext cx="1758951" cy="2425700"/>
          </a:xfrm>
          <a:custGeom>
            <a:avLst/>
            <a:gdLst>
              <a:gd name="T0" fmla="*/ 0 w 1352"/>
              <a:gd name="T1" fmla="*/ 707 h 1868"/>
              <a:gd name="T2" fmla="*/ 1344 w 1352"/>
              <a:gd name="T3" fmla="*/ 960 h 1868"/>
              <a:gd name="T4" fmla="*/ 0 w 1352"/>
              <a:gd name="T5" fmla="*/ 1231 h 1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52" h="1868">
                <a:moveTo>
                  <a:pt x="0" y="707"/>
                </a:moveTo>
                <a:cubicBezTo>
                  <a:pt x="305" y="53"/>
                  <a:pt x="1352" y="0"/>
                  <a:pt x="1344" y="960"/>
                </a:cubicBezTo>
                <a:cubicBezTo>
                  <a:pt x="1337" y="1824"/>
                  <a:pt x="218" y="1868"/>
                  <a:pt x="0" y="1231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34" name="Freeform 22"/>
          <p:cNvSpPr>
            <a:spLocks/>
          </p:cNvSpPr>
          <p:nvPr/>
        </p:nvSpPr>
        <p:spPr bwMode="auto">
          <a:xfrm>
            <a:off x="0" y="1790700"/>
            <a:ext cx="2679700" cy="3492500"/>
          </a:xfrm>
          <a:custGeom>
            <a:avLst/>
            <a:gdLst>
              <a:gd name="T0" fmla="*/ 8 w 1648"/>
              <a:gd name="T1" fmla="*/ 2200 h 2200"/>
              <a:gd name="T2" fmla="*/ 0 w 1648"/>
              <a:gd name="T3" fmla="*/ 0 h 220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48" h="2200">
                <a:moveTo>
                  <a:pt x="8" y="2200"/>
                </a:moveTo>
                <a:cubicBezTo>
                  <a:pt x="944" y="2080"/>
                  <a:pt x="1648" y="600"/>
                  <a:pt x="0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35" name="Freeform 23"/>
          <p:cNvSpPr>
            <a:spLocks/>
          </p:cNvSpPr>
          <p:nvPr/>
        </p:nvSpPr>
        <p:spPr bwMode="auto">
          <a:xfrm>
            <a:off x="609600" y="1663700"/>
            <a:ext cx="1790700" cy="3924300"/>
          </a:xfrm>
          <a:custGeom>
            <a:avLst/>
            <a:gdLst>
              <a:gd name="T0" fmla="*/ 0 w 1128"/>
              <a:gd name="T1" fmla="*/ 2472 h 2472"/>
              <a:gd name="T2" fmla="*/ 160 w 1128"/>
              <a:gd name="T3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8" h="2472">
                <a:moveTo>
                  <a:pt x="0" y="2472"/>
                </a:moveTo>
                <a:cubicBezTo>
                  <a:pt x="736" y="2040"/>
                  <a:pt x="1128" y="904"/>
                  <a:pt x="160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36" name="Freeform 24"/>
          <p:cNvSpPr>
            <a:spLocks/>
          </p:cNvSpPr>
          <p:nvPr/>
        </p:nvSpPr>
        <p:spPr bwMode="auto">
          <a:xfrm flipH="1">
            <a:off x="990600" y="1828800"/>
            <a:ext cx="2616200" cy="3492500"/>
          </a:xfrm>
          <a:custGeom>
            <a:avLst/>
            <a:gdLst>
              <a:gd name="T0" fmla="*/ 8 w 1648"/>
              <a:gd name="T1" fmla="*/ 2200 h 2200"/>
              <a:gd name="T2" fmla="*/ 0 w 1648"/>
              <a:gd name="T3" fmla="*/ 0 h 220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48" h="2200">
                <a:moveTo>
                  <a:pt x="8" y="2200"/>
                </a:moveTo>
                <a:cubicBezTo>
                  <a:pt x="944" y="2080"/>
                  <a:pt x="1648" y="600"/>
                  <a:pt x="0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37" name="Freeform 25"/>
          <p:cNvSpPr>
            <a:spLocks/>
          </p:cNvSpPr>
          <p:nvPr/>
        </p:nvSpPr>
        <p:spPr bwMode="auto">
          <a:xfrm flipH="1">
            <a:off x="1257300" y="1701800"/>
            <a:ext cx="1790700" cy="3924300"/>
          </a:xfrm>
          <a:custGeom>
            <a:avLst/>
            <a:gdLst>
              <a:gd name="T0" fmla="*/ 0 w 1128"/>
              <a:gd name="T1" fmla="*/ 2472 h 2472"/>
              <a:gd name="T2" fmla="*/ 160 w 1128"/>
              <a:gd name="T3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8" h="2472">
                <a:moveTo>
                  <a:pt x="0" y="2472"/>
                </a:moveTo>
                <a:cubicBezTo>
                  <a:pt x="736" y="2040"/>
                  <a:pt x="1128" y="904"/>
                  <a:pt x="160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38" name="Oval 26"/>
          <p:cNvSpPr>
            <a:spLocks noChangeArrowheads="1"/>
          </p:cNvSpPr>
          <p:nvPr/>
        </p:nvSpPr>
        <p:spPr bwMode="auto">
          <a:xfrm>
            <a:off x="1258888" y="2997200"/>
            <a:ext cx="1152525" cy="1152525"/>
          </a:xfrm>
          <a:prstGeom prst="ellipse">
            <a:avLst/>
          </a:prstGeom>
          <a:gradFill rotWithShape="1">
            <a:gsLst>
              <a:gs pos="0">
                <a:srgbClr val="FFFF66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627739" name="Group 27"/>
          <p:cNvGrpSpPr>
            <a:grpSpLocks/>
          </p:cNvGrpSpPr>
          <p:nvPr/>
        </p:nvGrpSpPr>
        <p:grpSpPr bwMode="auto">
          <a:xfrm>
            <a:off x="508000" y="5145088"/>
            <a:ext cx="3021013" cy="650875"/>
            <a:chOff x="584" y="3421"/>
            <a:chExt cx="1903" cy="410"/>
          </a:xfrm>
        </p:grpSpPr>
        <p:sp>
          <p:nvSpPr>
            <p:cNvPr id="627740" name="Rectangle 28"/>
            <p:cNvSpPr>
              <a:spLocks noChangeArrowheads="1"/>
            </p:cNvSpPr>
            <p:nvPr/>
          </p:nvSpPr>
          <p:spPr bwMode="auto">
            <a:xfrm>
              <a:off x="584" y="3421"/>
              <a:ext cx="1833" cy="41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8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7741" name="Line 29"/>
            <p:cNvSpPr>
              <a:spLocks noChangeShapeType="1"/>
            </p:cNvSpPr>
            <p:nvPr/>
          </p:nvSpPr>
          <p:spPr bwMode="auto">
            <a:xfrm>
              <a:off x="707" y="3631"/>
              <a:ext cx="34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8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7742" name="Text Box 30"/>
            <p:cNvSpPr txBox="1">
              <a:spLocks noChangeArrowheads="1"/>
            </p:cNvSpPr>
            <p:nvPr/>
          </p:nvSpPr>
          <p:spPr bwMode="auto">
            <a:xfrm>
              <a:off x="1038" y="3501"/>
              <a:ext cx="144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000" smtClean="0">
                  <a:solidFill>
                    <a:srgbClr val="000000"/>
                  </a:solidFill>
                  <a:latin typeface="Arial" pitchFamily="34" charset="0"/>
                </a:rPr>
                <a:t>“closed” field line</a:t>
              </a:r>
            </a:p>
          </p:txBody>
        </p:sp>
      </p:grpSp>
      <p:sp>
        <p:nvSpPr>
          <p:cNvPr id="627743" name="Rectangle 31"/>
          <p:cNvSpPr>
            <a:spLocks noChangeArrowheads="1"/>
          </p:cNvSpPr>
          <p:nvPr/>
        </p:nvSpPr>
        <p:spPr bwMode="auto">
          <a:xfrm>
            <a:off x="509588" y="5875338"/>
            <a:ext cx="2909887" cy="650875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44" name="Line 32"/>
          <p:cNvSpPr>
            <a:spLocks noChangeShapeType="1"/>
          </p:cNvSpPr>
          <p:nvPr/>
        </p:nvSpPr>
        <p:spPr bwMode="auto">
          <a:xfrm>
            <a:off x="692150" y="6119813"/>
            <a:ext cx="554038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45" name="Text Box 33"/>
          <p:cNvSpPr txBox="1">
            <a:spLocks noChangeArrowheads="1"/>
          </p:cNvSpPr>
          <p:nvPr/>
        </p:nvSpPr>
        <p:spPr bwMode="auto">
          <a:xfrm>
            <a:off x="1230313" y="6002338"/>
            <a:ext cx="2300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smtClean="0">
                <a:solidFill>
                  <a:srgbClr val="000000"/>
                </a:solidFill>
                <a:latin typeface="Arial" pitchFamily="34" charset="0"/>
              </a:rPr>
              <a:t>“open” field lines</a:t>
            </a:r>
          </a:p>
        </p:txBody>
      </p:sp>
      <p:sp>
        <p:nvSpPr>
          <p:cNvPr id="627746" name="Line 34"/>
          <p:cNvSpPr>
            <a:spLocks noChangeShapeType="1"/>
          </p:cNvSpPr>
          <p:nvPr/>
        </p:nvSpPr>
        <p:spPr bwMode="auto">
          <a:xfrm>
            <a:off x="692150" y="6246813"/>
            <a:ext cx="5540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48" name="Line 36"/>
          <p:cNvSpPr>
            <a:spLocks noChangeShapeType="1"/>
          </p:cNvSpPr>
          <p:nvPr/>
        </p:nvSpPr>
        <p:spPr bwMode="auto">
          <a:xfrm flipH="1" flipV="1">
            <a:off x="4302125" y="3389313"/>
            <a:ext cx="0" cy="131762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52" name="Line 40"/>
          <p:cNvSpPr>
            <a:spLocks noChangeShapeType="1"/>
          </p:cNvSpPr>
          <p:nvPr/>
        </p:nvSpPr>
        <p:spPr bwMode="auto">
          <a:xfrm flipH="1" flipV="1">
            <a:off x="3925888" y="3419475"/>
            <a:ext cx="0" cy="96838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53" name="Line 41"/>
          <p:cNvSpPr>
            <a:spLocks noChangeShapeType="1"/>
          </p:cNvSpPr>
          <p:nvPr/>
        </p:nvSpPr>
        <p:spPr bwMode="auto">
          <a:xfrm flipH="1" flipV="1">
            <a:off x="3536950" y="3443288"/>
            <a:ext cx="0" cy="96837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54" name="Line 42"/>
          <p:cNvSpPr>
            <a:spLocks noChangeShapeType="1"/>
          </p:cNvSpPr>
          <p:nvPr/>
        </p:nvSpPr>
        <p:spPr bwMode="auto">
          <a:xfrm flipH="1" flipV="1">
            <a:off x="3192463" y="3470275"/>
            <a:ext cx="0" cy="96838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56" name="Line 44"/>
          <p:cNvSpPr>
            <a:spLocks noChangeShapeType="1"/>
          </p:cNvSpPr>
          <p:nvPr/>
        </p:nvSpPr>
        <p:spPr bwMode="auto">
          <a:xfrm flipH="1" flipV="1">
            <a:off x="466725" y="3462338"/>
            <a:ext cx="0" cy="96837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57" name="Line 45"/>
          <p:cNvSpPr>
            <a:spLocks noChangeShapeType="1"/>
          </p:cNvSpPr>
          <p:nvPr/>
        </p:nvSpPr>
        <p:spPr bwMode="auto">
          <a:xfrm flipH="1" flipV="1">
            <a:off x="125413" y="3476625"/>
            <a:ext cx="0" cy="96838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58" name="Line 46"/>
          <p:cNvSpPr>
            <a:spLocks noChangeShapeType="1"/>
          </p:cNvSpPr>
          <p:nvPr/>
        </p:nvSpPr>
        <p:spPr bwMode="auto">
          <a:xfrm>
            <a:off x="571500" y="2041525"/>
            <a:ext cx="57150" cy="301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59" name="Line 47"/>
          <p:cNvSpPr>
            <a:spLocks noChangeShapeType="1"/>
          </p:cNvSpPr>
          <p:nvPr/>
        </p:nvSpPr>
        <p:spPr bwMode="auto">
          <a:xfrm>
            <a:off x="1189038" y="2017713"/>
            <a:ext cx="53975" cy="587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60" name="Line 48"/>
          <p:cNvSpPr>
            <a:spLocks noChangeShapeType="1"/>
          </p:cNvSpPr>
          <p:nvPr/>
        </p:nvSpPr>
        <p:spPr bwMode="auto">
          <a:xfrm flipH="1">
            <a:off x="2479675" y="1987550"/>
            <a:ext cx="44450" cy="460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61" name="Line 49"/>
          <p:cNvSpPr>
            <a:spLocks noChangeShapeType="1"/>
          </p:cNvSpPr>
          <p:nvPr/>
        </p:nvSpPr>
        <p:spPr bwMode="auto">
          <a:xfrm flipH="1">
            <a:off x="3021013" y="2068513"/>
            <a:ext cx="44450" cy="33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62" name="Line 50"/>
          <p:cNvSpPr>
            <a:spLocks noChangeShapeType="1"/>
          </p:cNvSpPr>
          <p:nvPr/>
        </p:nvSpPr>
        <p:spPr bwMode="auto">
          <a:xfrm>
            <a:off x="2709863" y="4919663"/>
            <a:ext cx="79375" cy="777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63" name="Line 51"/>
          <p:cNvSpPr>
            <a:spLocks noChangeShapeType="1"/>
          </p:cNvSpPr>
          <p:nvPr/>
        </p:nvSpPr>
        <p:spPr bwMode="auto">
          <a:xfrm>
            <a:off x="2286000" y="4895850"/>
            <a:ext cx="44450" cy="746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64" name="Line 52"/>
          <p:cNvSpPr>
            <a:spLocks noChangeShapeType="1"/>
          </p:cNvSpPr>
          <p:nvPr/>
        </p:nvSpPr>
        <p:spPr bwMode="auto">
          <a:xfrm flipH="1">
            <a:off x="1249363" y="4954588"/>
            <a:ext cx="57150" cy="68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7765" name="Line 53"/>
          <p:cNvSpPr>
            <a:spLocks noChangeShapeType="1"/>
          </p:cNvSpPr>
          <p:nvPr/>
        </p:nvSpPr>
        <p:spPr bwMode="auto">
          <a:xfrm flipH="1">
            <a:off x="771525" y="4946650"/>
            <a:ext cx="66675" cy="460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50" name="Picture 55" descr="Device-wh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="" val="371614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6192838" cy="1143000"/>
          </a:xfrm>
        </p:spPr>
        <p:txBody>
          <a:bodyPr/>
          <a:lstStyle/>
          <a:p>
            <a:pPr algn="l"/>
            <a:r>
              <a:rPr lang="en-GB" sz="32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Three-dimensional structure </a:t>
            </a:r>
            <a:br>
              <a:rPr lang="en-GB" sz="32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of interplanetary magnetic field</a:t>
            </a:r>
            <a:br>
              <a:rPr lang="en-GB" sz="32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</a:br>
            <a:r>
              <a:rPr lang="en-GB" sz="2000" dirty="0" smtClean="0">
                <a:solidFill>
                  <a:schemeClr val="tx1"/>
                </a:solidFill>
              </a:rPr>
              <a:t>Owens et al., JGR, 2011</a:t>
            </a:r>
            <a:endParaRPr lang="en-GB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4B07-723E-4FEB-828A-B850290B1289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5" name="Picture 55" descr="Device-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1" descr="C:\Users\MATHEW~1\AppData\Local\Temp\enhtmlclip\ScreenCli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272808" cy="506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648195" name="Group 3"/>
          <p:cNvGrpSpPr>
            <a:grpSpLocks/>
          </p:cNvGrpSpPr>
          <p:nvPr/>
        </p:nvGrpSpPr>
        <p:grpSpPr bwMode="auto">
          <a:xfrm>
            <a:off x="457200" y="2000250"/>
            <a:ext cx="6553200" cy="4724400"/>
            <a:chOff x="288" y="1260"/>
            <a:chExt cx="4128" cy="2976"/>
          </a:xfrm>
        </p:grpSpPr>
        <p:sp>
          <p:nvSpPr>
            <p:cNvPr id="648196" name="Rectangle 4"/>
            <p:cNvSpPr>
              <a:spLocks noChangeArrowheads="1"/>
            </p:cNvSpPr>
            <p:nvPr/>
          </p:nvSpPr>
          <p:spPr bwMode="auto">
            <a:xfrm>
              <a:off x="288" y="1260"/>
              <a:ext cx="4128" cy="297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8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pic>
          <p:nvPicPr>
            <p:cNvPr id="648197" name="Picture 5" descr="eclipse91"/>
            <p:cNvPicPr>
              <a:picLocks noChangeAspect="1" noChangeArrowheads="1"/>
            </p:cNvPicPr>
            <p:nvPr/>
          </p:nvPicPr>
          <p:blipFill>
            <a:blip r:embed="rId3" cstate="print">
              <a:lum bright="-24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2064"/>
              <a:ext cx="1422" cy="1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8200" name="Rectangle 8"/>
          <p:cNvSpPr>
            <a:spLocks noChangeArrowheads="1"/>
          </p:cNvSpPr>
          <p:nvPr/>
        </p:nvSpPr>
        <p:spPr bwMode="auto">
          <a:xfrm>
            <a:off x="306859" y="337751"/>
            <a:ext cx="50292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4000" dirty="0" smtClean="0">
                <a:solidFill>
                  <a:srgbClr val="FF6600"/>
                </a:solidFill>
                <a:latin typeface="Arial" pitchFamily="34" charset="0"/>
              </a:rPr>
              <a:t>Ulysses</a:t>
            </a:r>
          </a:p>
          <a:p>
            <a:r>
              <a:rPr lang="en-US" sz="2000" dirty="0" err="1">
                <a:latin typeface="Arial" pitchFamily="34" charset="0"/>
              </a:rPr>
              <a:t>Balogh</a:t>
            </a:r>
            <a:r>
              <a:rPr lang="en-US" sz="2000" dirty="0">
                <a:latin typeface="Arial" pitchFamily="34" charset="0"/>
              </a:rPr>
              <a:t> et al., 1995; Smith et al., 2001; Lockwood et al., 2000</a:t>
            </a:r>
          </a:p>
          <a:p>
            <a:endParaRPr lang="en-US" sz="4000" dirty="0" smtClean="0">
              <a:solidFill>
                <a:srgbClr val="FF6600"/>
              </a:solidFill>
              <a:latin typeface="Arial" pitchFamily="34" charset="0"/>
            </a:endParaRPr>
          </a:p>
        </p:txBody>
      </p:sp>
      <p:sp>
        <p:nvSpPr>
          <p:cNvPr id="648202" name="Rectangle 10"/>
          <p:cNvSpPr>
            <a:spLocks noGrp="1" noChangeAspect="1" noChangeArrowheads="1"/>
          </p:cNvSpPr>
          <p:nvPr/>
        </p:nvSpPr>
        <p:spPr bwMode="auto">
          <a:xfrm>
            <a:off x="304800" y="1600200"/>
            <a:ext cx="2209800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919191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0" hangingPunct="0"/>
            <a:endParaRPr lang="en-GB" sz="2400" smtClean="0">
              <a:solidFill>
                <a:srgbClr val="000000"/>
              </a:solidFill>
              <a:latin typeface="Arial" pitchFamily="34" charset="0"/>
            </a:endParaRPr>
          </a:p>
          <a:p>
            <a:pPr eaLnBrk="0" hangingPunct="0">
              <a:spcAft>
                <a:spcPct val="120000"/>
              </a:spcAft>
            </a:pPr>
            <a:endParaRPr lang="en-GB" sz="2400" smtClean="0">
              <a:solidFill>
                <a:srgbClr val="000000"/>
              </a:solidFill>
              <a:latin typeface="Times New Roman" pitchFamily="18" charset="0"/>
            </a:endParaRPr>
          </a:p>
          <a:p>
            <a:pPr eaLnBrk="0" hangingPunct="0">
              <a:spcAft>
                <a:spcPct val="120000"/>
              </a:spcAft>
            </a:pPr>
            <a:endParaRPr lang="en-GB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48203" name="Group 11"/>
          <p:cNvGrpSpPr>
            <a:grpSpLocks/>
          </p:cNvGrpSpPr>
          <p:nvPr/>
        </p:nvGrpSpPr>
        <p:grpSpPr bwMode="auto">
          <a:xfrm rot="63440">
            <a:off x="0" y="2716213"/>
            <a:ext cx="7545388" cy="1682750"/>
            <a:chOff x="-133" y="1728"/>
            <a:chExt cx="4642" cy="1060"/>
          </a:xfrm>
        </p:grpSpPr>
        <p:sp>
          <p:nvSpPr>
            <p:cNvPr id="648204" name="Rectangle 12"/>
            <p:cNvSpPr>
              <a:spLocks noChangeArrowheads="1"/>
            </p:cNvSpPr>
            <p:nvPr/>
          </p:nvSpPr>
          <p:spPr bwMode="auto">
            <a:xfrm rot="-1325982">
              <a:off x="-133" y="2672"/>
              <a:ext cx="4642" cy="116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8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8205" name="Text Box 13"/>
            <p:cNvSpPr txBox="1">
              <a:spLocks noChangeArrowheads="1"/>
            </p:cNvSpPr>
            <p:nvPr/>
          </p:nvSpPr>
          <p:spPr bwMode="auto">
            <a:xfrm rot="-1358169">
              <a:off x="3504" y="1728"/>
              <a:ext cx="8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smtClean="0">
                  <a:solidFill>
                    <a:srgbClr val="C0C0C0"/>
                  </a:solidFill>
                  <a:latin typeface="Arial" pitchFamily="34" charset="0"/>
                </a:rPr>
                <a:t>ecliptic</a:t>
              </a: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8206" name="Oval 14"/>
          <p:cNvSpPr>
            <a:spLocks noChangeArrowheads="1"/>
          </p:cNvSpPr>
          <p:nvPr/>
        </p:nvSpPr>
        <p:spPr bwMode="auto">
          <a:xfrm>
            <a:off x="1981200" y="0"/>
            <a:ext cx="10058400" cy="8229600"/>
          </a:xfrm>
          <a:prstGeom prst="ellips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8207" name="Oval 15"/>
          <p:cNvSpPr>
            <a:spLocks noChangeArrowheads="1"/>
          </p:cNvSpPr>
          <p:nvPr/>
        </p:nvSpPr>
        <p:spPr bwMode="auto">
          <a:xfrm>
            <a:off x="2438400" y="2819400"/>
            <a:ext cx="2895600" cy="2895600"/>
          </a:xfrm>
          <a:prstGeom prst="ellipse">
            <a:avLst/>
          </a:prstGeom>
          <a:noFill/>
          <a:ln w="12700">
            <a:solidFill>
              <a:srgbClr val="FFFF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8208" name="Text Box 16"/>
          <p:cNvSpPr txBox="1">
            <a:spLocks noChangeArrowheads="1"/>
          </p:cNvSpPr>
          <p:nvPr/>
        </p:nvSpPr>
        <p:spPr bwMode="auto">
          <a:xfrm>
            <a:off x="6546799" y="3657600"/>
            <a:ext cx="2364135" cy="10618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tIns="0" bIns="137160">
            <a:spAutoFit/>
          </a:bodyPr>
          <a:lstStyle/>
          <a:p>
            <a:pPr algn="r" eaLnBrk="0" hangingPunct="0">
              <a:spcAft>
                <a:spcPct val="30000"/>
              </a:spcAft>
            </a:pPr>
            <a:r>
              <a:rPr lang="en-US" sz="2000" dirty="0" smtClean="0">
                <a:latin typeface="Arial" pitchFamily="34" charset="0"/>
              </a:rPr>
              <a:t>Ulysses showed that everywhere |B</a:t>
            </a:r>
            <a:r>
              <a:rPr lang="en-US" sz="2000" baseline="-25000" dirty="0" smtClean="0">
                <a:latin typeface="Arial" pitchFamily="34" charset="0"/>
              </a:rPr>
              <a:t>R</a:t>
            </a:r>
            <a:r>
              <a:rPr lang="en-US" sz="2000" dirty="0" smtClean="0">
                <a:latin typeface="Arial" pitchFamily="34" charset="0"/>
              </a:rPr>
              <a:t>|(d/R)</a:t>
            </a:r>
            <a:r>
              <a:rPr lang="en-US" sz="2000" baseline="30000" dirty="0" smtClean="0">
                <a:latin typeface="Arial" pitchFamily="34" charset="0"/>
              </a:rPr>
              <a:t>2</a:t>
            </a:r>
            <a:r>
              <a:rPr lang="en-US" sz="2000" dirty="0" smtClean="0">
                <a:latin typeface="Arial" pitchFamily="34" charset="0"/>
              </a:rPr>
              <a:t> = |B</a:t>
            </a:r>
            <a:r>
              <a:rPr lang="en-US" sz="2000" baseline="-25000" dirty="0" smtClean="0">
                <a:latin typeface="Arial" pitchFamily="34" charset="0"/>
              </a:rPr>
              <a:t>RE</a:t>
            </a:r>
            <a:r>
              <a:rPr lang="en-US" sz="2000" dirty="0" smtClean="0">
                <a:latin typeface="Arial" pitchFamily="34" charset="0"/>
              </a:rPr>
              <a:t>|</a:t>
            </a:r>
            <a:endParaRPr lang="en-US" sz="2400" dirty="0" smtClean="0">
              <a:latin typeface="Times New Roman" pitchFamily="18" charset="0"/>
            </a:endParaRPr>
          </a:p>
        </p:txBody>
      </p:sp>
      <p:sp>
        <p:nvSpPr>
          <p:cNvPr id="648209" name="Text Box 17"/>
          <p:cNvSpPr txBox="1">
            <a:spLocks noChangeArrowheads="1"/>
          </p:cNvSpPr>
          <p:nvPr/>
        </p:nvSpPr>
        <p:spPr bwMode="auto">
          <a:xfrm>
            <a:off x="6732240" y="4879031"/>
            <a:ext cx="2133600" cy="163121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r" eaLnBrk="0" hangingPunct="0">
              <a:spcAft>
                <a:spcPct val="30000"/>
              </a:spcAft>
            </a:pPr>
            <a:r>
              <a:rPr lang="en-US" sz="2000" dirty="0" smtClean="0">
                <a:latin typeface="Arial" pitchFamily="34" charset="0"/>
              </a:rPr>
              <a:t>Thus total unsigned magnetic flux leaving the sun = 4</a:t>
            </a:r>
            <a:r>
              <a:rPr lang="en-US" sz="2000" dirty="0" smtClean="0">
                <a:latin typeface="Arial" pitchFamily="34" charset="0"/>
                <a:sym typeface="Symbol" pitchFamily="18" charset="2"/>
              </a:rPr>
              <a:t>R</a:t>
            </a:r>
            <a:r>
              <a:rPr lang="en-US" sz="2000" baseline="30000" dirty="0" smtClean="0">
                <a:latin typeface="Arial" pitchFamily="34" charset="0"/>
                <a:sym typeface="Symbol" pitchFamily="18" charset="2"/>
              </a:rPr>
              <a:t>2 </a:t>
            </a:r>
            <a:r>
              <a:rPr lang="en-US" sz="2000" dirty="0" smtClean="0">
                <a:latin typeface="Arial" pitchFamily="34" charset="0"/>
              </a:rPr>
              <a:t>|B</a:t>
            </a:r>
            <a:r>
              <a:rPr lang="en-US" sz="2000" baseline="-25000" dirty="0" smtClean="0">
                <a:latin typeface="Arial" pitchFamily="34" charset="0"/>
              </a:rPr>
              <a:t>RE</a:t>
            </a:r>
            <a:r>
              <a:rPr lang="en-US" sz="2000" dirty="0" smtClean="0">
                <a:latin typeface="Arial" pitchFamily="34" charset="0"/>
              </a:rPr>
              <a:t>|</a:t>
            </a:r>
          </a:p>
        </p:txBody>
      </p:sp>
      <p:grpSp>
        <p:nvGrpSpPr>
          <p:cNvPr id="648210" name="Group 18"/>
          <p:cNvGrpSpPr>
            <a:grpSpLocks/>
          </p:cNvGrpSpPr>
          <p:nvPr/>
        </p:nvGrpSpPr>
        <p:grpSpPr bwMode="auto">
          <a:xfrm>
            <a:off x="5257800" y="3505200"/>
            <a:ext cx="1295400" cy="400050"/>
            <a:chOff x="3120" y="2208"/>
            <a:chExt cx="816" cy="252"/>
          </a:xfrm>
        </p:grpSpPr>
        <p:sp>
          <p:nvSpPr>
            <p:cNvPr id="648211" name="Line 19"/>
            <p:cNvSpPr>
              <a:spLocks noChangeShapeType="1"/>
            </p:cNvSpPr>
            <p:nvPr/>
          </p:nvSpPr>
          <p:spPr bwMode="auto">
            <a:xfrm flipV="1">
              <a:off x="3120" y="2245"/>
              <a:ext cx="240" cy="96"/>
            </a:xfrm>
            <a:prstGeom prst="line">
              <a:avLst/>
            </a:prstGeom>
            <a:noFill/>
            <a:ln w="38100">
              <a:solidFill>
                <a:srgbClr val="99FF33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8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8212" name="Text Box 20"/>
            <p:cNvSpPr txBox="1">
              <a:spLocks noChangeArrowheads="1"/>
            </p:cNvSpPr>
            <p:nvPr/>
          </p:nvSpPr>
          <p:spPr bwMode="auto">
            <a:xfrm>
              <a:off x="3360" y="2208"/>
              <a:ext cx="57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000066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Aft>
                  <a:spcPct val="30000"/>
                </a:spcAft>
              </a:pPr>
              <a:r>
                <a:rPr lang="en-US" sz="2000" dirty="0" smtClean="0">
                  <a:latin typeface="Arial" pitchFamily="34" charset="0"/>
                </a:rPr>
                <a:t>|B</a:t>
              </a:r>
              <a:r>
                <a:rPr lang="en-US" sz="2000" baseline="-25000" dirty="0" smtClean="0">
                  <a:latin typeface="Arial" pitchFamily="34" charset="0"/>
                </a:rPr>
                <a:t>RE</a:t>
              </a:r>
              <a:r>
                <a:rPr lang="en-US" sz="2000" dirty="0" smtClean="0">
                  <a:latin typeface="Arial" pitchFamily="34" charset="0"/>
                </a:rPr>
                <a:t>|</a:t>
              </a:r>
            </a:p>
          </p:txBody>
        </p:sp>
      </p:grpSp>
      <p:grpSp>
        <p:nvGrpSpPr>
          <p:cNvPr id="648213" name="Group 21"/>
          <p:cNvGrpSpPr>
            <a:grpSpLocks/>
          </p:cNvGrpSpPr>
          <p:nvPr/>
        </p:nvGrpSpPr>
        <p:grpSpPr bwMode="auto">
          <a:xfrm>
            <a:off x="457200" y="1954213"/>
            <a:ext cx="6553200" cy="4751387"/>
            <a:chOff x="96" y="1230"/>
            <a:chExt cx="4128" cy="2994"/>
          </a:xfrm>
        </p:grpSpPr>
        <p:grpSp>
          <p:nvGrpSpPr>
            <p:cNvPr id="648214" name="Group 22"/>
            <p:cNvGrpSpPr>
              <a:grpSpLocks/>
            </p:cNvGrpSpPr>
            <p:nvPr/>
          </p:nvGrpSpPr>
          <p:grpSpPr bwMode="auto">
            <a:xfrm>
              <a:off x="96" y="1230"/>
              <a:ext cx="4128" cy="2994"/>
              <a:chOff x="96" y="1230"/>
              <a:chExt cx="4128" cy="2994"/>
            </a:xfrm>
          </p:grpSpPr>
          <p:sp>
            <p:nvSpPr>
              <p:cNvPr id="648215" name="Freeform 23"/>
              <p:cNvSpPr>
                <a:spLocks/>
              </p:cNvSpPr>
              <p:nvPr/>
            </p:nvSpPr>
            <p:spPr bwMode="auto">
              <a:xfrm>
                <a:off x="2055" y="2643"/>
                <a:ext cx="45" cy="15"/>
              </a:xfrm>
              <a:custGeom>
                <a:avLst/>
                <a:gdLst>
                  <a:gd name="T0" fmla="*/ 0 w 45"/>
                  <a:gd name="T1" fmla="*/ 0 h 15"/>
                  <a:gd name="T2" fmla="*/ 45 w 45"/>
                  <a:gd name="T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5" h="15">
                    <a:moveTo>
                      <a:pt x="0" y="0"/>
                    </a:moveTo>
                    <a:cubicBezTo>
                      <a:pt x="11" y="4"/>
                      <a:pt x="45" y="0"/>
                      <a:pt x="45" y="15"/>
                    </a:cubicBezTo>
                  </a:path>
                </a:pathLst>
              </a:custGeom>
              <a:noFill/>
              <a:ln w="12700" cap="flat" cmpd="sng">
                <a:solidFill>
                  <a:srgbClr val="FF33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80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648216" name="Group 24"/>
              <p:cNvGrpSpPr>
                <a:grpSpLocks/>
              </p:cNvGrpSpPr>
              <p:nvPr/>
            </p:nvGrpSpPr>
            <p:grpSpPr bwMode="auto">
              <a:xfrm>
                <a:off x="96" y="1230"/>
                <a:ext cx="4128" cy="2994"/>
                <a:chOff x="96" y="1230"/>
                <a:chExt cx="4128" cy="2994"/>
              </a:xfrm>
            </p:grpSpPr>
            <p:grpSp>
              <p:nvGrpSpPr>
                <p:cNvPr id="648217" name="Group 25"/>
                <p:cNvGrpSpPr>
                  <a:grpSpLocks/>
                </p:cNvGrpSpPr>
                <p:nvPr/>
              </p:nvGrpSpPr>
              <p:grpSpPr bwMode="auto">
                <a:xfrm>
                  <a:off x="96" y="1230"/>
                  <a:ext cx="4128" cy="2994"/>
                  <a:chOff x="96" y="1230"/>
                  <a:chExt cx="4128" cy="2994"/>
                </a:xfrm>
              </p:grpSpPr>
              <p:sp>
                <p:nvSpPr>
                  <p:cNvPr id="648218" name="Freeform 26"/>
                  <p:cNvSpPr>
                    <a:spLocks/>
                  </p:cNvSpPr>
                  <p:nvPr/>
                </p:nvSpPr>
                <p:spPr bwMode="auto">
                  <a:xfrm>
                    <a:off x="1968" y="2832"/>
                    <a:ext cx="288" cy="1392"/>
                  </a:xfrm>
                  <a:custGeom>
                    <a:avLst/>
                    <a:gdLst>
                      <a:gd name="T0" fmla="*/ 288 w 288"/>
                      <a:gd name="T1" fmla="*/ 0 h 1392"/>
                      <a:gd name="T2" fmla="*/ 240 w 288"/>
                      <a:gd name="T3" fmla="*/ 144 h 1392"/>
                      <a:gd name="T4" fmla="*/ 144 w 288"/>
                      <a:gd name="T5" fmla="*/ 336 h 1392"/>
                      <a:gd name="T6" fmla="*/ 48 w 288"/>
                      <a:gd name="T7" fmla="*/ 816 h 1392"/>
                      <a:gd name="T8" fmla="*/ 0 w 288"/>
                      <a:gd name="T9" fmla="*/ 1392 h 1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1392">
                        <a:moveTo>
                          <a:pt x="288" y="0"/>
                        </a:moveTo>
                        <a:cubicBezTo>
                          <a:pt x="276" y="44"/>
                          <a:pt x="264" y="88"/>
                          <a:pt x="240" y="144"/>
                        </a:cubicBezTo>
                        <a:cubicBezTo>
                          <a:pt x="216" y="200"/>
                          <a:pt x="176" y="224"/>
                          <a:pt x="144" y="336"/>
                        </a:cubicBezTo>
                        <a:cubicBezTo>
                          <a:pt x="112" y="448"/>
                          <a:pt x="72" y="640"/>
                          <a:pt x="48" y="816"/>
                        </a:cubicBezTo>
                        <a:cubicBezTo>
                          <a:pt x="24" y="992"/>
                          <a:pt x="12" y="1192"/>
                          <a:pt x="0" y="1392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800" smtClean="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48219" name="Freeform 27"/>
                  <p:cNvSpPr>
                    <a:spLocks/>
                  </p:cNvSpPr>
                  <p:nvPr/>
                </p:nvSpPr>
                <p:spPr bwMode="auto">
                  <a:xfrm>
                    <a:off x="2352" y="2784"/>
                    <a:ext cx="960" cy="1440"/>
                  </a:xfrm>
                  <a:custGeom>
                    <a:avLst/>
                    <a:gdLst>
                      <a:gd name="T0" fmla="*/ 0 w 960"/>
                      <a:gd name="T1" fmla="*/ 0 h 1440"/>
                      <a:gd name="T2" fmla="*/ 192 w 960"/>
                      <a:gd name="T3" fmla="*/ 144 h 1440"/>
                      <a:gd name="T4" fmla="*/ 336 w 960"/>
                      <a:gd name="T5" fmla="*/ 336 h 1440"/>
                      <a:gd name="T6" fmla="*/ 480 w 960"/>
                      <a:gd name="T7" fmla="*/ 672 h 1440"/>
                      <a:gd name="T8" fmla="*/ 768 w 960"/>
                      <a:gd name="T9" fmla="*/ 1152 h 1440"/>
                      <a:gd name="T10" fmla="*/ 960 w 960"/>
                      <a:gd name="T11" fmla="*/ 1440 h 14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60" h="1440">
                        <a:moveTo>
                          <a:pt x="0" y="0"/>
                        </a:moveTo>
                        <a:cubicBezTo>
                          <a:pt x="68" y="44"/>
                          <a:pt x="136" y="88"/>
                          <a:pt x="192" y="144"/>
                        </a:cubicBezTo>
                        <a:cubicBezTo>
                          <a:pt x="248" y="200"/>
                          <a:pt x="288" y="248"/>
                          <a:pt x="336" y="336"/>
                        </a:cubicBezTo>
                        <a:cubicBezTo>
                          <a:pt x="384" y="424"/>
                          <a:pt x="408" y="536"/>
                          <a:pt x="480" y="672"/>
                        </a:cubicBezTo>
                        <a:cubicBezTo>
                          <a:pt x="552" y="808"/>
                          <a:pt x="688" y="1024"/>
                          <a:pt x="768" y="1152"/>
                        </a:cubicBezTo>
                        <a:cubicBezTo>
                          <a:pt x="848" y="1280"/>
                          <a:pt x="904" y="1360"/>
                          <a:pt x="960" y="1440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800" smtClean="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48220" name="Freeform 28"/>
                  <p:cNvSpPr>
                    <a:spLocks/>
                  </p:cNvSpPr>
                  <p:nvPr/>
                </p:nvSpPr>
                <p:spPr bwMode="auto">
                  <a:xfrm>
                    <a:off x="2304" y="2832"/>
                    <a:ext cx="240" cy="1392"/>
                  </a:xfrm>
                  <a:custGeom>
                    <a:avLst/>
                    <a:gdLst>
                      <a:gd name="T0" fmla="*/ 0 w 240"/>
                      <a:gd name="T1" fmla="*/ 0 h 1392"/>
                      <a:gd name="T2" fmla="*/ 144 w 240"/>
                      <a:gd name="T3" fmla="*/ 336 h 1392"/>
                      <a:gd name="T4" fmla="*/ 144 w 240"/>
                      <a:gd name="T5" fmla="*/ 864 h 1392"/>
                      <a:gd name="T6" fmla="*/ 240 w 240"/>
                      <a:gd name="T7" fmla="*/ 1392 h 1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40" h="1392">
                        <a:moveTo>
                          <a:pt x="0" y="0"/>
                        </a:moveTo>
                        <a:cubicBezTo>
                          <a:pt x="60" y="96"/>
                          <a:pt x="120" y="192"/>
                          <a:pt x="144" y="336"/>
                        </a:cubicBezTo>
                        <a:cubicBezTo>
                          <a:pt x="168" y="480"/>
                          <a:pt x="128" y="688"/>
                          <a:pt x="144" y="864"/>
                        </a:cubicBezTo>
                        <a:cubicBezTo>
                          <a:pt x="160" y="1040"/>
                          <a:pt x="200" y="1216"/>
                          <a:pt x="240" y="1392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800" smtClean="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48221" name="Freeform 29"/>
                  <p:cNvSpPr>
                    <a:spLocks/>
                  </p:cNvSpPr>
                  <p:nvPr/>
                </p:nvSpPr>
                <p:spPr bwMode="auto">
                  <a:xfrm>
                    <a:off x="1392" y="2832"/>
                    <a:ext cx="816" cy="1344"/>
                  </a:xfrm>
                  <a:custGeom>
                    <a:avLst/>
                    <a:gdLst>
                      <a:gd name="T0" fmla="*/ 816 w 816"/>
                      <a:gd name="T1" fmla="*/ 0 h 1344"/>
                      <a:gd name="T2" fmla="*/ 672 w 816"/>
                      <a:gd name="T3" fmla="*/ 240 h 1344"/>
                      <a:gd name="T4" fmla="*/ 384 w 816"/>
                      <a:gd name="T5" fmla="*/ 576 h 1344"/>
                      <a:gd name="T6" fmla="*/ 0 w 816"/>
                      <a:gd name="T7" fmla="*/ 1344 h 1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16" h="1344">
                        <a:moveTo>
                          <a:pt x="816" y="0"/>
                        </a:moveTo>
                        <a:cubicBezTo>
                          <a:pt x="780" y="72"/>
                          <a:pt x="744" y="144"/>
                          <a:pt x="672" y="240"/>
                        </a:cubicBezTo>
                        <a:cubicBezTo>
                          <a:pt x="600" y="336"/>
                          <a:pt x="496" y="392"/>
                          <a:pt x="384" y="576"/>
                        </a:cubicBezTo>
                        <a:cubicBezTo>
                          <a:pt x="272" y="760"/>
                          <a:pt x="136" y="1052"/>
                          <a:pt x="0" y="1344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800" smtClean="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48222" name="Freeform 30"/>
                  <p:cNvSpPr>
                    <a:spLocks/>
                  </p:cNvSpPr>
                  <p:nvPr/>
                </p:nvSpPr>
                <p:spPr bwMode="auto">
                  <a:xfrm>
                    <a:off x="2400" y="2718"/>
                    <a:ext cx="1776" cy="768"/>
                  </a:xfrm>
                  <a:custGeom>
                    <a:avLst/>
                    <a:gdLst>
                      <a:gd name="T0" fmla="*/ 0 w 1776"/>
                      <a:gd name="T1" fmla="*/ 0 h 768"/>
                      <a:gd name="T2" fmla="*/ 384 w 1776"/>
                      <a:gd name="T3" fmla="*/ 192 h 768"/>
                      <a:gd name="T4" fmla="*/ 816 w 1776"/>
                      <a:gd name="T5" fmla="*/ 288 h 768"/>
                      <a:gd name="T6" fmla="*/ 1776 w 1776"/>
                      <a:gd name="T7" fmla="*/ 768 h 7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76" h="768">
                        <a:moveTo>
                          <a:pt x="0" y="0"/>
                        </a:moveTo>
                        <a:cubicBezTo>
                          <a:pt x="124" y="72"/>
                          <a:pt x="248" y="144"/>
                          <a:pt x="384" y="192"/>
                        </a:cubicBezTo>
                        <a:cubicBezTo>
                          <a:pt x="520" y="240"/>
                          <a:pt x="584" y="192"/>
                          <a:pt x="816" y="288"/>
                        </a:cubicBezTo>
                        <a:cubicBezTo>
                          <a:pt x="1048" y="384"/>
                          <a:pt x="1412" y="576"/>
                          <a:pt x="1776" y="768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800" smtClean="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48223" name="Freeform 31"/>
                  <p:cNvSpPr>
                    <a:spLocks/>
                  </p:cNvSpPr>
                  <p:nvPr/>
                </p:nvSpPr>
                <p:spPr bwMode="auto">
                  <a:xfrm>
                    <a:off x="2448" y="2046"/>
                    <a:ext cx="1728" cy="600"/>
                  </a:xfrm>
                  <a:custGeom>
                    <a:avLst/>
                    <a:gdLst>
                      <a:gd name="T0" fmla="*/ 0 w 1728"/>
                      <a:gd name="T1" fmla="*/ 576 h 600"/>
                      <a:gd name="T2" fmla="*/ 192 w 1728"/>
                      <a:gd name="T3" fmla="*/ 576 h 600"/>
                      <a:gd name="T4" fmla="*/ 432 w 1728"/>
                      <a:gd name="T5" fmla="*/ 432 h 600"/>
                      <a:gd name="T6" fmla="*/ 912 w 1728"/>
                      <a:gd name="T7" fmla="*/ 192 h 600"/>
                      <a:gd name="T8" fmla="*/ 1728 w 1728"/>
                      <a:gd name="T9" fmla="*/ 0 h 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28" h="600">
                        <a:moveTo>
                          <a:pt x="0" y="576"/>
                        </a:moveTo>
                        <a:cubicBezTo>
                          <a:pt x="60" y="588"/>
                          <a:pt x="120" y="600"/>
                          <a:pt x="192" y="576"/>
                        </a:cubicBezTo>
                        <a:cubicBezTo>
                          <a:pt x="264" y="552"/>
                          <a:pt x="312" y="496"/>
                          <a:pt x="432" y="432"/>
                        </a:cubicBezTo>
                        <a:cubicBezTo>
                          <a:pt x="552" y="368"/>
                          <a:pt x="696" y="264"/>
                          <a:pt x="912" y="192"/>
                        </a:cubicBezTo>
                        <a:cubicBezTo>
                          <a:pt x="1128" y="120"/>
                          <a:pt x="1428" y="60"/>
                          <a:pt x="1728" y="0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800" smtClean="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48224" name="Freeform 32"/>
                  <p:cNvSpPr>
                    <a:spLocks/>
                  </p:cNvSpPr>
                  <p:nvPr/>
                </p:nvSpPr>
                <p:spPr bwMode="auto">
                  <a:xfrm>
                    <a:off x="288" y="2736"/>
                    <a:ext cx="1920" cy="1440"/>
                  </a:xfrm>
                  <a:custGeom>
                    <a:avLst/>
                    <a:gdLst>
                      <a:gd name="T0" fmla="*/ 0 w 1920"/>
                      <a:gd name="T1" fmla="*/ 1440 h 1440"/>
                      <a:gd name="T2" fmla="*/ 1056 w 1920"/>
                      <a:gd name="T3" fmla="*/ 720 h 1440"/>
                      <a:gd name="T4" fmla="*/ 1536 w 1920"/>
                      <a:gd name="T5" fmla="*/ 432 h 1440"/>
                      <a:gd name="T6" fmla="*/ 1824 w 1920"/>
                      <a:gd name="T7" fmla="*/ 192 h 1440"/>
                      <a:gd name="T8" fmla="*/ 1920 w 1920"/>
                      <a:gd name="T9" fmla="*/ 0 h 14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20" h="1440">
                        <a:moveTo>
                          <a:pt x="0" y="1440"/>
                        </a:moveTo>
                        <a:cubicBezTo>
                          <a:pt x="400" y="1164"/>
                          <a:pt x="800" y="888"/>
                          <a:pt x="1056" y="720"/>
                        </a:cubicBezTo>
                        <a:cubicBezTo>
                          <a:pt x="1312" y="552"/>
                          <a:pt x="1408" y="520"/>
                          <a:pt x="1536" y="432"/>
                        </a:cubicBezTo>
                        <a:cubicBezTo>
                          <a:pt x="1664" y="344"/>
                          <a:pt x="1760" y="264"/>
                          <a:pt x="1824" y="192"/>
                        </a:cubicBezTo>
                        <a:cubicBezTo>
                          <a:pt x="1888" y="120"/>
                          <a:pt x="1904" y="60"/>
                          <a:pt x="1920" y="0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800" smtClean="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48225" name="Freeform 33"/>
                  <p:cNvSpPr>
                    <a:spLocks/>
                  </p:cNvSpPr>
                  <p:nvPr/>
                </p:nvSpPr>
                <p:spPr bwMode="auto">
                  <a:xfrm>
                    <a:off x="2304" y="1278"/>
                    <a:ext cx="1632" cy="1200"/>
                  </a:xfrm>
                  <a:custGeom>
                    <a:avLst/>
                    <a:gdLst>
                      <a:gd name="T0" fmla="*/ 0 w 1632"/>
                      <a:gd name="T1" fmla="*/ 1200 h 1200"/>
                      <a:gd name="T2" fmla="*/ 96 w 1632"/>
                      <a:gd name="T3" fmla="*/ 960 h 1200"/>
                      <a:gd name="T4" fmla="*/ 432 w 1632"/>
                      <a:gd name="T5" fmla="*/ 816 h 1200"/>
                      <a:gd name="T6" fmla="*/ 1632 w 1632"/>
                      <a:gd name="T7" fmla="*/ 0 h 12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632" h="1200">
                        <a:moveTo>
                          <a:pt x="0" y="1200"/>
                        </a:moveTo>
                        <a:cubicBezTo>
                          <a:pt x="12" y="1112"/>
                          <a:pt x="24" y="1024"/>
                          <a:pt x="96" y="960"/>
                        </a:cubicBezTo>
                        <a:cubicBezTo>
                          <a:pt x="168" y="896"/>
                          <a:pt x="176" y="976"/>
                          <a:pt x="432" y="816"/>
                        </a:cubicBezTo>
                        <a:cubicBezTo>
                          <a:pt x="688" y="656"/>
                          <a:pt x="1160" y="328"/>
                          <a:pt x="1632" y="0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800" smtClean="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48226" name="Freeform 34"/>
                  <p:cNvSpPr>
                    <a:spLocks/>
                  </p:cNvSpPr>
                  <p:nvPr/>
                </p:nvSpPr>
                <p:spPr bwMode="auto">
                  <a:xfrm>
                    <a:off x="2224" y="1230"/>
                    <a:ext cx="800" cy="1296"/>
                  </a:xfrm>
                  <a:custGeom>
                    <a:avLst/>
                    <a:gdLst>
                      <a:gd name="T0" fmla="*/ 32 w 800"/>
                      <a:gd name="T1" fmla="*/ 1296 h 1296"/>
                      <a:gd name="T2" fmla="*/ 32 w 800"/>
                      <a:gd name="T3" fmla="*/ 1008 h 1296"/>
                      <a:gd name="T4" fmla="*/ 224 w 800"/>
                      <a:gd name="T5" fmla="*/ 720 h 1296"/>
                      <a:gd name="T6" fmla="*/ 512 w 800"/>
                      <a:gd name="T7" fmla="*/ 432 h 1296"/>
                      <a:gd name="T8" fmla="*/ 800 w 800"/>
                      <a:gd name="T9" fmla="*/ 0 h 12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0" h="1296">
                        <a:moveTo>
                          <a:pt x="32" y="1296"/>
                        </a:moveTo>
                        <a:cubicBezTo>
                          <a:pt x="16" y="1200"/>
                          <a:pt x="0" y="1104"/>
                          <a:pt x="32" y="1008"/>
                        </a:cubicBezTo>
                        <a:cubicBezTo>
                          <a:pt x="64" y="912"/>
                          <a:pt x="144" y="816"/>
                          <a:pt x="224" y="720"/>
                        </a:cubicBezTo>
                        <a:cubicBezTo>
                          <a:pt x="304" y="624"/>
                          <a:pt x="416" y="552"/>
                          <a:pt x="512" y="432"/>
                        </a:cubicBezTo>
                        <a:cubicBezTo>
                          <a:pt x="608" y="312"/>
                          <a:pt x="704" y="156"/>
                          <a:pt x="800" y="0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800" smtClean="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48227" name="Freeform 35"/>
                  <p:cNvSpPr>
                    <a:spLocks/>
                  </p:cNvSpPr>
                  <p:nvPr/>
                </p:nvSpPr>
                <p:spPr bwMode="auto">
                  <a:xfrm>
                    <a:off x="2064" y="1230"/>
                    <a:ext cx="144" cy="1344"/>
                  </a:xfrm>
                  <a:custGeom>
                    <a:avLst/>
                    <a:gdLst>
                      <a:gd name="T0" fmla="*/ 144 w 144"/>
                      <a:gd name="T1" fmla="*/ 1344 h 1344"/>
                      <a:gd name="T2" fmla="*/ 48 w 144"/>
                      <a:gd name="T3" fmla="*/ 1056 h 1344"/>
                      <a:gd name="T4" fmla="*/ 48 w 144"/>
                      <a:gd name="T5" fmla="*/ 624 h 1344"/>
                      <a:gd name="T6" fmla="*/ 48 w 144"/>
                      <a:gd name="T7" fmla="*/ 240 h 1344"/>
                      <a:gd name="T8" fmla="*/ 0 w 144"/>
                      <a:gd name="T9" fmla="*/ 0 h 1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4" h="1344">
                        <a:moveTo>
                          <a:pt x="144" y="1344"/>
                        </a:moveTo>
                        <a:cubicBezTo>
                          <a:pt x="104" y="1260"/>
                          <a:pt x="64" y="1176"/>
                          <a:pt x="48" y="1056"/>
                        </a:cubicBezTo>
                        <a:cubicBezTo>
                          <a:pt x="32" y="936"/>
                          <a:pt x="48" y="760"/>
                          <a:pt x="48" y="624"/>
                        </a:cubicBezTo>
                        <a:cubicBezTo>
                          <a:pt x="48" y="488"/>
                          <a:pt x="56" y="344"/>
                          <a:pt x="48" y="240"/>
                        </a:cubicBez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rgbClr val="FF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800" smtClean="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48228" name="Freeform 36"/>
                  <p:cNvSpPr>
                    <a:spLocks/>
                  </p:cNvSpPr>
                  <p:nvPr/>
                </p:nvSpPr>
                <p:spPr bwMode="auto">
                  <a:xfrm>
                    <a:off x="1344" y="1248"/>
                    <a:ext cx="816" cy="1344"/>
                  </a:xfrm>
                  <a:custGeom>
                    <a:avLst/>
                    <a:gdLst>
                      <a:gd name="T0" fmla="*/ 816 w 816"/>
                      <a:gd name="T1" fmla="*/ 1344 h 1344"/>
                      <a:gd name="T2" fmla="*/ 624 w 816"/>
                      <a:gd name="T3" fmla="*/ 1104 h 1344"/>
                      <a:gd name="T4" fmla="*/ 528 w 816"/>
                      <a:gd name="T5" fmla="*/ 864 h 1344"/>
                      <a:gd name="T6" fmla="*/ 432 w 816"/>
                      <a:gd name="T7" fmla="*/ 672 h 1344"/>
                      <a:gd name="T8" fmla="*/ 0 w 816"/>
                      <a:gd name="T9" fmla="*/ 0 h 1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6" h="1344">
                        <a:moveTo>
                          <a:pt x="816" y="1344"/>
                        </a:moveTo>
                        <a:cubicBezTo>
                          <a:pt x="744" y="1264"/>
                          <a:pt x="672" y="1184"/>
                          <a:pt x="624" y="1104"/>
                        </a:cubicBezTo>
                        <a:cubicBezTo>
                          <a:pt x="576" y="1024"/>
                          <a:pt x="560" y="936"/>
                          <a:pt x="528" y="864"/>
                        </a:cubicBezTo>
                        <a:cubicBezTo>
                          <a:pt x="496" y="792"/>
                          <a:pt x="520" y="816"/>
                          <a:pt x="432" y="672"/>
                        </a:cubicBezTo>
                        <a:cubicBezTo>
                          <a:pt x="344" y="528"/>
                          <a:pt x="172" y="264"/>
                          <a:pt x="0" y="0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800" smtClean="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48229" name="Freeform 37"/>
                  <p:cNvSpPr>
                    <a:spLocks/>
                  </p:cNvSpPr>
                  <p:nvPr/>
                </p:nvSpPr>
                <p:spPr bwMode="auto">
                  <a:xfrm>
                    <a:off x="96" y="1680"/>
                    <a:ext cx="2016" cy="912"/>
                  </a:xfrm>
                  <a:custGeom>
                    <a:avLst/>
                    <a:gdLst>
                      <a:gd name="T0" fmla="*/ 2016 w 2016"/>
                      <a:gd name="T1" fmla="*/ 912 h 912"/>
                      <a:gd name="T2" fmla="*/ 1776 w 2016"/>
                      <a:gd name="T3" fmla="*/ 768 h 912"/>
                      <a:gd name="T4" fmla="*/ 1536 w 2016"/>
                      <a:gd name="T5" fmla="*/ 720 h 912"/>
                      <a:gd name="T6" fmla="*/ 1200 w 2016"/>
                      <a:gd name="T7" fmla="*/ 624 h 912"/>
                      <a:gd name="T8" fmla="*/ 0 w 2016"/>
                      <a:gd name="T9" fmla="*/ 0 h 9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6" h="912">
                        <a:moveTo>
                          <a:pt x="2016" y="912"/>
                        </a:moveTo>
                        <a:cubicBezTo>
                          <a:pt x="1936" y="856"/>
                          <a:pt x="1856" y="800"/>
                          <a:pt x="1776" y="768"/>
                        </a:cubicBezTo>
                        <a:cubicBezTo>
                          <a:pt x="1696" y="736"/>
                          <a:pt x="1632" y="744"/>
                          <a:pt x="1536" y="720"/>
                        </a:cubicBezTo>
                        <a:cubicBezTo>
                          <a:pt x="1440" y="696"/>
                          <a:pt x="1456" y="744"/>
                          <a:pt x="1200" y="624"/>
                        </a:cubicBezTo>
                        <a:cubicBezTo>
                          <a:pt x="944" y="504"/>
                          <a:pt x="472" y="252"/>
                          <a:pt x="0" y="0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800" smtClean="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48230" name="Freeform 38"/>
                  <p:cNvSpPr>
                    <a:spLocks/>
                  </p:cNvSpPr>
                  <p:nvPr/>
                </p:nvSpPr>
                <p:spPr bwMode="auto">
                  <a:xfrm>
                    <a:off x="96" y="2576"/>
                    <a:ext cx="1968" cy="160"/>
                  </a:xfrm>
                  <a:custGeom>
                    <a:avLst/>
                    <a:gdLst>
                      <a:gd name="T0" fmla="*/ 1968 w 1968"/>
                      <a:gd name="T1" fmla="*/ 64 h 160"/>
                      <a:gd name="T2" fmla="*/ 1776 w 1968"/>
                      <a:gd name="T3" fmla="*/ 16 h 160"/>
                      <a:gd name="T4" fmla="*/ 1488 w 1968"/>
                      <a:gd name="T5" fmla="*/ 16 h 160"/>
                      <a:gd name="T6" fmla="*/ 1056 w 1968"/>
                      <a:gd name="T7" fmla="*/ 112 h 160"/>
                      <a:gd name="T8" fmla="*/ 0 w 1968"/>
                      <a:gd name="T9" fmla="*/ 160 h 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68" h="160">
                        <a:moveTo>
                          <a:pt x="1968" y="64"/>
                        </a:moveTo>
                        <a:cubicBezTo>
                          <a:pt x="1912" y="44"/>
                          <a:pt x="1856" y="24"/>
                          <a:pt x="1776" y="16"/>
                        </a:cubicBezTo>
                        <a:cubicBezTo>
                          <a:pt x="1696" y="8"/>
                          <a:pt x="1608" y="0"/>
                          <a:pt x="1488" y="16"/>
                        </a:cubicBezTo>
                        <a:cubicBezTo>
                          <a:pt x="1368" y="32"/>
                          <a:pt x="1304" y="88"/>
                          <a:pt x="1056" y="112"/>
                        </a:cubicBezTo>
                        <a:cubicBezTo>
                          <a:pt x="808" y="136"/>
                          <a:pt x="176" y="152"/>
                          <a:pt x="0" y="160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800" smtClean="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48231" name="Freeform 39"/>
                  <p:cNvSpPr>
                    <a:spLocks/>
                  </p:cNvSpPr>
                  <p:nvPr/>
                </p:nvSpPr>
                <p:spPr bwMode="auto">
                  <a:xfrm>
                    <a:off x="144" y="2656"/>
                    <a:ext cx="1968" cy="656"/>
                  </a:xfrm>
                  <a:custGeom>
                    <a:avLst/>
                    <a:gdLst>
                      <a:gd name="T0" fmla="*/ 1968 w 1968"/>
                      <a:gd name="T1" fmla="*/ 32 h 656"/>
                      <a:gd name="T2" fmla="*/ 1680 w 1968"/>
                      <a:gd name="T3" fmla="*/ 32 h 656"/>
                      <a:gd name="T4" fmla="*/ 1344 w 1968"/>
                      <a:gd name="T5" fmla="*/ 224 h 656"/>
                      <a:gd name="T6" fmla="*/ 864 w 1968"/>
                      <a:gd name="T7" fmla="*/ 464 h 656"/>
                      <a:gd name="T8" fmla="*/ 0 w 1968"/>
                      <a:gd name="T9" fmla="*/ 656 h 6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68" h="656">
                        <a:moveTo>
                          <a:pt x="1968" y="32"/>
                        </a:moveTo>
                        <a:cubicBezTo>
                          <a:pt x="1876" y="16"/>
                          <a:pt x="1784" y="0"/>
                          <a:pt x="1680" y="32"/>
                        </a:cubicBezTo>
                        <a:cubicBezTo>
                          <a:pt x="1576" y="64"/>
                          <a:pt x="1480" y="152"/>
                          <a:pt x="1344" y="224"/>
                        </a:cubicBezTo>
                        <a:cubicBezTo>
                          <a:pt x="1208" y="296"/>
                          <a:pt x="1088" y="392"/>
                          <a:pt x="864" y="464"/>
                        </a:cubicBezTo>
                        <a:cubicBezTo>
                          <a:pt x="640" y="536"/>
                          <a:pt x="320" y="596"/>
                          <a:pt x="0" y="656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800" smtClean="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48232" name="Freeform 40"/>
                  <p:cNvSpPr>
                    <a:spLocks/>
                  </p:cNvSpPr>
                  <p:nvPr/>
                </p:nvSpPr>
                <p:spPr bwMode="auto">
                  <a:xfrm>
                    <a:off x="96" y="2720"/>
                    <a:ext cx="2016" cy="1264"/>
                  </a:xfrm>
                  <a:custGeom>
                    <a:avLst/>
                    <a:gdLst>
                      <a:gd name="T0" fmla="*/ 2016 w 2016"/>
                      <a:gd name="T1" fmla="*/ 16 h 1264"/>
                      <a:gd name="T2" fmla="*/ 1872 w 2016"/>
                      <a:gd name="T3" fmla="*/ 16 h 1264"/>
                      <a:gd name="T4" fmla="*/ 1680 w 2016"/>
                      <a:gd name="T5" fmla="*/ 112 h 1264"/>
                      <a:gd name="T6" fmla="*/ 1440 w 2016"/>
                      <a:gd name="T7" fmla="*/ 304 h 1264"/>
                      <a:gd name="T8" fmla="*/ 1008 w 2016"/>
                      <a:gd name="T9" fmla="*/ 592 h 1264"/>
                      <a:gd name="T10" fmla="*/ 0 w 2016"/>
                      <a:gd name="T11" fmla="*/ 1264 h 12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16" h="1264">
                        <a:moveTo>
                          <a:pt x="2016" y="16"/>
                        </a:moveTo>
                        <a:cubicBezTo>
                          <a:pt x="1972" y="8"/>
                          <a:pt x="1928" y="0"/>
                          <a:pt x="1872" y="16"/>
                        </a:cubicBezTo>
                        <a:cubicBezTo>
                          <a:pt x="1816" y="32"/>
                          <a:pt x="1752" y="64"/>
                          <a:pt x="1680" y="112"/>
                        </a:cubicBezTo>
                        <a:cubicBezTo>
                          <a:pt x="1608" y="160"/>
                          <a:pt x="1552" y="224"/>
                          <a:pt x="1440" y="304"/>
                        </a:cubicBezTo>
                        <a:cubicBezTo>
                          <a:pt x="1328" y="384"/>
                          <a:pt x="1248" y="432"/>
                          <a:pt x="1008" y="592"/>
                        </a:cubicBezTo>
                        <a:cubicBezTo>
                          <a:pt x="768" y="752"/>
                          <a:pt x="168" y="1152"/>
                          <a:pt x="0" y="1264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800" smtClean="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48233" name="Freeform 41"/>
                  <p:cNvSpPr>
                    <a:spLocks/>
                  </p:cNvSpPr>
                  <p:nvPr/>
                </p:nvSpPr>
                <p:spPr bwMode="auto">
                  <a:xfrm>
                    <a:off x="2334" y="2379"/>
                    <a:ext cx="165" cy="195"/>
                  </a:xfrm>
                  <a:custGeom>
                    <a:avLst/>
                    <a:gdLst>
                      <a:gd name="T0" fmla="*/ 54 w 165"/>
                      <a:gd name="T1" fmla="*/ 195 h 195"/>
                      <a:gd name="T2" fmla="*/ 111 w 165"/>
                      <a:gd name="T3" fmla="*/ 171 h 195"/>
                      <a:gd name="T4" fmla="*/ 138 w 165"/>
                      <a:gd name="T5" fmla="*/ 144 h 195"/>
                      <a:gd name="T6" fmla="*/ 156 w 165"/>
                      <a:gd name="T7" fmla="*/ 117 h 195"/>
                      <a:gd name="T8" fmla="*/ 162 w 165"/>
                      <a:gd name="T9" fmla="*/ 99 h 195"/>
                      <a:gd name="T10" fmla="*/ 135 w 165"/>
                      <a:gd name="T11" fmla="*/ 30 h 195"/>
                      <a:gd name="T12" fmla="*/ 96 w 165"/>
                      <a:gd name="T13" fmla="*/ 12 h 195"/>
                      <a:gd name="T14" fmla="*/ 42 w 165"/>
                      <a:gd name="T15" fmla="*/ 24 h 195"/>
                      <a:gd name="T16" fmla="*/ 36 w 165"/>
                      <a:gd name="T17" fmla="*/ 33 h 195"/>
                      <a:gd name="T18" fmla="*/ 27 w 165"/>
                      <a:gd name="T19" fmla="*/ 36 h 195"/>
                      <a:gd name="T20" fmla="*/ 0 w 165"/>
                      <a:gd name="T21" fmla="*/ 138 h 1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65" h="195">
                        <a:moveTo>
                          <a:pt x="54" y="195"/>
                        </a:moveTo>
                        <a:cubicBezTo>
                          <a:pt x="71" y="183"/>
                          <a:pt x="93" y="183"/>
                          <a:pt x="111" y="171"/>
                        </a:cubicBezTo>
                        <a:cubicBezTo>
                          <a:pt x="115" y="159"/>
                          <a:pt x="126" y="148"/>
                          <a:pt x="138" y="144"/>
                        </a:cubicBezTo>
                        <a:cubicBezTo>
                          <a:pt x="141" y="139"/>
                          <a:pt x="151" y="124"/>
                          <a:pt x="156" y="117"/>
                        </a:cubicBezTo>
                        <a:cubicBezTo>
                          <a:pt x="160" y="112"/>
                          <a:pt x="162" y="99"/>
                          <a:pt x="162" y="99"/>
                        </a:cubicBezTo>
                        <a:cubicBezTo>
                          <a:pt x="159" y="53"/>
                          <a:pt x="165" y="50"/>
                          <a:pt x="135" y="30"/>
                        </a:cubicBezTo>
                        <a:cubicBezTo>
                          <a:pt x="126" y="16"/>
                          <a:pt x="112" y="15"/>
                          <a:pt x="96" y="12"/>
                        </a:cubicBezTo>
                        <a:cubicBezTo>
                          <a:pt x="78" y="0"/>
                          <a:pt x="58" y="13"/>
                          <a:pt x="42" y="24"/>
                        </a:cubicBezTo>
                        <a:cubicBezTo>
                          <a:pt x="40" y="27"/>
                          <a:pt x="39" y="31"/>
                          <a:pt x="36" y="33"/>
                        </a:cubicBezTo>
                        <a:cubicBezTo>
                          <a:pt x="34" y="35"/>
                          <a:pt x="29" y="33"/>
                          <a:pt x="27" y="36"/>
                        </a:cubicBezTo>
                        <a:cubicBezTo>
                          <a:pt x="11" y="58"/>
                          <a:pt x="0" y="112"/>
                          <a:pt x="0" y="138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800" smtClean="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48234" name="Freeform 42"/>
                  <p:cNvSpPr>
                    <a:spLocks/>
                  </p:cNvSpPr>
                  <p:nvPr/>
                </p:nvSpPr>
                <p:spPr bwMode="auto">
                  <a:xfrm>
                    <a:off x="2352" y="2465"/>
                    <a:ext cx="96" cy="88"/>
                  </a:xfrm>
                  <a:custGeom>
                    <a:avLst/>
                    <a:gdLst>
                      <a:gd name="T0" fmla="*/ 33 w 96"/>
                      <a:gd name="T1" fmla="*/ 88 h 88"/>
                      <a:gd name="T2" fmla="*/ 66 w 96"/>
                      <a:gd name="T3" fmla="*/ 64 h 88"/>
                      <a:gd name="T4" fmla="*/ 84 w 96"/>
                      <a:gd name="T5" fmla="*/ 52 h 88"/>
                      <a:gd name="T6" fmla="*/ 87 w 96"/>
                      <a:gd name="T7" fmla="*/ 16 h 88"/>
                      <a:gd name="T8" fmla="*/ 78 w 96"/>
                      <a:gd name="T9" fmla="*/ 13 h 88"/>
                      <a:gd name="T10" fmla="*/ 60 w 96"/>
                      <a:gd name="T11" fmla="*/ 1 h 88"/>
                      <a:gd name="T12" fmla="*/ 30 w 96"/>
                      <a:gd name="T13" fmla="*/ 4 h 88"/>
                      <a:gd name="T14" fmla="*/ 12 w 96"/>
                      <a:gd name="T15" fmla="*/ 31 h 88"/>
                      <a:gd name="T16" fmla="*/ 0 w 96"/>
                      <a:gd name="T17" fmla="*/ 64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6" h="88">
                        <a:moveTo>
                          <a:pt x="33" y="88"/>
                        </a:moveTo>
                        <a:cubicBezTo>
                          <a:pt x="45" y="80"/>
                          <a:pt x="53" y="71"/>
                          <a:pt x="66" y="64"/>
                        </a:cubicBezTo>
                        <a:cubicBezTo>
                          <a:pt x="72" y="60"/>
                          <a:pt x="84" y="52"/>
                          <a:pt x="84" y="52"/>
                        </a:cubicBezTo>
                        <a:cubicBezTo>
                          <a:pt x="93" y="39"/>
                          <a:pt x="96" y="38"/>
                          <a:pt x="87" y="16"/>
                        </a:cubicBezTo>
                        <a:cubicBezTo>
                          <a:pt x="86" y="13"/>
                          <a:pt x="81" y="15"/>
                          <a:pt x="78" y="13"/>
                        </a:cubicBezTo>
                        <a:cubicBezTo>
                          <a:pt x="72" y="9"/>
                          <a:pt x="60" y="1"/>
                          <a:pt x="60" y="1"/>
                        </a:cubicBezTo>
                        <a:cubicBezTo>
                          <a:pt x="50" y="2"/>
                          <a:pt x="39" y="0"/>
                          <a:pt x="30" y="4"/>
                        </a:cubicBezTo>
                        <a:cubicBezTo>
                          <a:pt x="20" y="9"/>
                          <a:pt x="12" y="31"/>
                          <a:pt x="12" y="31"/>
                        </a:cubicBezTo>
                        <a:cubicBezTo>
                          <a:pt x="11" y="38"/>
                          <a:pt x="10" y="64"/>
                          <a:pt x="0" y="64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800" smtClean="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48235" name="Freeform 43"/>
                  <p:cNvSpPr>
                    <a:spLocks/>
                  </p:cNvSpPr>
                  <p:nvPr/>
                </p:nvSpPr>
                <p:spPr bwMode="auto">
                  <a:xfrm>
                    <a:off x="1989" y="2744"/>
                    <a:ext cx="178" cy="176"/>
                  </a:xfrm>
                  <a:custGeom>
                    <a:avLst/>
                    <a:gdLst>
                      <a:gd name="T0" fmla="*/ 174 w 178"/>
                      <a:gd name="T1" fmla="*/ 67 h 176"/>
                      <a:gd name="T2" fmla="*/ 162 w 178"/>
                      <a:gd name="T3" fmla="*/ 88 h 176"/>
                      <a:gd name="T4" fmla="*/ 159 w 178"/>
                      <a:gd name="T5" fmla="*/ 100 h 176"/>
                      <a:gd name="T6" fmla="*/ 123 w 178"/>
                      <a:gd name="T7" fmla="*/ 157 h 176"/>
                      <a:gd name="T8" fmla="*/ 96 w 178"/>
                      <a:gd name="T9" fmla="*/ 169 h 176"/>
                      <a:gd name="T10" fmla="*/ 78 w 178"/>
                      <a:gd name="T11" fmla="*/ 175 h 176"/>
                      <a:gd name="T12" fmla="*/ 36 w 178"/>
                      <a:gd name="T13" fmla="*/ 172 h 176"/>
                      <a:gd name="T14" fmla="*/ 33 w 178"/>
                      <a:gd name="T15" fmla="*/ 163 h 176"/>
                      <a:gd name="T16" fmla="*/ 0 w 178"/>
                      <a:gd name="T17" fmla="*/ 100 h 176"/>
                      <a:gd name="T18" fmla="*/ 36 w 178"/>
                      <a:gd name="T19" fmla="*/ 25 h 176"/>
                      <a:gd name="T20" fmla="*/ 126 w 178"/>
                      <a:gd name="T21" fmla="*/ 10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8" h="176">
                        <a:moveTo>
                          <a:pt x="174" y="67"/>
                        </a:moveTo>
                        <a:cubicBezTo>
                          <a:pt x="166" y="108"/>
                          <a:pt x="178" y="63"/>
                          <a:pt x="162" y="88"/>
                        </a:cubicBezTo>
                        <a:cubicBezTo>
                          <a:pt x="160" y="91"/>
                          <a:pt x="161" y="96"/>
                          <a:pt x="159" y="100"/>
                        </a:cubicBezTo>
                        <a:cubicBezTo>
                          <a:pt x="150" y="118"/>
                          <a:pt x="134" y="140"/>
                          <a:pt x="123" y="157"/>
                        </a:cubicBezTo>
                        <a:cubicBezTo>
                          <a:pt x="118" y="165"/>
                          <a:pt x="105" y="165"/>
                          <a:pt x="96" y="169"/>
                        </a:cubicBezTo>
                        <a:cubicBezTo>
                          <a:pt x="90" y="172"/>
                          <a:pt x="78" y="175"/>
                          <a:pt x="78" y="175"/>
                        </a:cubicBezTo>
                        <a:cubicBezTo>
                          <a:pt x="64" y="174"/>
                          <a:pt x="50" y="176"/>
                          <a:pt x="36" y="172"/>
                        </a:cubicBezTo>
                        <a:cubicBezTo>
                          <a:pt x="33" y="171"/>
                          <a:pt x="35" y="166"/>
                          <a:pt x="33" y="163"/>
                        </a:cubicBezTo>
                        <a:cubicBezTo>
                          <a:pt x="21" y="142"/>
                          <a:pt x="8" y="123"/>
                          <a:pt x="0" y="100"/>
                        </a:cubicBezTo>
                        <a:cubicBezTo>
                          <a:pt x="3" y="72"/>
                          <a:pt x="4" y="36"/>
                          <a:pt x="36" y="25"/>
                        </a:cubicBezTo>
                        <a:cubicBezTo>
                          <a:pt x="44" y="0"/>
                          <a:pt x="118" y="10"/>
                          <a:pt x="126" y="10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800" smtClean="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48236" name="Freeform 44"/>
                  <p:cNvSpPr>
                    <a:spLocks/>
                  </p:cNvSpPr>
                  <p:nvPr/>
                </p:nvSpPr>
                <p:spPr bwMode="auto">
                  <a:xfrm>
                    <a:off x="2055" y="2772"/>
                    <a:ext cx="87" cy="106"/>
                  </a:xfrm>
                  <a:custGeom>
                    <a:avLst/>
                    <a:gdLst>
                      <a:gd name="T0" fmla="*/ 69 w 87"/>
                      <a:gd name="T1" fmla="*/ 0 h 106"/>
                      <a:gd name="T2" fmla="*/ 21 w 87"/>
                      <a:gd name="T3" fmla="*/ 18 h 106"/>
                      <a:gd name="T4" fmla="*/ 6 w 87"/>
                      <a:gd name="T5" fmla="*/ 45 h 106"/>
                      <a:gd name="T6" fmla="*/ 9 w 87"/>
                      <a:gd name="T7" fmla="*/ 78 h 106"/>
                      <a:gd name="T8" fmla="*/ 78 w 87"/>
                      <a:gd name="T9" fmla="*/ 42 h 106"/>
                      <a:gd name="T10" fmla="*/ 87 w 87"/>
                      <a:gd name="T11" fmla="*/ 24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7" h="106">
                        <a:moveTo>
                          <a:pt x="69" y="0"/>
                        </a:moveTo>
                        <a:cubicBezTo>
                          <a:pt x="54" y="10"/>
                          <a:pt x="38" y="12"/>
                          <a:pt x="21" y="18"/>
                        </a:cubicBezTo>
                        <a:cubicBezTo>
                          <a:pt x="15" y="27"/>
                          <a:pt x="12" y="36"/>
                          <a:pt x="6" y="45"/>
                        </a:cubicBezTo>
                        <a:cubicBezTo>
                          <a:pt x="7" y="56"/>
                          <a:pt x="0" y="72"/>
                          <a:pt x="9" y="78"/>
                        </a:cubicBezTo>
                        <a:cubicBezTo>
                          <a:pt x="53" y="106"/>
                          <a:pt x="55" y="57"/>
                          <a:pt x="78" y="42"/>
                        </a:cubicBezTo>
                        <a:cubicBezTo>
                          <a:pt x="80" y="36"/>
                          <a:pt x="87" y="24"/>
                          <a:pt x="87" y="24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800" smtClean="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48237" name="Freeform 45"/>
                  <p:cNvSpPr>
                    <a:spLocks/>
                  </p:cNvSpPr>
                  <p:nvPr/>
                </p:nvSpPr>
                <p:spPr bwMode="auto">
                  <a:xfrm>
                    <a:off x="2352" y="1374"/>
                    <a:ext cx="1872" cy="1248"/>
                  </a:xfrm>
                  <a:custGeom>
                    <a:avLst/>
                    <a:gdLst>
                      <a:gd name="T0" fmla="*/ 0 w 1872"/>
                      <a:gd name="T1" fmla="*/ 1248 h 1248"/>
                      <a:gd name="T2" fmla="*/ 144 w 1872"/>
                      <a:gd name="T3" fmla="*/ 1200 h 1248"/>
                      <a:gd name="T4" fmla="*/ 240 w 1872"/>
                      <a:gd name="T5" fmla="*/ 1152 h 1248"/>
                      <a:gd name="T6" fmla="*/ 384 w 1872"/>
                      <a:gd name="T7" fmla="*/ 1056 h 1248"/>
                      <a:gd name="T8" fmla="*/ 528 w 1872"/>
                      <a:gd name="T9" fmla="*/ 912 h 1248"/>
                      <a:gd name="T10" fmla="*/ 912 w 1872"/>
                      <a:gd name="T11" fmla="*/ 528 h 1248"/>
                      <a:gd name="T12" fmla="*/ 1872 w 1872"/>
                      <a:gd name="T13" fmla="*/ 0 h 12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872" h="1248">
                        <a:moveTo>
                          <a:pt x="0" y="1248"/>
                        </a:moveTo>
                        <a:cubicBezTo>
                          <a:pt x="52" y="1232"/>
                          <a:pt x="104" y="1216"/>
                          <a:pt x="144" y="1200"/>
                        </a:cubicBezTo>
                        <a:cubicBezTo>
                          <a:pt x="184" y="1184"/>
                          <a:pt x="200" y="1176"/>
                          <a:pt x="240" y="1152"/>
                        </a:cubicBezTo>
                        <a:cubicBezTo>
                          <a:pt x="280" y="1128"/>
                          <a:pt x="336" y="1096"/>
                          <a:pt x="384" y="1056"/>
                        </a:cubicBezTo>
                        <a:cubicBezTo>
                          <a:pt x="432" y="1016"/>
                          <a:pt x="440" y="1000"/>
                          <a:pt x="528" y="912"/>
                        </a:cubicBezTo>
                        <a:cubicBezTo>
                          <a:pt x="616" y="824"/>
                          <a:pt x="688" y="680"/>
                          <a:pt x="912" y="528"/>
                        </a:cubicBezTo>
                        <a:cubicBezTo>
                          <a:pt x="1136" y="376"/>
                          <a:pt x="1712" y="88"/>
                          <a:pt x="1872" y="0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800" smtClean="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48238" name="Freeform 46"/>
                  <p:cNvSpPr>
                    <a:spLocks/>
                  </p:cNvSpPr>
                  <p:nvPr/>
                </p:nvSpPr>
                <p:spPr bwMode="auto">
                  <a:xfrm>
                    <a:off x="2448" y="2574"/>
                    <a:ext cx="1728" cy="160"/>
                  </a:xfrm>
                  <a:custGeom>
                    <a:avLst/>
                    <a:gdLst>
                      <a:gd name="T0" fmla="*/ 0 w 1728"/>
                      <a:gd name="T1" fmla="*/ 96 h 160"/>
                      <a:gd name="T2" fmla="*/ 192 w 1728"/>
                      <a:gd name="T3" fmla="*/ 144 h 160"/>
                      <a:gd name="T4" fmla="*/ 528 w 1728"/>
                      <a:gd name="T5" fmla="*/ 144 h 160"/>
                      <a:gd name="T6" fmla="*/ 960 w 1728"/>
                      <a:gd name="T7" fmla="*/ 48 h 160"/>
                      <a:gd name="T8" fmla="*/ 1728 w 1728"/>
                      <a:gd name="T9" fmla="*/ 0 h 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28" h="160">
                        <a:moveTo>
                          <a:pt x="0" y="96"/>
                        </a:moveTo>
                        <a:cubicBezTo>
                          <a:pt x="52" y="116"/>
                          <a:pt x="104" y="136"/>
                          <a:pt x="192" y="144"/>
                        </a:cubicBezTo>
                        <a:cubicBezTo>
                          <a:pt x="280" y="152"/>
                          <a:pt x="400" y="160"/>
                          <a:pt x="528" y="144"/>
                        </a:cubicBezTo>
                        <a:cubicBezTo>
                          <a:pt x="656" y="128"/>
                          <a:pt x="760" y="72"/>
                          <a:pt x="960" y="48"/>
                        </a:cubicBezTo>
                        <a:cubicBezTo>
                          <a:pt x="1160" y="24"/>
                          <a:pt x="1444" y="12"/>
                          <a:pt x="1728" y="0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800" smtClean="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648239" name="Freeform 47"/>
                <p:cNvSpPr>
                  <a:spLocks/>
                </p:cNvSpPr>
                <p:nvPr/>
              </p:nvSpPr>
              <p:spPr bwMode="auto">
                <a:xfrm>
                  <a:off x="2304" y="2466"/>
                  <a:ext cx="1" cy="42"/>
                </a:xfrm>
                <a:custGeom>
                  <a:avLst/>
                  <a:gdLst>
                    <a:gd name="T0" fmla="*/ 0 w 1"/>
                    <a:gd name="T1" fmla="*/ 0 h 42"/>
                    <a:gd name="T2" fmla="*/ 0 w 1"/>
                    <a:gd name="T3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" h="42">
                      <a:moveTo>
                        <a:pt x="0" y="0"/>
                      </a:moveTo>
                      <a:cubicBezTo>
                        <a:pt x="0" y="14"/>
                        <a:pt x="0" y="28"/>
                        <a:pt x="0" y="42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1800" smtClean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648240" name="Oval 48"/>
            <p:cNvSpPr>
              <a:spLocks noChangeAspect="1" noChangeArrowheads="1"/>
            </p:cNvSpPr>
            <p:nvPr/>
          </p:nvSpPr>
          <p:spPr bwMode="auto">
            <a:xfrm>
              <a:off x="2090" y="2496"/>
              <a:ext cx="351" cy="35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FF3399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8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648241" name="Group 49"/>
            <p:cNvGrpSpPr>
              <a:grpSpLocks/>
            </p:cNvGrpSpPr>
            <p:nvPr/>
          </p:nvGrpSpPr>
          <p:grpSpPr bwMode="auto">
            <a:xfrm>
              <a:off x="582" y="1416"/>
              <a:ext cx="3254" cy="2558"/>
              <a:chOff x="582" y="1416"/>
              <a:chExt cx="3254" cy="2558"/>
            </a:xfrm>
          </p:grpSpPr>
          <p:sp>
            <p:nvSpPr>
              <p:cNvPr id="648242" name="Line 50"/>
              <p:cNvSpPr>
                <a:spLocks noChangeShapeType="1"/>
              </p:cNvSpPr>
              <p:nvPr/>
            </p:nvSpPr>
            <p:spPr bwMode="auto">
              <a:xfrm flipV="1">
                <a:off x="2112" y="1525"/>
                <a:ext cx="0" cy="86"/>
              </a:xfrm>
              <a:prstGeom prst="line">
                <a:avLst/>
              </a:prstGeom>
              <a:noFill/>
              <a:ln w="12700">
                <a:solidFill>
                  <a:srgbClr val="FF3399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80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48243" name="Line 51"/>
              <p:cNvSpPr>
                <a:spLocks noChangeShapeType="1"/>
              </p:cNvSpPr>
              <p:nvPr/>
            </p:nvSpPr>
            <p:spPr bwMode="auto">
              <a:xfrm rot="2132260" flipV="1">
                <a:off x="2880" y="1416"/>
                <a:ext cx="1" cy="86"/>
              </a:xfrm>
              <a:prstGeom prst="line">
                <a:avLst/>
              </a:prstGeom>
              <a:noFill/>
              <a:ln w="12700">
                <a:solidFill>
                  <a:srgbClr val="FF3399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80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48244" name="Line 52"/>
              <p:cNvSpPr>
                <a:spLocks noChangeShapeType="1"/>
              </p:cNvSpPr>
              <p:nvPr/>
            </p:nvSpPr>
            <p:spPr bwMode="auto">
              <a:xfrm rot="20086319" flipV="1">
                <a:off x="1632" y="1652"/>
                <a:ext cx="1" cy="86"/>
              </a:xfrm>
              <a:prstGeom prst="line">
                <a:avLst/>
              </a:prstGeom>
              <a:noFill/>
              <a:ln w="12700">
                <a:solidFill>
                  <a:srgbClr val="FF3399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80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48245" name="Line 53"/>
              <p:cNvSpPr>
                <a:spLocks noChangeShapeType="1"/>
              </p:cNvSpPr>
              <p:nvPr/>
            </p:nvSpPr>
            <p:spPr bwMode="auto">
              <a:xfrm rot="18434872" flipV="1">
                <a:off x="960" y="2095"/>
                <a:ext cx="1" cy="86"/>
              </a:xfrm>
              <a:prstGeom prst="line">
                <a:avLst/>
              </a:prstGeom>
              <a:noFill/>
              <a:ln w="12700">
                <a:solidFill>
                  <a:srgbClr val="FF3399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80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48246" name="Line 54"/>
              <p:cNvSpPr>
                <a:spLocks noChangeShapeType="1"/>
              </p:cNvSpPr>
              <p:nvPr/>
            </p:nvSpPr>
            <p:spPr bwMode="auto">
              <a:xfrm rot="16040134" flipV="1">
                <a:off x="624" y="2677"/>
                <a:ext cx="1" cy="86"/>
              </a:xfrm>
              <a:prstGeom prst="line">
                <a:avLst/>
              </a:prstGeom>
              <a:noFill/>
              <a:ln w="12700">
                <a:solidFill>
                  <a:srgbClr val="FF3399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80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48247" name="Line 55"/>
              <p:cNvSpPr>
                <a:spLocks noChangeShapeType="1"/>
              </p:cNvSpPr>
              <p:nvPr/>
            </p:nvSpPr>
            <p:spPr bwMode="auto">
              <a:xfrm rot="3298890" flipV="1">
                <a:off x="3552" y="1497"/>
                <a:ext cx="1" cy="86"/>
              </a:xfrm>
              <a:prstGeom prst="line">
                <a:avLst/>
              </a:prstGeom>
              <a:noFill/>
              <a:ln w="12700">
                <a:solidFill>
                  <a:srgbClr val="FF3399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80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48248" name="Line 56"/>
              <p:cNvSpPr>
                <a:spLocks noChangeShapeType="1"/>
              </p:cNvSpPr>
              <p:nvPr/>
            </p:nvSpPr>
            <p:spPr bwMode="auto">
              <a:xfrm rot="14732260" flipV="1">
                <a:off x="3600" y="1669"/>
                <a:ext cx="1" cy="86"/>
              </a:xfrm>
              <a:prstGeom prst="line">
                <a:avLst/>
              </a:prstGeom>
              <a:noFill/>
              <a:ln w="12700">
                <a:solidFill>
                  <a:srgbClr val="FF3399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80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48249" name="Line 57"/>
              <p:cNvSpPr>
                <a:spLocks noChangeShapeType="1"/>
              </p:cNvSpPr>
              <p:nvPr/>
            </p:nvSpPr>
            <p:spPr bwMode="auto">
              <a:xfrm rot="15394382" flipV="1">
                <a:off x="3792" y="2084"/>
                <a:ext cx="1" cy="86"/>
              </a:xfrm>
              <a:prstGeom prst="line">
                <a:avLst/>
              </a:prstGeom>
              <a:noFill/>
              <a:ln w="12700">
                <a:solidFill>
                  <a:srgbClr val="FF3399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80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48250" name="Line 58"/>
              <p:cNvSpPr>
                <a:spLocks noChangeShapeType="1"/>
              </p:cNvSpPr>
              <p:nvPr/>
            </p:nvSpPr>
            <p:spPr bwMode="auto">
              <a:xfrm rot="15218966" flipV="1">
                <a:off x="816" y="3138"/>
                <a:ext cx="1" cy="86"/>
              </a:xfrm>
              <a:prstGeom prst="line">
                <a:avLst/>
              </a:prstGeom>
              <a:noFill/>
              <a:ln w="12700">
                <a:solidFill>
                  <a:srgbClr val="FF3399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80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48251" name="Line 59"/>
              <p:cNvSpPr>
                <a:spLocks noChangeShapeType="1"/>
              </p:cNvSpPr>
              <p:nvPr/>
            </p:nvSpPr>
            <p:spPr bwMode="auto">
              <a:xfrm rot="14275938" flipV="1">
                <a:off x="960" y="3360"/>
                <a:ext cx="1" cy="86"/>
              </a:xfrm>
              <a:prstGeom prst="line">
                <a:avLst/>
              </a:prstGeom>
              <a:noFill/>
              <a:ln w="12700">
                <a:solidFill>
                  <a:srgbClr val="FF3399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80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48252" name="Line 60"/>
              <p:cNvSpPr>
                <a:spLocks noChangeShapeType="1"/>
              </p:cNvSpPr>
              <p:nvPr/>
            </p:nvSpPr>
            <p:spPr bwMode="auto">
              <a:xfrm rot="3268177" flipV="1">
                <a:off x="1104" y="3575"/>
                <a:ext cx="1" cy="86"/>
              </a:xfrm>
              <a:prstGeom prst="line">
                <a:avLst/>
              </a:prstGeom>
              <a:noFill/>
              <a:ln w="12700">
                <a:solidFill>
                  <a:srgbClr val="FF3399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80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48253" name="Line 61"/>
              <p:cNvSpPr>
                <a:spLocks noChangeShapeType="1"/>
              </p:cNvSpPr>
              <p:nvPr/>
            </p:nvSpPr>
            <p:spPr bwMode="auto">
              <a:xfrm rot="1333203" flipV="1">
                <a:off x="1560" y="3792"/>
                <a:ext cx="1" cy="86"/>
              </a:xfrm>
              <a:prstGeom prst="line">
                <a:avLst/>
              </a:prstGeom>
              <a:noFill/>
              <a:ln w="12700">
                <a:solidFill>
                  <a:srgbClr val="FF3399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80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48254" name="Line 62"/>
              <p:cNvSpPr>
                <a:spLocks noChangeShapeType="1"/>
              </p:cNvSpPr>
              <p:nvPr/>
            </p:nvSpPr>
            <p:spPr bwMode="auto">
              <a:xfrm flipV="1">
                <a:off x="1986" y="3888"/>
                <a:ext cx="0" cy="86"/>
              </a:xfrm>
              <a:prstGeom prst="line">
                <a:avLst/>
              </a:prstGeom>
              <a:noFill/>
              <a:ln w="12700">
                <a:solidFill>
                  <a:srgbClr val="FF3399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80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48255" name="Line 63"/>
              <p:cNvSpPr>
                <a:spLocks noChangeShapeType="1"/>
              </p:cNvSpPr>
              <p:nvPr/>
            </p:nvSpPr>
            <p:spPr bwMode="auto">
              <a:xfrm rot="20941065" flipV="1">
                <a:off x="2481" y="3888"/>
                <a:ext cx="1" cy="86"/>
              </a:xfrm>
              <a:prstGeom prst="line">
                <a:avLst/>
              </a:prstGeom>
              <a:noFill/>
              <a:ln w="12700">
                <a:solidFill>
                  <a:srgbClr val="FF3399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80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48256" name="Line 64"/>
              <p:cNvSpPr>
                <a:spLocks noChangeShapeType="1"/>
              </p:cNvSpPr>
              <p:nvPr/>
            </p:nvSpPr>
            <p:spPr bwMode="auto">
              <a:xfrm rot="19214116" flipV="1">
                <a:off x="3024" y="3744"/>
                <a:ext cx="1" cy="86"/>
              </a:xfrm>
              <a:prstGeom prst="line">
                <a:avLst/>
              </a:prstGeom>
              <a:noFill/>
              <a:ln w="12700">
                <a:solidFill>
                  <a:srgbClr val="FF3399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80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48257" name="Line 65"/>
              <p:cNvSpPr>
                <a:spLocks noChangeShapeType="1"/>
              </p:cNvSpPr>
              <p:nvPr/>
            </p:nvSpPr>
            <p:spPr bwMode="auto">
              <a:xfrm rot="17522607" flipV="1">
                <a:off x="3696" y="3190"/>
                <a:ext cx="1" cy="86"/>
              </a:xfrm>
              <a:prstGeom prst="line">
                <a:avLst/>
              </a:prstGeom>
              <a:noFill/>
              <a:ln w="12700">
                <a:solidFill>
                  <a:srgbClr val="FF3399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80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48258" name="Line 66"/>
              <p:cNvSpPr>
                <a:spLocks noChangeShapeType="1"/>
              </p:cNvSpPr>
              <p:nvPr/>
            </p:nvSpPr>
            <p:spPr bwMode="auto">
              <a:xfrm rot="16039600" flipV="1">
                <a:off x="3792" y="2556"/>
                <a:ext cx="1" cy="86"/>
              </a:xfrm>
              <a:prstGeom prst="line">
                <a:avLst/>
              </a:prstGeom>
              <a:noFill/>
              <a:ln w="12700">
                <a:solidFill>
                  <a:srgbClr val="FF3399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80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grpSp>
        <p:nvGrpSpPr>
          <p:cNvPr id="648259" name="Group 67"/>
          <p:cNvGrpSpPr>
            <a:grpSpLocks/>
          </p:cNvGrpSpPr>
          <p:nvPr/>
        </p:nvGrpSpPr>
        <p:grpSpPr bwMode="auto">
          <a:xfrm>
            <a:off x="3886200" y="3505200"/>
            <a:ext cx="3124200" cy="2973388"/>
            <a:chOff x="2256" y="2208"/>
            <a:chExt cx="1968" cy="1872"/>
          </a:xfrm>
        </p:grpSpPr>
        <p:grpSp>
          <p:nvGrpSpPr>
            <p:cNvPr id="648260" name="Group 68"/>
            <p:cNvGrpSpPr>
              <a:grpSpLocks/>
            </p:cNvGrpSpPr>
            <p:nvPr/>
          </p:nvGrpSpPr>
          <p:grpSpPr bwMode="auto">
            <a:xfrm>
              <a:off x="3120" y="2400"/>
              <a:ext cx="1104" cy="1680"/>
              <a:chOff x="3120" y="2400"/>
              <a:chExt cx="1104" cy="1680"/>
            </a:xfrm>
          </p:grpSpPr>
          <p:sp>
            <p:nvSpPr>
              <p:cNvPr id="648261" name="Text Box 69"/>
              <p:cNvSpPr txBox="1">
                <a:spLocks noChangeArrowheads="1"/>
              </p:cNvSpPr>
              <p:nvPr/>
            </p:nvSpPr>
            <p:spPr bwMode="auto">
              <a:xfrm>
                <a:off x="3120" y="3792"/>
                <a:ext cx="110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smtClean="0">
                    <a:solidFill>
                      <a:srgbClr val="000000"/>
                    </a:solidFill>
                    <a:latin typeface="Arial" pitchFamily="34" charset="0"/>
                  </a:rPr>
                  <a:t>         Earth</a:t>
                </a: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48262" name="Line 70"/>
              <p:cNvSpPr>
                <a:spLocks noChangeShapeType="1"/>
              </p:cNvSpPr>
              <p:nvPr/>
            </p:nvSpPr>
            <p:spPr bwMode="auto">
              <a:xfrm flipH="1" flipV="1">
                <a:off x="3168" y="2400"/>
                <a:ext cx="672" cy="13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80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648263" name="Text Box 71"/>
            <p:cNvSpPr txBox="1">
              <a:spLocks noChangeArrowheads="1"/>
            </p:cNvSpPr>
            <p:nvPr/>
          </p:nvSpPr>
          <p:spPr bwMode="auto">
            <a:xfrm>
              <a:off x="2688" y="220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dirty="0" smtClean="0">
                  <a:latin typeface="Arial" pitchFamily="34" charset="0"/>
                </a:rPr>
                <a:t>R</a:t>
              </a:r>
              <a:endParaRPr lang="en-US" sz="2400" dirty="0" smtClean="0">
                <a:latin typeface="Times New Roman" pitchFamily="18" charset="0"/>
              </a:endParaRPr>
            </a:p>
          </p:txBody>
        </p:sp>
        <p:sp>
          <p:nvSpPr>
            <p:cNvPr id="648264" name="Line 72"/>
            <p:cNvSpPr>
              <a:spLocks noChangeShapeType="1"/>
            </p:cNvSpPr>
            <p:nvPr/>
          </p:nvSpPr>
          <p:spPr bwMode="auto">
            <a:xfrm flipH="1">
              <a:off x="2256" y="2352"/>
              <a:ext cx="816" cy="336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8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48265" name="Group 73"/>
          <p:cNvGrpSpPr>
            <a:grpSpLocks/>
          </p:cNvGrpSpPr>
          <p:nvPr/>
        </p:nvGrpSpPr>
        <p:grpSpPr bwMode="auto">
          <a:xfrm>
            <a:off x="1295400" y="2362200"/>
            <a:ext cx="2590800" cy="1905000"/>
            <a:chOff x="624" y="1488"/>
            <a:chExt cx="1632" cy="1200"/>
          </a:xfrm>
        </p:grpSpPr>
        <p:sp>
          <p:nvSpPr>
            <p:cNvPr id="648266" name="Line 74"/>
            <p:cNvSpPr>
              <a:spLocks noChangeShapeType="1"/>
            </p:cNvSpPr>
            <p:nvPr/>
          </p:nvSpPr>
          <p:spPr bwMode="auto">
            <a:xfrm flipH="1" flipV="1">
              <a:off x="864" y="1488"/>
              <a:ext cx="336" cy="288"/>
            </a:xfrm>
            <a:prstGeom prst="line">
              <a:avLst/>
            </a:prstGeom>
            <a:noFill/>
            <a:ln w="38100">
              <a:solidFill>
                <a:srgbClr val="99FF66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8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8267" name="Text Box 75"/>
            <p:cNvSpPr txBox="1">
              <a:spLocks noChangeArrowheads="1"/>
            </p:cNvSpPr>
            <p:nvPr/>
          </p:nvSpPr>
          <p:spPr bwMode="auto">
            <a:xfrm>
              <a:off x="1728" y="2016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dirty="0" smtClean="0">
                  <a:latin typeface="Arial" pitchFamily="34" charset="0"/>
                </a:rPr>
                <a:t>d</a:t>
              </a:r>
              <a:endParaRPr lang="en-US" sz="2400" dirty="0" smtClean="0">
                <a:latin typeface="Times New Roman" pitchFamily="18" charset="0"/>
              </a:endParaRPr>
            </a:p>
          </p:txBody>
        </p:sp>
        <p:sp>
          <p:nvSpPr>
            <p:cNvPr id="648268" name="Text Box 76"/>
            <p:cNvSpPr txBox="1">
              <a:spLocks noChangeArrowheads="1"/>
            </p:cNvSpPr>
            <p:nvPr/>
          </p:nvSpPr>
          <p:spPr bwMode="auto">
            <a:xfrm>
              <a:off x="624" y="1584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dirty="0" smtClean="0">
                  <a:latin typeface="Arial" pitchFamily="34" charset="0"/>
                </a:rPr>
                <a:t>|B</a:t>
              </a:r>
              <a:r>
                <a:rPr lang="en-US" sz="2400" baseline="-25000" dirty="0" smtClean="0">
                  <a:latin typeface="Arial" pitchFamily="34" charset="0"/>
                </a:rPr>
                <a:t>R</a:t>
              </a:r>
              <a:r>
                <a:rPr lang="en-US" sz="2400" dirty="0" smtClean="0">
                  <a:latin typeface="Arial" pitchFamily="34" charset="0"/>
                </a:rPr>
                <a:t>|</a:t>
              </a:r>
              <a:endParaRPr lang="en-US" sz="2400" dirty="0" smtClean="0">
                <a:latin typeface="Times New Roman" pitchFamily="18" charset="0"/>
              </a:endParaRPr>
            </a:p>
          </p:txBody>
        </p:sp>
        <p:sp>
          <p:nvSpPr>
            <p:cNvPr id="648269" name="Line 77"/>
            <p:cNvSpPr>
              <a:spLocks noChangeShapeType="1"/>
            </p:cNvSpPr>
            <p:nvPr/>
          </p:nvSpPr>
          <p:spPr bwMode="auto">
            <a:xfrm flipH="1" flipV="1">
              <a:off x="1200" y="1776"/>
              <a:ext cx="1056" cy="912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8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648271" name="Oval 79"/>
          <p:cNvSpPr>
            <a:spLocks noChangeArrowheads="1"/>
          </p:cNvSpPr>
          <p:nvPr/>
        </p:nvSpPr>
        <p:spPr bwMode="auto">
          <a:xfrm>
            <a:off x="5181600" y="3657600"/>
            <a:ext cx="152400" cy="152400"/>
          </a:xfrm>
          <a:prstGeom prst="ellipse">
            <a:avLst/>
          </a:prstGeom>
          <a:solidFill>
            <a:srgbClr val="F8F8F8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648278" name="Picture 86" descr="ulysses_spacecraft_l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0170" y="302825"/>
            <a:ext cx="1868487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634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8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8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4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64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64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4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648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64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200" grpId="0" build="p" autoUpdateAnimBg="0" advAuto="0"/>
      <p:bldP spid="648206" grpId="0" animBg="1"/>
      <p:bldP spid="648207" grpId="0" animBg="1"/>
      <p:bldP spid="648208" grpId="0"/>
      <p:bldP spid="648209" grpId="0"/>
      <p:bldP spid="64827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6" name="Rectangle 8"/>
          <p:cNvSpPr>
            <a:spLocks noChangeArrowheads="1"/>
          </p:cNvSpPr>
          <p:nvPr/>
        </p:nvSpPr>
        <p:spPr bwMode="auto">
          <a:xfrm>
            <a:off x="258763" y="215900"/>
            <a:ext cx="6953250" cy="99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Aft>
                <a:spcPct val="20000"/>
              </a:spcAft>
            </a:pPr>
            <a:r>
              <a:rPr lang="en-GB" sz="3200" dirty="0" smtClean="0">
                <a:solidFill>
                  <a:srgbClr val="FF66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Ulysses Perihelion passes</a:t>
            </a:r>
          </a:p>
          <a:p>
            <a:pPr eaLnBrk="0" hangingPunct="0">
              <a:spcAft>
                <a:spcPct val="2000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(Fast Latitude Scans)</a:t>
            </a:r>
          </a:p>
        </p:txBody>
      </p:sp>
      <p:sp>
        <p:nvSpPr>
          <p:cNvPr id="647177" name="Text Box 9"/>
          <p:cNvSpPr txBox="1">
            <a:spLocks noChangeArrowheads="1"/>
          </p:cNvSpPr>
          <p:nvPr/>
        </p:nvSpPr>
        <p:spPr bwMode="auto">
          <a:xfrm>
            <a:off x="723900" y="1409700"/>
            <a:ext cx="789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Symbol" pitchFamily="18" charset="2"/>
              <a:buNone/>
            </a:pPr>
            <a:r>
              <a:rPr lang="en-GB" sz="3200" smtClean="0">
                <a:solidFill>
                  <a:srgbClr val="D60093"/>
                </a:solidFill>
                <a:latin typeface="Arial" pitchFamily="34" charset="0"/>
                <a:sym typeface="Symbol" pitchFamily="18" charset="2"/>
              </a:rPr>
              <a:t> </a:t>
            </a:r>
            <a:r>
              <a:rPr lang="en-GB" sz="240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1</a:t>
            </a:r>
            <a:r>
              <a:rPr lang="en-GB" sz="2400" baseline="3000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st</a:t>
            </a:r>
            <a:r>
              <a:rPr lang="en-GB" sz="240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- near sunspot min       </a:t>
            </a:r>
            <a:r>
              <a:rPr lang="en-GB" sz="3200" smtClean="0">
                <a:solidFill>
                  <a:srgbClr val="D60093"/>
                </a:solidFill>
                <a:latin typeface="Arial" pitchFamily="34" charset="0"/>
                <a:sym typeface="Symbol" pitchFamily="18" charset="2"/>
              </a:rPr>
              <a:t> </a:t>
            </a:r>
            <a:r>
              <a:rPr lang="en-GB" sz="240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2</a:t>
            </a:r>
            <a:r>
              <a:rPr lang="en-GB" sz="2400" baseline="3000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nd</a:t>
            </a:r>
            <a:r>
              <a:rPr lang="en-GB" sz="240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- near sunspot max</a:t>
            </a:r>
            <a:endParaRPr lang="en-GB" sz="24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7179" name="Rectangle 11"/>
          <p:cNvSpPr>
            <a:spLocks noChangeArrowheads="1"/>
          </p:cNvSpPr>
          <p:nvPr/>
        </p:nvSpPr>
        <p:spPr bwMode="auto">
          <a:xfrm>
            <a:off x="876300" y="2197100"/>
            <a:ext cx="939800" cy="412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647180" name="Picture 12" descr="peripass1_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99" r="1575"/>
          <a:stretch>
            <a:fillRect/>
          </a:stretch>
        </p:blipFill>
        <p:spPr bwMode="auto">
          <a:xfrm>
            <a:off x="258763" y="2089150"/>
            <a:ext cx="4262437" cy="450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7181" name="Picture 13" descr="peripass2_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99" r="1575"/>
          <a:stretch>
            <a:fillRect/>
          </a:stretch>
        </p:blipFill>
        <p:spPr bwMode="auto">
          <a:xfrm>
            <a:off x="4500563" y="2089150"/>
            <a:ext cx="4319587" cy="449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5" descr="Device-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="" val="114241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8" name="Rectangle 8"/>
          <p:cNvSpPr>
            <a:spLocks noChangeArrowheads="1"/>
          </p:cNvSpPr>
          <p:nvPr/>
        </p:nvSpPr>
        <p:spPr bwMode="auto">
          <a:xfrm>
            <a:off x="309563" y="332656"/>
            <a:ext cx="6953250" cy="99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Aft>
                <a:spcPct val="20000"/>
              </a:spcAft>
            </a:pPr>
            <a:r>
              <a:rPr lang="en-GB" sz="3200" dirty="0" smtClean="0">
                <a:solidFill>
                  <a:srgbClr val="FF66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The “Ulysses Result”</a:t>
            </a:r>
          </a:p>
          <a:p>
            <a:pPr eaLnBrk="0" hangingPunct="0">
              <a:spcAft>
                <a:spcPct val="2000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Very important – but why does it work?</a:t>
            </a:r>
          </a:p>
        </p:txBody>
      </p:sp>
      <p:sp>
        <p:nvSpPr>
          <p:cNvPr id="650249" name="Oval 9"/>
          <p:cNvSpPr>
            <a:spLocks noChangeAspect="1" noChangeArrowheads="1"/>
          </p:cNvSpPr>
          <p:nvPr/>
        </p:nvSpPr>
        <p:spPr bwMode="auto">
          <a:xfrm>
            <a:off x="1301750" y="3403600"/>
            <a:ext cx="1562100" cy="15875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0250" name="Oval 10"/>
          <p:cNvSpPr>
            <a:spLocks noChangeAspect="1" noChangeArrowheads="1"/>
          </p:cNvSpPr>
          <p:nvPr/>
        </p:nvSpPr>
        <p:spPr bwMode="auto">
          <a:xfrm>
            <a:off x="1503363" y="3605213"/>
            <a:ext cx="1200150" cy="1219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0251" name="Text Box 11"/>
          <p:cNvSpPr txBox="1">
            <a:spLocks noChangeArrowheads="1"/>
          </p:cNvSpPr>
          <p:nvPr/>
        </p:nvSpPr>
        <p:spPr bwMode="auto">
          <a:xfrm>
            <a:off x="1803400" y="4025900"/>
            <a:ext cx="673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smtClean="0">
                <a:solidFill>
                  <a:srgbClr val="000000"/>
                </a:solidFill>
                <a:latin typeface="Arial" pitchFamily="34" charset="0"/>
              </a:rPr>
              <a:t>Sun</a:t>
            </a:r>
          </a:p>
        </p:txBody>
      </p:sp>
      <p:sp>
        <p:nvSpPr>
          <p:cNvPr id="650252" name="Text Box 12"/>
          <p:cNvSpPr txBox="1">
            <a:spLocks noChangeArrowheads="1"/>
          </p:cNvSpPr>
          <p:nvPr/>
        </p:nvSpPr>
        <p:spPr bwMode="auto">
          <a:xfrm>
            <a:off x="5162550" y="3709988"/>
            <a:ext cx="2760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smtClean="0">
                <a:solidFill>
                  <a:srgbClr val="D60093"/>
                </a:solidFill>
                <a:latin typeface="Arial" pitchFamily="34" charset="0"/>
              </a:rPr>
              <a:t>B</a:t>
            </a:r>
            <a:r>
              <a:rPr lang="en-GB" sz="2400" baseline="-25000" smtClean="0">
                <a:solidFill>
                  <a:srgbClr val="D60093"/>
                </a:solidFill>
                <a:latin typeface="Arial" pitchFamily="34" charset="0"/>
              </a:rPr>
              <a:t>r</a:t>
            </a:r>
          </a:p>
        </p:txBody>
      </p:sp>
      <p:sp>
        <p:nvSpPr>
          <p:cNvPr id="650253" name="Oval 13"/>
          <p:cNvSpPr>
            <a:spLocks noChangeArrowheads="1"/>
          </p:cNvSpPr>
          <p:nvPr/>
        </p:nvSpPr>
        <p:spPr bwMode="auto">
          <a:xfrm>
            <a:off x="-622300" y="1524000"/>
            <a:ext cx="5334000" cy="53340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0254" name="Line 14"/>
          <p:cNvSpPr>
            <a:spLocks noChangeShapeType="1"/>
          </p:cNvSpPr>
          <p:nvPr/>
        </p:nvSpPr>
        <p:spPr bwMode="auto">
          <a:xfrm>
            <a:off x="2692400" y="4229100"/>
            <a:ext cx="4775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0255" name="Freeform 15"/>
          <p:cNvSpPr>
            <a:spLocks/>
          </p:cNvSpPr>
          <p:nvPr/>
        </p:nvSpPr>
        <p:spPr bwMode="auto">
          <a:xfrm>
            <a:off x="2692400" y="2947988"/>
            <a:ext cx="4764088" cy="1077912"/>
          </a:xfrm>
          <a:custGeom>
            <a:avLst/>
            <a:gdLst>
              <a:gd name="T0" fmla="*/ 0 w 3001"/>
              <a:gd name="T1" fmla="*/ 679 h 679"/>
              <a:gd name="T2" fmla="*/ 872 w 3001"/>
              <a:gd name="T3" fmla="*/ 511 h 679"/>
              <a:gd name="T4" fmla="*/ 1944 w 3001"/>
              <a:gd name="T5" fmla="*/ 223 h 679"/>
              <a:gd name="T6" fmla="*/ 3001 w 3001"/>
              <a:gd name="T7" fmla="*/ 0 h 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01" h="679">
                <a:moveTo>
                  <a:pt x="0" y="679"/>
                </a:moveTo>
                <a:cubicBezTo>
                  <a:pt x="145" y="651"/>
                  <a:pt x="560" y="639"/>
                  <a:pt x="872" y="511"/>
                </a:cubicBezTo>
                <a:cubicBezTo>
                  <a:pt x="1232" y="360"/>
                  <a:pt x="1589" y="308"/>
                  <a:pt x="1944" y="223"/>
                </a:cubicBezTo>
                <a:lnTo>
                  <a:pt x="3001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0256" name="Line 16"/>
          <p:cNvSpPr>
            <a:spLocks noChangeShapeType="1"/>
          </p:cNvSpPr>
          <p:nvPr/>
        </p:nvSpPr>
        <p:spPr bwMode="auto">
          <a:xfrm>
            <a:off x="4725988" y="4230688"/>
            <a:ext cx="800100" cy="0"/>
          </a:xfrm>
          <a:prstGeom prst="line">
            <a:avLst/>
          </a:prstGeom>
          <a:noFill/>
          <a:ln w="57150">
            <a:solidFill>
              <a:srgbClr val="D60093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0257" name="Line 17"/>
          <p:cNvSpPr>
            <a:spLocks noChangeShapeType="1"/>
          </p:cNvSpPr>
          <p:nvPr/>
        </p:nvSpPr>
        <p:spPr bwMode="auto">
          <a:xfrm rot="-5400000">
            <a:off x="4530725" y="4098925"/>
            <a:ext cx="381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0258" name="Text Box 18"/>
          <p:cNvSpPr txBox="1">
            <a:spLocks noChangeArrowheads="1"/>
          </p:cNvSpPr>
          <p:nvPr/>
        </p:nvSpPr>
        <p:spPr bwMode="auto">
          <a:xfrm>
            <a:off x="4706938" y="4410075"/>
            <a:ext cx="3814762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  <a:spcAft>
                <a:spcPct val="10000"/>
              </a:spcAft>
            </a:pPr>
            <a:r>
              <a:rPr lang="en-GB" sz="2400" smtClean="0">
                <a:solidFill>
                  <a:srgbClr val="3333CC"/>
                </a:solidFill>
                <a:latin typeface="Arial" pitchFamily="34" charset="0"/>
              </a:rPr>
              <a:t>tangential pressure, </a:t>
            </a:r>
          </a:p>
          <a:p>
            <a:pPr>
              <a:spcBef>
                <a:spcPct val="10000"/>
              </a:spcBef>
              <a:spcAft>
                <a:spcPct val="10000"/>
              </a:spcAft>
            </a:pPr>
            <a:r>
              <a:rPr lang="en-GB" sz="2400" smtClean="0">
                <a:solidFill>
                  <a:srgbClr val="3333CC"/>
                </a:solidFill>
                <a:latin typeface="Arial" pitchFamily="34" charset="0"/>
              </a:rPr>
              <a:t>P</a:t>
            </a:r>
            <a:r>
              <a:rPr lang="en-GB" sz="2400" baseline="-25000" smtClean="0">
                <a:solidFill>
                  <a:srgbClr val="3333CC"/>
                </a:solidFill>
                <a:latin typeface="Arial" pitchFamily="34" charset="0"/>
              </a:rPr>
              <a:t>t  </a:t>
            </a:r>
            <a:r>
              <a:rPr lang="en-GB" sz="2400" smtClean="0">
                <a:solidFill>
                  <a:srgbClr val="3333CC"/>
                </a:solidFill>
                <a:latin typeface="Arial" pitchFamily="34" charset="0"/>
                <a:sym typeface="Symbol" pitchFamily="18" charset="2"/>
              </a:rPr>
              <a:t> </a:t>
            </a:r>
            <a:r>
              <a:rPr lang="en-GB" sz="2400" smtClean="0">
                <a:solidFill>
                  <a:srgbClr val="3333CC"/>
                </a:solidFill>
                <a:latin typeface="Arial" pitchFamily="34" charset="0"/>
              </a:rPr>
              <a:t> B</a:t>
            </a:r>
            <a:r>
              <a:rPr lang="en-GB" sz="2400" baseline="-25000" smtClean="0">
                <a:solidFill>
                  <a:srgbClr val="3333CC"/>
                </a:solidFill>
                <a:latin typeface="Arial" pitchFamily="34" charset="0"/>
              </a:rPr>
              <a:t>r</a:t>
            </a:r>
            <a:r>
              <a:rPr lang="en-GB" sz="2400" baseline="30000" smtClean="0">
                <a:solidFill>
                  <a:srgbClr val="3333CC"/>
                </a:solidFill>
                <a:latin typeface="Arial" pitchFamily="34" charset="0"/>
              </a:rPr>
              <a:t>2</a:t>
            </a:r>
            <a:r>
              <a:rPr lang="en-GB" sz="2400" baseline="-25000" smtClean="0">
                <a:solidFill>
                  <a:srgbClr val="3333CC"/>
                </a:solidFill>
                <a:latin typeface="Arial" pitchFamily="34" charset="0"/>
              </a:rPr>
              <a:t> </a:t>
            </a:r>
            <a:r>
              <a:rPr lang="en-GB" sz="2400" smtClean="0">
                <a:solidFill>
                  <a:srgbClr val="3333CC"/>
                </a:solidFill>
                <a:latin typeface="Arial" pitchFamily="34" charset="0"/>
              </a:rPr>
              <a:t>/ 2</a:t>
            </a:r>
            <a:r>
              <a:rPr lang="en-GB" sz="2400" smtClean="0">
                <a:solidFill>
                  <a:srgbClr val="3333CC"/>
                </a:solidFill>
                <a:latin typeface="Arial" pitchFamily="34" charset="0"/>
                <a:sym typeface="Symbol" pitchFamily="18" charset="2"/>
              </a:rPr>
              <a:t></a:t>
            </a:r>
            <a:r>
              <a:rPr lang="en-GB" sz="2400" baseline="-25000" smtClean="0">
                <a:solidFill>
                  <a:srgbClr val="3333CC"/>
                </a:solidFill>
                <a:latin typeface="Arial" pitchFamily="34" charset="0"/>
                <a:sym typeface="Symbol" pitchFamily="18" charset="2"/>
              </a:rPr>
              <a:t>o</a:t>
            </a:r>
            <a:r>
              <a:rPr lang="en-GB" sz="2400" smtClean="0">
                <a:solidFill>
                  <a:srgbClr val="3333CC"/>
                </a:solidFill>
                <a:latin typeface="Arial" pitchFamily="34" charset="0"/>
                <a:sym typeface="Symbol" pitchFamily="18" charset="2"/>
              </a:rPr>
              <a:t> (as  &lt;&lt; 1)</a:t>
            </a:r>
          </a:p>
          <a:p>
            <a:pPr>
              <a:spcBef>
                <a:spcPct val="10000"/>
              </a:spcBef>
              <a:spcAft>
                <a:spcPct val="10000"/>
              </a:spcAft>
            </a:pPr>
            <a:endParaRPr lang="en-GB" sz="2400" smtClean="0">
              <a:solidFill>
                <a:srgbClr val="3333CC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endParaRPr lang="en-GB" sz="2400" smtClean="0">
              <a:solidFill>
                <a:srgbClr val="3333CC"/>
              </a:solidFill>
              <a:latin typeface="Arial" pitchFamily="34" charset="0"/>
            </a:endParaRPr>
          </a:p>
        </p:txBody>
      </p:sp>
      <p:sp>
        <p:nvSpPr>
          <p:cNvPr id="650259" name="Freeform 19"/>
          <p:cNvSpPr>
            <a:spLocks/>
          </p:cNvSpPr>
          <p:nvPr/>
        </p:nvSpPr>
        <p:spPr bwMode="auto">
          <a:xfrm rot="-510938">
            <a:off x="2478088" y="2390775"/>
            <a:ext cx="4764087" cy="1077913"/>
          </a:xfrm>
          <a:custGeom>
            <a:avLst/>
            <a:gdLst>
              <a:gd name="T0" fmla="*/ 0 w 3001"/>
              <a:gd name="T1" fmla="*/ 679 h 679"/>
              <a:gd name="T2" fmla="*/ 872 w 3001"/>
              <a:gd name="T3" fmla="*/ 511 h 679"/>
              <a:gd name="T4" fmla="*/ 1944 w 3001"/>
              <a:gd name="T5" fmla="*/ 223 h 679"/>
              <a:gd name="T6" fmla="*/ 3001 w 3001"/>
              <a:gd name="T7" fmla="*/ 0 h 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01" h="679">
                <a:moveTo>
                  <a:pt x="0" y="679"/>
                </a:moveTo>
                <a:cubicBezTo>
                  <a:pt x="145" y="651"/>
                  <a:pt x="560" y="639"/>
                  <a:pt x="872" y="511"/>
                </a:cubicBezTo>
                <a:cubicBezTo>
                  <a:pt x="1232" y="360"/>
                  <a:pt x="1589" y="308"/>
                  <a:pt x="1944" y="223"/>
                </a:cubicBezTo>
                <a:lnTo>
                  <a:pt x="3001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0260" name="Freeform 20"/>
          <p:cNvSpPr>
            <a:spLocks/>
          </p:cNvSpPr>
          <p:nvPr/>
        </p:nvSpPr>
        <p:spPr bwMode="auto">
          <a:xfrm>
            <a:off x="2471738" y="1149350"/>
            <a:ext cx="4168775" cy="2546350"/>
          </a:xfrm>
          <a:custGeom>
            <a:avLst/>
            <a:gdLst>
              <a:gd name="T0" fmla="*/ 0 w 2626"/>
              <a:gd name="T1" fmla="*/ 1604 h 1604"/>
              <a:gd name="T2" fmla="*/ 411 w 2626"/>
              <a:gd name="T3" fmla="*/ 1204 h 1604"/>
              <a:gd name="T4" fmla="*/ 1696 w 2626"/>
              <a:gd name="T5" fmla="*/ 550 h 1604"/>
              <a:gd name="T6" fmla="*/ 2626 w 2626"/>
              <a:gd name="T7" fmla="*/ 0 h 1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26" h="1604">
                <a:moveTo>
                  <a:pt x="0" y="1604"/>
                </a:moveTo>
                <a:cubicBezTo>
                  <a:pt x="69" y="1537"/>
                  <a:pt x="157" y="1425"/>
                  <a:pt x="411" y="1204"/>
                </a:cubicBezTo>
                <a:cubicBezTo>
                  <a:pt x="704" y="946"/>
                  <a:pt x="1387" y="744"/>
                  <a:pt x="1696" y="550"/>
                </a:cubicBezTo>
                <a:lnTo>
                  <a:pt x="2626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0261" name="Text Box 21"/>
          <p:cNvSpPr txBox="1">
            <a:spLocks noChangeArrowheads="1"/>
          </p:cNvSpPr>
          <p:nvPr/>
        </p:nvSpPr>
        <p:spPr bwMode="auto">
          <a:xfrm>
            <a:off x="5064125" y="5434013"/>
            <a:ext cx="3752850" cy="1196975"/>
          </a:xfrm>
          <a:prstGeom prst="rect">
            <a:avLst/>
          </a:prstGeom>
          <a:solidFill>
            <a:schemeClr val="bg1"/>
          </a:solidFill>
          <a:ln w="9525">
            <a:solidFill>
              <a:srgbClr val="D6009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  <a:spcAft>
                <a:spcPct val="10000"/>
              </a:spcAft>
            </a:pPr>
            <a:r>
              <a:rPr lang="en-GB" sz="2400" smtClean="0">
                <a:solidFill>
                  <a:srgbClr val="000000"/>
                </a:solidFill>
                <a:latin typeface="Arial" pitchFamily="34" charset="0"/>
              </a:rPr>
              <a:t>Radial flow at  r &gt; </a:t>
            </a:r>
            <a:r>
              <a:rPr lang="en-GB" sz="240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</a:t>
            </a:r>
            <a:r>
              <a:rPr lang="en-GB" sz="2400" smtClean="0">
                <a:solidFill>
                  <a:srgbClr val="000000"/>
                </a:solidFill>
                <a:latin typeface="Arial" pitchFamily="34" charset="0"/>
              </a:rPr>
              <a:t>10R</a:t>
            </a:r>
            <a:r>
              <a:rPr lang="en-GB" sz="2400" baseline="-25000" smtClean="0">
                <a:solidFill>
                  <a:srgbClr val="000000"/>
                </a:solidFill>
                <a:latin typeface="Arial" pitchFamily="34" charset="0"/>
              </a:rPr>
              <a:t>S </a:t>
            </a:r>
            <a:r>
              <a:rPr lang="en-GB" sz="2400" smtClean="0">
                <a:solidFill>
                  <a:srgbClr val="000000"/>
                </a:solidFill>
                <a:latin typeface="Arial" pitchFamily="34" charset="0"/>
              </a:rPr>
              <a:t> with</a:t>
            </a:r>
            <a:r>
              <a:rPr lang="en-GB" sz="240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 B</a:t>
            </a:r>
            <a:r>
              <a:rPr lang="en-GB" sz="2400" baseline="-2500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r</a:t>
            </a:r>
            <a:r>
              <a:rPr lang="en-GB" sz="240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  independent of latitude </a:t>
            </a:r>
            <a:endParaRPr lang="en-GB" sz="2400" smtClean="0">
              <a:solidFill>
                <a:srgbClr val="3333CC"/>
              </a:solidFill>
              <a:latin typeface="Arial" pitchFamily="34" charset="0"/>
            </a:endParaRPr>
          </a:p>
        </p:txBody>
      </p:sp>
      <p:sp>
        <p:nvSpPr>
          <p:cNvPr id="650262" name="Line 22"/>
          <p:cNvSpPr>
            <a:spLocks noChangeShapeType="1"/>
          </p:cNvSpPr>
          <p:nvPr/>
        </p:nvSpPr>
        <p:spPr bwMode="auto">
          <a:xfrm>
            <a:off x="7150100" y="3009900"/>
            <a:ext cx="1346200" cy="2419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0263" name="Text Box 23"/>
          <p:cNvSpPr txBox="1">
            <a:spLocks noChangeArrowheads="1"/>
          </p:cNvSpPr>
          <p:nvPr/>
        </p:nvSpPr>
        <p:spPr bwMode="auto">
          <a:xfrm>
            <a:off x="1801813" y="5035550"/>
            <a:ext cx="2695575" cy="1562100"/>
          </a:xfrm>
          <a:prstGeom prst="rect">
            <a:avLst/>
          </a:prstGeom>
          <a:solidFill>
            <a:schemeClr val="bg1"/>
          </a:solidFill>
          <a:ln w="9525">
            <a:solidFill>
              <a:srgbClr val="D6009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  <a:spcAft>
                <a:spcPct val="10000"/>
              </a:spcAft>
            </a:pPr>
            <a:r>
              <a:rPr lang="en-GB" sz="2400" smtClean="0">
                <a:solidFill>
                  <a:srgbClr val="000000"/>
                </a:solidFill>
                <a:latin typeface="Arial" pitchFamily="34" charset="0"/>
              </a:rPr>
              <a:t>Slight non-radial flow at  r &gt; </a:t>
            </a:r>
            <a:r>
              <a:rPr lang="en-GB" sz="240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</a:t>
            </a:r>
            <a:r>
              <a:rPr lang="en-GB" sz="2400" smtClean="0">
                <a:solidFill>
                  <a:srgbClr val="000000"/>
                </a:solidFill>
                <a:latin typeface="Arial" pitchFamily="34" charset="0"/>
              </a:rPr>
              <a:t>10R</a:t>
            </a:r>
            <a:r>
              <a:rPr lang="en-GB" sz="2400" baseline="-25000" smtClean="0">
                <a:solidFill>
                  <a:srgbClr val="000000"/>
                </a:solidFill>
                <a:latin typeface="Arial" pitchFamily="34" charset="0"/>
              </a:rPr>
              <a:t>S  </a:t>
            </a:r>
            <a:r>
              <a:rPr lang="en-GB" sz="2400" smtClean="0">
                <a:solidFill>
                  <a:srgbClr val="000000"/>
                </a:solidFill>
                <a:latin typeface="Arial" pitchFamily="34" charset="0"/>
              </a:rPr>
              <a:t>to equalise P</a:t>
            </a:r>
            <a:r>
              <a:rPr lang="en-GB" sz="2400" baseline="-25000" smtClean="0">
                <a:solidFill>
                  <a:srgbClr val="000000"/>
                </a:solidFill>
                <a:latin typeface="Arial" pitchFamily="34" charset="0"/>
              </a:rPr>
              <a:t>t  </a:t>
            </a:r>
            <a:r>
              <a:rPr lang="en-GB" sz="2400" smtClean="0">
                <a:solidFill>
                  <a:srgbClr val="000000"/>
                </a:solidFill>
                <a:latin typeface="Arial" pitchFamily="34" charset="0"/>
              </a:rPr>
              <a:t>&amp; thus B</a:t>
            </a:r>
            <a:r>
              <a:rPr lang="en-GB" sz="2400" baseline="-25000" smtClean="0">
                <a:solidFill>
                  <a:srgbClr val="000000"/>
                </a:solidFill>
                <a:latin typeface="Arial" pitchFamily="34" charset="0"/>
              </a:rPr>
              <a:t>r</a:t>
            </a:r>
            <a:endParaRPr lang="en-GB" sz="2400" baseline="-25000" smtClean="0">
              <a:solidFill>
                <a:srgbClr val="3333CC"/>
              </a:solidFill>
              <a:latin typeface="Arial" pitchFamily="34" charset="0"/>
            </a:endParaRPr>
          </a:p>
        </p:txBody>
      </p:sp>
      <p:sp>
        <p:nvSpPr>
          <p:cNvPr id="650264" name="Line 24"/>
          <p:cNvSpPr>
            <a:spLocks noChangeShapeType="1"/>
          </p:cNvSpPr>
          <p:nvPr/>
        </p:nvSpPr>
        <p:spPr bwMode="auto">
          <a:xfrm flipH="1">
            <a:off x="3443288" y="3468688"/>
            <a:ext cx="342900" cy="158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0265" name="Text Box 25"/>
          <p:cNvSpPr txBox="1">
            <a:spLocks noChangeArrowheads="1"/>
          </p:cNvSpPr>
          <p:nvPr/>
        </p:nvSpPr>
        <p:spPr bwMode="auto">
          <a:xfrm>
            <a:off x="1900238" y="3533775"/>
            <a:ext cx="411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smtClean="0">
                <a:solidFill>
                  <a:srgbClr val="000000"/>
                </a:solidFill>
                <a:latin typeface="Arial" pitchFamily="34" charset="0"/>
              </a:rPr>
              <a:t>N</a:t>
            </a:r>
            <a:endParaRPr lang="en-GB" sz="2400" baseline="-250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0266" name="Text Box 26"/>
          <p:cNvSpPr txBox="1">
            <a:spLocks noChangeArrowheads="1"/>
          </p:cNvSpPr>
          <p:nvPr/>
        </p:nvSpPr>
        <p:spPr bwMode="auto">
          <a:xfrm>
            <a:off x="1889125" y="4424363"/>
            <a:ext cx="411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smtClean="0">
                <a:solidFill>
                  <a:srgbClr val="000000"/>
                </a:solidFill>
                <a:latin typeface="Arial" pitchFamily="34" charset="0"/>
              </a:rPr>
              <a:t>S</a:t>
            </a:r>
            <a:endParaRPr lang="en-GB" sz="2400" baseline="-250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0267" name="Line 27"/>
          <p:cNvSpPr>
            <a:spLocks noChangeShapeType="1"/>
          </p:cNvSpPr>
          <p:nvPr/>
        </p:nvSpPr>
        <p:spPr bwMode="auto">
          <a:xfrm rot="5400000" flipV="1">
            <a:off x="4532313" y="4379913"/>
            <a:ext cx="381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0268" name="Text Box 28"/>
          <p:cNvSpPr txBox="1">
            <a:spLocks noChangeArrowheads="1"/>
          </p:cNvSpPr>
          <p:nvPr/>
        </p:nvSpPr>
        <p:spPr bwMode="auto">
          <a:xfrm>
            <a:off x="7475538" y="2695575"/>
            <a:ext cx="830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smtClean="0">
                <a:solidFill>
                  <a:srgbClr val="000000"/>
                </a:solidFill>
                <a:latin typeface="Arial" pitchFamily="34" charset="0"/>
              </a:rPr>
              <a:t>V</a:t>
            </a:r>
            <a:r>
              <a:rPr lang="en-GB" sz="2400" baseline="-25000" smtClean="0">
                <a:solidFill>
                  <a:srgbClr val="000000"/>
                </a:solidFill>
                <a:latin typeface="Arial" pitchFamily="34" charset="0"/>
              </a:rPr>
              <a:t>SW</a:t>
            </a:r>
          </a:p>
        </p:txBody>
      </p:sp>
      <p:pic>
        <p:nvPicPr>
          <p:cNvPr id="32" name="Picture 55" descr="Device-wh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="" val="174746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6120680" cy="1143000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Heliospheric magnetic flux</a:t>
            </a:r>
            <a:br>
              <a:rPr lang="en-GB" sz="36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Owens et al., JGR, 2008</a:t>
            </a:r>
            <a:endParaRPr lang="en-GB" sz="2400" dirty="0"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C:\Documents and Settings\mjo\Local Settings\Temp\EvernoteCopyBuffer\57babb3f-9a9e-4295-b22a-4c0988e851c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9144000" cy="3721929"/>
          </a:xfrm>
          <a:prstGeom prst="rect">
            <a:avLst/>
          </a:prstGeom>
          <a:noFill/>
        </p:spPr>
      </p:pic>
      <p:pic>
        <p:nvPicPr>
          <p:cNvPr id="5" name="Picture 55" descr="Device-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="" val="58068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6120680" cy="1143000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Heliospheric magnetic flux</a:t>
            </a:r>
            <a:br>
              <a:rPr lang="en-GB" sz="36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Owens et al., JGR, 2008</a:t>
            </a:r>
            <a:endParaRPr lang="en-GB" sz="2000" dirty="0"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5" descr="Device-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4817" name="Picture 1" descr="C:\Users\vy902033\AppData\Local\Temp\enhtmlclip\ScreenClip(49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6792"/>
            <a:ext cx="8964488" cy="2880320"/>
          </a:xfrm>
          <a:prstGeom prst="rect">
            <a:avLst/>
          </a:prstGeom>
          <a:noFill/>
        </p:spPr>
      </p:pic>
      <p:pic>
        <p:nvPicPr>
          <p:cNvPr id="6" name="Picture 1" descr="C:\Users\vy902033\AppData\Local\Temp\enhtmlclip\ScreenClip(47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87510"/>
            <a:ext cx="8856984" cy="2770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93777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8373"/>
    </mc:Choice>
    <mc:Fallback>
      <p:transition spd="slow" advTm="4837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6192838" cy="936104"/>
          </a:xfrm>
        </p:spPr>
        <p:txBody>
          <a:bodyPr/>
          <a:lstStyle/>
          <a:p>
            <a:pPr algn="l"/>
            <a:r>
              <a:rPr lang="en-GB" sz="36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Geomagnetic disturbances</a:t>
            </a:r>
            <a:br>
              <a:rPr lang="en-GB" sz="36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Movie 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courtesy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John Lyon of the CISM group</a:t>
            </a:r>
            <a:endParaRPr lang="en-GB" sz="2000" dirty="0"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4B07-723E-4FEB-828A-B850290B1289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4" name="ion-ms-jan_2.mp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59632" y="1628800"/>
            <a:ext cx="6096000" cy="4572000"/>
          </a:xfrm>
          <a:prstGeom prst="rect">
            <a:avLst/>
          </a:prstGeom>
        </p:spPr>
      </p:pic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4601882" y="6265147"/>
            <a:ext cx="4283968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endParaRPr lang="en-US" sz="24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5" descr="Device-whi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="" val="205721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15ADD-465D-4508-8AF9-BECD3AC51C10}" type="slidenum">
              <a:rPr lang="en-GB"/>
              <a:pPr/>
              <a:t>2</a:t>
            </a:fld>
            <a:endParaRPr lang="en-GB"/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942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1484784"/>
            <a:ext cx="7931150" cy="4458816"/>
          </a:xfrm>
        </p:spPr>
        <p:txBody>
          <a:bodyPr/>
          <a:lstStyle/>
          <a:p>
            <a:pPr marL="400050"/>
            <a:r>
              <a:rPr lang="en-GB" dirty="0" smtClean="0"/>
              <a:t>Where have we been?</a:t>
            </a:r>
          </a:p>
          <a:p>
            <a:pPr lvl="1"/>
            <a:r>
              <a:rPr lang="en-GB" dirty="0" smtClean="0"/>
              <a:t>Sunspot numbers</a:t>
            </a:r>
          </a:p>
          <a:p>
            <a:pPr lvl="1"/>
            <a:r>
              <a:rPr lang="en-GB" dirty="0" smtClean="0"/>
              <a:t>Photospheric extrapolations</a:t>
            </a:r>
          </a:p>
          <a:p>
            <a:pPr lvl="1"/>
            <a:r>
              <a:rPr lang="en-GB" dirty="0" smtClean="0"/>
              <a:t>In situ measurements</a:t>
            </a:r>
          </a:p>
          <a:p>
            <a:pPr lvl="1"/>
            <a:r>
              <a:rPr lang="en-GB" dirty="0" smtClean="0"/>
              <a:t>Geomagnetic reconstructions</a:t>
            </a:r>
          </a:p>
          <a:p>
            <a:pPr lvl="1"/>
            <a:r>
              <a:rPr lang="en-GB" dirty="0" smtClean="0"/>
              <a:t>Cosmic rays</a:t>
            </a:r>
          </a:p>
          <a:p>
            <a:pPr lvl="1"/>
            <a:r>
              <a:rPr lang="en-GB" dirty="0" smtClean="0"/>
              <a:t>Modelling</a:t>
            </a:r>
          </a:p>
          <a:p>
            <a:r>
              <a:rPr lang="en-GB" dirty="0" smtClean="0"/>
              <a:t>Where are we?</a:t>
            </a:r>
          </a:p>
          <a:p>
            <a:r>
              <a:rPr lang="en-GB" dirty="0" smtClean="0"/>
              <a:t>Where are we going?</a:t>
            </a:r>
          </a:p>
          <a:p>
            <a:pPr marL="57150" indent="0">
              <a:buNone/>
            </a:pP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20" name="Rectangle 8"/>
          <p:cNvSpPr>
            <a:spLocks noChangeArrowheads="1"/>
          </p:cNvSpPr>
          <p:nvPr/>
        </p:nvSpPr>
        <p:spPr bwMode="auto">
          <a:xfrm>
            <a:off x="179512" y="209378"/>
            <a:ext cx="6953250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Aft>
                <a:spcPct val="20000"/>
              </a:spcAft>
            </a:pPr>
            <a:r>
              <a:rPr lang="en-GB" sz="3200" dirty="0">
                <a:solidFill>
                  <a:srgbClr val="FF66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Geomagnetic </a:t>
            </a:r>
            <a:r>
              <a:rPr lang="en-GB" sz="3200" dirty="0" err="1">
                <a:solidFill>
                  <a:srgbClr val="FF66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Ap</a:t>
            </a:r>
            <a:r>
              <a:rPr lang="en-GB" sz="3200" dirty="0">
                <a:solidFill>
                  <a:srgbClr val="FF66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Index</a:t>
            </a:r>
          </a:p>
          <a:p>
            <a:pPr eaLnBrk="0" hangingPunct="0">
              <a:spcAft>
                <a:spcPct val="20000"/>
              </a:spcAft>
            </a:pPr>
            <a:r>
              <a:rPr lang="en-GB" sz="2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(from 13 stations around the globe)</a:t>
            </a:r>
            <a:endParaRPr lang="en-US" sz="2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53326" name="Text Box 14"/>
          <p:cNvSpPr txBox="1">
            <a:spLocks noChangeArrowheads="1"/>
          </p:cNvSpPr>
          <p:nvPr/>
        </p:nvSpPr>
        <p:spPr bwMode="auto">
          <a:xfrm>
            <a:off x="5229225" y="1924050"/>
            <a:ext cx="2066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/>
              <a:t>&lt;|B</a:t>
            </a:r>
            <a:r>
              <a:rPr lang="en-GB" sz="2400" baseline="-25000"/>
              <a:t>x</a:t>
            </a:r>
            <a:r>
              <a:rPr lang="en-GB" sz="2400"/>
              <a:t>|</a:t>
            </a:r>
            <a:r>
              <a:rPr lang="en-GB" sz="2400" baseline="-25000"/>
              <a:t>T=1day</a:t>
            </a:r>
            <a:r>
              <a:rPr lang="en-GB" sz="2400"/>
              <a:t>&gt;</a:t>
            </a:r>
          </a:p>
        </p:txBody>
      </p:sp>
      <p:sp>
        <p:nvSpPr>
          <p:cNvPr id="653323" name="Text Box 11"/>
          <p:cNvSpPr txBox="1">
            <a:spLocks noChangeArrowheads="1"/>
          </p:cNvSpPr>
          <p:nvPr/>
        </p:nvSpPr>
        <p:spPr bwMode="auto">
          <a:xfrm>
            <a:off x="962025" y="1866900"/>
            <a:ext cx="2066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/>
              <a:t>&lt;Ap&gt;</a:t>
            </a:r>
          </a:p>
        </p:txBody>
      </p:sp>
      <p:pic>
        <p:nvPicPr>
          <p:cNvPr id="15" name="Picture 55" descr="Device-wh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328613" y="1608138"/>
            <a:ext cx="4216400" cy="4911725"/>
            <a:chOff x="207" y="1013"/>
            <a:chExt cx="2656" cy="3094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207" y="1013"/>
              <a:ext cx="2656" cy="3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70246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" y="1013"/>
              <a:ext cx="2747" cy="3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8"/>
          <p:cNvGrpSpPr>
            <a:grpSpLocks noChangeAspect="1"/>
          </p:cNvGrpSpPr>
          <p:nvPr/>
        </p:nvGrpSpPr>
        <p:grpSpPr bwMode="auto">
          <a:xfrm>
            <a:off x="4629150" y="1611313"/>
            <a:ext cx="4211638" cy="4911725"/>
            <a:chOff x="2916" y="1015"/>
            <a:chExt cx="2653" cy="3094"/>
          </a:xfrm>
        </p:grpSpPr>
        <p:sp>
          <p:nvSpPr>
            <p:cNvPr id="5" name="AutoShape 7"/>
            <p:cNvSpPr>
              <a:spLocks noChangeAspect="1" noChangeArrowheads="1" noTextEdit="1"/>
            </p:cNvSpPr>
            <p:nvPr/>
          </p:nvSpPr>
          <p:spPr bwMode="auto">
            <a:xfrm>
              <a:off x="2916" y="1015"/>
              <a:ext cx="2653" cy="3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70247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6" y="1015"/>
              <a:ext cx="2744" cy="3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5692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6192838" cy="1143000"/>
          </a:xfrm>
        </p:spPr>
        <p:txBody>
          <a:bodyPr/>
          <a:lstStyle/>
          <a:p>
            <a:r>
              <a:rPr lang="en-GB" dirty="0" smtClean="0"/>
              <a:t>Long-term variations </a:t>
            </a:r>
            <a:br>
              <a:rPr lang="en-GB" dirty="0" smtClean="0"/>
            </a:br>
            <a:r>
              <a:rPr lang="en-GB" dirty="0" smtClean="0"/>
              <a:t>in HMF</a:t>
            </a:r>
            <a:br>
              <a:rPr lang="en-GB" dirty="0" smtClean="0"/>
            </a:br>
            <a:r>
              <a:rPr lang="en-GB" sz="2000" dirty="0" smtClean="0">
                <a:solidFill>
                  <a:schemeClr val="tx1"/>
                </a:solidFill>
              </a:rPr>
              <a:t>Geomagnetic reconstructions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4B07-723E-4FEB-828A-B850290B1289}" type="slidenum">
              <a:rPr lang="en-GB" smtClean="0">
                <a:solidFill>
                  <a:srgbClr val="000000"/>
                </a:solidFill>
              </a:rPr>
              <a:pPr/>
              <a:t>21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5361" name="Picture 1" descr="C:\Users\vy902033\AppData\Local\Temp\enhtmlclip\ScreenClip(51).png"/>
          <p:cNvPicPr>
            <a:picLocks noChangeAspect="1" noChangeArrowheads="1"/>
          </p:cNvPicPr>
          <p:nvPr/>
        </p:nvPicPr>
        <p:blipFill>
          <a:blip r:embed="rId2" cstate="print"/>
          <a:srcRect t="54021"/>
          <a:stretch>
            <a:fillRect/>
          </a:stretch>
        </p:blipFill>
        <p:spPr bwMode="auto">
          <a:xfrm>
            <a:off x="467544" y="2276872"/>
            <a:ext cx="8411679" cy="2952328"/>
          </a:xfrm>
          <a:prstGeom prst="rect">
            <a:avLst/>
          </a:prstGeom>
          <a:noFill/>
        </p:spPr>
      </p:pic>
      <p:pic>
        <p:nvPicPr>
          <p:cNvPr id="8" name="Picture 2" descr="http://upload.wikimedia.org/wikipedia/commons/f/f3/Magnetosphere_rendi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60648"/>
            <a:ext cx="2789040" cy="1524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40045151"/>
      </p:ext>
    </p:extLst>
  </p:cSld>
  <p:clrMapOvr>
    <a:masterClrMapping/>
  </p:clrMapOvr>
  <p:transition advTm="87154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6192838" cy="1143000"/>
          </a:xfrm>
        </p:spPr>
        <p:txBody>
          <a:bodyPr/>
          <a:lstStyle/>
          <a:p>
            <a:r>
              <a:rPr lang="en-GB" dirty="0" smtClean="0"/>
              <a:t>Longer-term variations </a:t>
            </a:r>
            <a:br>
              <a:rPr lang="en-GB" dirty="0" smtClean="0"/>
            </a:br>
            <a:r>
              <a:rPr lang="en-GB" dirty="0" smtClean="0"/>
              <a:t>in HMF</a:t>
            </a:r>
            <a:br>
              <a:rPr lang="en-GB" dirty="0" smtClean="0"/>
            </a:br>
            <a:r>
              <a:rPr lang="en-GB" sz="2000" dirty="0" smtClean="0">
                <a:solidFill>
                  <a:schemeClr val="tx1"/>
                </a:solidFill>
              </a:rPr>
              <a:t>Geomagnetic reconstructions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4B07-723E-4FEB-828A-B850290B1289}" type="slidenum">
              <a:rPr lang="en-GB" smtClean="0">
                <a:solidFill>
                  <a:srgbClr val="000000"/>
                </a:solidFill>
              </a:rPr>
              <a:pPr/>
              <a:t>22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6" name="Picture 2" descr="http://www.theresilientearth.com/files/images/Cosmic_ray_sh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8640"/>
            <a:ext cx="1903187" cy="195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0225" name="Picture 1" descr="C:\Users\vy902033\AppData\Local\Temp\enhtmlclip\ScreenClip(5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204864"/>
            <a:ext cx="6867525" cy="4400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93482492"/>
      </p:ext>
    </p:extLst>
  </p:cSld>
  <p:clrMapOvr>
    <a:masterClrMapping/>
  </p:clrMapOvr>
  <p:transition advTm="96764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6192838" cy="1143000"/>
          </a:xfrm>
        </p:spPr>
        <p:txBody>
          <a:bodyPr/>
          <a:lstStyle/>
          <a:p>
            <a:r>
              <a:rPr lang="en-GB" dirty="0" smtClean="0"/>
              <a:t>Rise and fall of open solar flux</a:t>
            </a:r>
            <a:br>
              <a:rPr lang="en-GB" dirty="0" smtClean="0"/>
            </a:br>
            <a:r>
              <a:rPr lang="en-GB" sz="2000" dirty="0" smtClean="0">
                <a:solidFill>
                  <a:schemeClr val="tx1"/>
                </a:solidFill>
              </a:rPr>
              <a:t>e.g., Lockwood et al., JGR, 2002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4B07-723E-4FEB-828A-B850290B1289}" type="slidenum">
              <a:rPr lang="en-GB" smtClean="0">
                <a:solidFill>
                  <a:srgbClr val="000000"/>
                </a:solidFill>
              </a:rPr>
              <a:pPr/>
              <a:t>23</a:t>
            </a:fld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61" name="Group 6"/>
          <p:cNvGrpSpPr>
            <a:grpSpLocks/>
          </p:cNvGrpSpPr>
          <p:nvPr/>
        </p:nvGrpSpPr>
        <p:grpSpPr bwMode="auto">
          <a:xfrm>
            <a:off x="1473374" y="1928594"/>
            <a:ext cx="4213225" cy="369887"/>
            <a:chOff x="947" y="871"/>
            <a:chExt cx="2654" cy="233"/>
          </a:xfrm>
        </p:grpSpPr>
        <p:sp>
          <p:nvSpPr>
            <p:cNvPr id="62" name="Freeform 7"/>
            <p:cNvSpPr>
              <a:spLocks/>
            </p:cNvSpPr>
            <p:nvPr/>
          </p:nvSpPr>
          <p:spPr bwMode="auto">
            <a:xfrm>
              <a:off x="947" y="1008"/>
              <a:ext cx="285" cy="2"/>
            </a:xfrm>
            <a:custGeom>
              <a:avLst/>
              <a:gdLst>
                <a:gd name="T0" fmla="*/ 0 w 183"/>
                <a:gd name="T1" fmla="*/ 0 h 1"/>
                <a:gd name="T2" fmla="*/ 285 w 183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3" h="1">
                  <a:moveTo>
                    <a:pt x="0" y="0"/>
                  </a:moveTo>
                  <a:lnTo>
                    <a:pt x="183" y="0"/>
                  </a:ln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Text Box 8"/>
            <p:cNvSpPr txBox="1">
              <a:spLocks noChangeArrowheads="1"/>
            </p:cNvSpPr>
            <p:nvPr/>
          </p:nvSpPr>
          <p:spPr bwMode="auto">
            <a:xfrm>
              <a:off x="1235" y="871"/>
              <a:ext cx="236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from aa geomagnetic index</a:t>
              </a:r>
            </a:p>
          </p:txBody>
        </p:sp>
      </p:grpSp>
      <p:sp>
        <p:nvSpPr>
          <p:cNvPr id="64" name="Text Box 9"/>
          <p:cNvSpPr txBox="1">
            <a:spLocks noChangeArrowheads="1"/>
          </p:cNvSpPr>
          <p:nvPr/>
        </p:nvSpPr>
        <p:spPr bwMode="auto">
          <a:xfrm>
            <a:off x="846312" y="6211669"/>
            <a:ext cx="6578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1975                 1980                  1985                 1990                 1995</a:t>
            </a:r>
          </a:p>
        </p:txBody>
      </p:sp>
      <p:sp>
        <p:nvSpPr>
          <p:cNvPr id="65" name="Text Box 10"/>
          <p:cNvSpPr txBox="1">
            <a:spLocks noChangeArrowheads="1"/>
          </p:cNvSpPr>
          <p:nvPr/>
        </p:nvSpPr>
        <p:spPr bwMode="auto">
          <a:xfrm rot="16200000">
            <a:off x="-1774408" y="3582720"/>
            <a:ext cx="4421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Total Open Solar Flux (10</a:t>
            </a:r>
            <a:r>
              <a:rPr lang="en-US" sz="1800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14 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Wb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 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</a:p>
        </p:txBody>
      </p:sp>
      <p:sp>
        <p:nvSpPr>
          <p:cNvPr id="66" name="Text Box 11"/>
          <p:cNvSpPr txBox="1">
            <a:spLocks noChangeArrowheads="1"/>
          </p:cNvSpPr>
          <p:nvPr/>
        </p:nvSpPr>
        <p:spPr bwMode="auto">
          <a:xfrm>
            <a:off x="467544" y="1340768"/>
            <a:ext cx="712788" cy="571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spcAft>
                <a:spcPct val="1620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12.0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 eaLnBrk="0" hangingPunct="0">
              <a:spcBef>
                <a:spcPct val="50000"/>
              </a:spcBef>
              <a:spcAft>
                <a:spcPct val="1620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11.2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 eaLnBrk="0" hangingPunct="0">
              <a:spcBef>
                <a:spcPct val="50000"/>
              </a:spcBef>
              <a:spcAft>
                <a:spcPct val="1620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10.4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 eaLnBrk="0" hangingPunct="0">
              <a:spcBef>
                <a:spcPct val="50000"/>
              </a:spcBef>
              <a:spcAft>
                <a:spcPct val="1620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9.6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 eaLnBrk="0" hangingPunct="0">
              <a:spcBef>
                <a:spcPct val="50000"/>
              </a:spcBef>
              <a:spcAft>
                <a:spcPct val="1620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8.8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 eaLnBrk="0" hangingPunct="0">
              <a:spcBef>
                <a:spcPct val="50000"/>
              </a:spcBef>
              <a:spcAft>
                <a:spcPct val="1620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8.0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 eaLnBrk="0" hangingPunct="0">
              <a:spcBef>
                <a:spcPct val="50000"/>
              </a:spcBef>
              <a:spcAft>
                <a:spcPct val="1620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7.2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 eaLnBrk="0" hangingPunct="0">
              <a:spcBef>
                <a:spcPct val="50000"/>
              </a:spcBef>
              <a:spcAft>
                <a:spcPct val="162000"/>
              </a:spcAft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7" name="Group 12"/>
          <p:cNvGrpSpPr>
            <a:grpSpLocks/>
          </p:cNvGrpSpPr>
          <p:nvPr/>
        </p:nvGrpSpPr>
        <p:grpSpPr bwMode="auto">
          <a:xfrm>
            <a:off x="1484487" y="2271494"/>
            <a:ext cx="3157537" cy="369887"/>
            <a:chOff x="963" y="1051"/>
            <a:chExt cx="1989" cy="233"/>
          </a:xfrm>
        </p:grpSpPr>
        <p:sp>
          <p:nvSpPr>
            <p:cNvPr id="68" name="Freeform 13"/>
            <p:cNvSpPr>
              <a:spLocks/>
            </p:cNvSpPr>
            <p:nvPr/>
          </p:nvSpPr>
          <p:spPr bwMode="auto">
            <a:xfrm>
              <a:off x="963" y="1169"/>
              <a:ext cx="285" cy="2"/>
            </a:xfrm>
            <a:custGeom>
              <a:avLst/>
              <a:gdLst>
                <a:gd name="T0" fmla="*/ 0 w 183"/>
                <a:gd name="T1" fmla="*/ 0 h 1"/>
                <a:gd name="T2" fmla="*/ 285 w 183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3" h="1">
                  <a:moveTo>
                    <a:pt x="0" y="0"/>
                  </a:moveTo>
                  <a:lnTo>
                    <a:pt x="183" y="0"/>
                  </a:lnTo>
                </a:path>
              </a:pathLst>
            </a:custGeom>
            <a:noFill/>
            <a:ln w="28575" cmpd="sng">
              <a:solidFill>
                <a:srgbClr val="00B050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Text Box 14"/>
            <p:cNvSpPr txBox="1">
              <a:spLocks noChangeArrowheads="1"/>
            </p:cNvSpPr>
            <p:nvPr/>
          </p:nvSpPr>
          <p:spPr bwMode="auto">
            <a:xfrm>
              <a:off x="1251" y="1051"/>
              <a:ext cx="170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from IMF data</a:t>
              </a:r>
            </a:p>
          </p:txBody>
        </p:sp>
      </p:grpSp>
      <p:grpSp>
        <p:nvGrpSpPr>
          <p:cNvPr id="70" name="Group 19"/>
          <p:cNvGrpSpPr>
            <a:grpSpLocks/>
          </p:cNvGrpSpPr>
          <p:nvPr/>
        </p:nvGrpSpPr>
        <p:grpSpPr bwMode="auto">
          <a:xfrm>
            <a:off x="1487662" y="2592169"/>
            <a:ext cx="3611562" cy="369887"/>
            <a:chOff x="965" y="1226"/>
            <a:chExt cx="2275" cy="233"/>
          </a:xfrm>
        </p:grpSpPr>
        <p:sp>
          <p:nvSpPr>
            <p:cNvPr id="71" name="Freeform 20"/>
            <p:cNvSpPr>
              <a:spLocks/>
            </p:cNvSpPr>
            <p:nvPr/>
          </p:nvSpPr>
          <p:spPr bwMode="auto">
            <a:xfrm flipV="1">
              <a:off x="965" y="1298"/>
              <a:ext cx="278" cy="47"/>
            </a:xfrm>
            <a:custGeom>
              <a:avLst/>
              <a:gdLst>
                <a:gd name="T0" fmla="*/ 0 w 183"/>
                <a:gd name="T1" fmla="*/ 0 h 1"/>
                <a:gd name="T2" fmla="*/ 278 w 183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3" h="1">
                  <a:moveTo>
                    <a:pt x="0" y="0"/>
                  </a:moveTo>
                  <a:lnTo>
                    <a:pt x="183" y="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Text Box 21"/>
            <p:cNvSpPr txBox="1">
              <a:spLocks noChangeArrowheads="1"/>
            </p:cNvSpPr>
            <p:nvPr/>
          </p:nvSpPr>
          <p:spPr bwMode="auto">
            <a:xfrm>
              <a:off x="1254" y="1226"/>
              <a:ext cx="198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from PFSS method *</a:t>
              </a:r>
            </a:p>
          </p:txBody>
        </p:sp>
      </p:grpSp>
      <p:grpSp>
        <p:nvGrpSpPr>
          <p:cNvPr id="73" name="Group 25"/>
          <p:cNvGrpSpPr>
            <a:grpSpLocks/>
          </p:cNvGrpSpPr>
          <p:nvPr/>
        </p:nvGrpSpPr>
        <p:grpSpPr bwMode="auto">
          <a:xfrm>
            <a:off x="1487662" y="1638081"/>
            <a:ext cx="4779962" cy="369888"/>
            <a:chOff x="965" y="1418"/>
            <a:chExt cx="3011" cy="233"/>
          </a:xfrm>
        </p:grpSpPr>
        <p:sp>
          <p:nvSpPr>
            <p:cNvPr id="74" name="Freeform 26"/>
            <p:cNvSpPr>
              <a:spLocks/>
            </p:cNvSpPr>
            <p:nvPr/>
          </p:nvSpPr>
          <p:spPr bwMode="auto">
            <a:xfrm flipV="1">
              <a:off x="965" y="1490"/>
              <a:ext cx="278" cy="47"/>
            </a:xfrm>
            <a:custGeom>
              <a:avLst/>
              <a:gdLst>
                <a:gd name="T0" fmla="*/ 0 w 183"/>
                <a:gd name="T1" fmla="*/ 0 h 1"/>
                <a:gd name="T2" fmla="*/ 278 w 183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3" h="1">
                  <a:moveTo>
                    <a:pt x="0" y="0"/>
                  </a:moveTo>
                  <a:lnTo>
                    <a:pt x="183" y="0"/>
                  </a:lnTo>
                </a:path>
              </a:pathLst>
            </a:custGeom>
            <a:noFill/>
            <a:ln w="28575" cmpd="sng">
              <a:solidFill>
                <a:srgbClr val="FF0066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Text Box 27"/>
            <p:cNvSpPr txBox="1">
              <a:spLocks noChangeArrowheads="1"/>
            </p:cNvSpPr>
            <p:nvPr/>
          </p:nvSpPr>
          <p:spPr bwMode="auto">
            <a:xfrm>
              <a:off x="1254" y="1418"/>
              <a:ext cx="272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from (Moscow) cosmic ray observations</a:t>
              </a:r>
            </a:p>
          </p:txBody>
        </p:sp>
      </p:grpSp>
      <p:sp>
        <p:nvSpPr>
          <p:cNvPr id="76" name="Freeform 28"/>
          <p:cNvSpPr>
            <a:spLocks/>
          </p:cNvSpPr>
          <p:nvPr/>
        </p:nvSpPr>
        <p:spPr bwMode="auto">
          <a:xfrm>
            <a:off x="1187624" y="2998569"/>
            <a:ext cx="5727700" cy="3173412"/>
          </a:xfrm>
          <a:custGeom>
            <a:avLst/>
            <a:gdLst>
              <a:gd name="T0" fmla="*/ 0 w 3608"/>
              <a:gd name="T1" fmla="*/ 3173412 h 1999"/>
              <a:gd name="T2" fmla="*/ 0 w 3608"/>
              <a:gd name="T3" fmla="*/ 2208212 h 1999"/>
              <a:gd name="T4" fmla="*/ 139700 w 3608"/>
              <a:gd name="T5" fmla="*/ 2068512 h 1999"/>
              <a:gd name="T6" fmla="*/ 317500 w 3608"/>
              <a:gd name="T7" fmla="*/ 1878012 h 1999"/>
              <a:gd name="T8" fmla="*/ 571500 w 3608"/>
              <a:gd name="T9" fmla="*/ 1789112 h 1999"/>
              <a:gd name="T10" fmla="*/ 749300 w 3608"/>
              <a:gd name="T11" fmla="*/ 1649412 h 1999"/>
              <a:gd name="T12" fmla="*/ 952500 w 3608"/>
              <a:gd name="T13" fmla="*/ 1649412 h 1999"/>
              <a:gd name="T14" fmla="*/ 1168400 w 3608"/>
              <a:gd name="T15" fmla="*/ 1738312 h 1999"/>
              <a:gd name="T16" fmla="*/ 1397000 w 3608"/>
              <a:gd name="T17" fmla="*/ 1611312 h 1999"/>
              <a:gd name="T18" fmla="*/ 1663700 w 3608"/>
              <a:gd name="T19" fmla="*/ 1192212 h 1999"/>
              <a:gd name="T20" fmla="*/ 1943100 w 3608"/>
              <a:gd name="T21" fmla="*/ 950912 h 1999"/>
              <a:gd name="T22" fmla="*/ 2374900 w 3608"/>
              <a:gd name="T23" fmla="*/ 798512 h 1999"/>
              <a:gd name="T24" fmla="*/ 2870200 w 3608"/>
              <a:gd name="T25" fmla="*/ 798512 h 1999"/>
              <a:gd name="T26" fmla="*/ 3441700 w 3608"/>
              <a:gd name="T27" fmla="*/ 430212 h 1999"/>
              <a:gd name="T28" fmla="*/ 3619500 w 3608"/>
              <a:gd name="T29" fmla="*/ 138112 h 1999"/>
              <a:gd name="T30" fmla="*/ 3797300 w 3608"/>
              <a:gd name="T31" fmla="*/ 87312 h 1999"/>
              <a:gd name="T32" fmla="*/ 3898900 w 3608"/>
              <a:gd name="T33" fmla="*/ 49212 h 1999"/>
              <a:gd name="T34" fmla="*/ 4152900 w 3608"/>
              <a:gd name="T35" fmla="*/ 379412 h 1999"/>
              <a:gd name="T36" fmla="*/ 4762500 w 3608"/>
              <a:gd name="T37" fmla="*/ 696912 h 1999"/>
              <a:gd name="T38" fmla="*/ 5054600 w 3608"/>
              <a:gd name="T39" fmla="*/ 836612 h 1999"/>
              <a:gd name="T40" fmla="*/ 5334000 w 3608"/>
              <a:gd name="T41" fmla="*/ 823912 h 1999"/>
              <a:gd name="T42" fmla="*/ 5575300 w 3608"/>
              <a:gd name="T43" fmla="*/ 836612 h 1999"/>
              <a:gd name="T44" fmla="*/ 5702300 w 3608"/>
              <a:gd name="T45" fmla="*/ 887412 h 1999"/>
              <a:gd name="T46" fmla="*/ 5727700 w 3608"/>
              <a:gd name="T47" fmla="*/ 925512 h 1999"/>
              <a:gd name="T48" fmla="*/ 5727700 w 3608"/>
              <a:gd name="T49" fmla="*/ 3167062 h 199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608" h="1999">
                <a:moveTo>
                  <a:pt x="0" y="1999"/>
                </a:moveTo>
                <a:lnTo>
                  <a:pt x="0" y="1391"/>
                </a:lnTo>
                <a:cubicBezTo>
                  <a:pt x="15" y="1275"/>
                  <a:pt x="55" y="1338"/>
                  <a:pt x="88" y="1303"/>
                </a:cubicBezTo>
                <a:cubicBezTo>
                  <a:pt x="121" y="1268"/>
                  <a:pt x="155" y="1212"/>
                  <a:pt x="200" y="1183"/>
                </a:cubicBezTo>
                <a:cubicBezTo>
                  <a:pt x="245" y="1154"/>
                  <a:pt x="315" y="1151"/>
                  <a:pt x="360" y="1127"/>
                </a:cubicBezTo>
                <a:cubicBezTo>
                  <a:pt x="405" y="1103"/>
                  <a:pt x="432" y="1054"/>
                  <a:pt x="472" y="1039"/>
                </a:cubicBezTo>
                <a:cubicBezTo>
                  <a:pt x="512" y="1024"/>
                  <a:pt x="556" y="1030"/>
                  <a:pt x="600" y="1039"/>
                </a:cubicBezTo>
                <a:cubicBezTo>
                  <a:pt x="644" y="1048"/>
                  <a:pt x="689" y="1099"/>
                  <a:pt x="736" y="1095"/>
                </a:cubicBezTo>
                <a:cubicBezTo>
                  <a:pt x="783" y="1091"/>
                  <a:pt x="828" y="1072"/>
                  <a:pt x="880" y="1015"/>
                </a:cubicBezTo>
                <a:cubicBezTo>
                  <a:pt x="932" y="958"/>
                  <a:pt x="991" y="820"/>
                  <a:pt x="1048" y="751"/>
                </a:cubicBezTo>
                <a:cubicBezTo>
                  <a:pt x="1105" y="682"/>
                  <a:pt x="1149" y="640"/>
                  <a:pt x="1224" y="599"/>
                </a:cubicBezTo>
                <a:cubicBezTo>
                  <a:pt x="1299" y="558"/>
                  <a:pt x="1399" y="519"/>
                  <a:pt x="1496" y="503"/>
                </a:cubicBezTo>
                <a:cubicBezTo>
                  <a:pt x="1593" y="487"/>
                  <a:pt x="1696" y="542"/>
                  <a:pt x="1808" y="503"/>
                </a:cubicBezTo>
                <a:cubicBezTo>
                  <a:pt x="1920" y="464"/>
                  <a:pt x="2089" y="340"/>
                  <a:pt x="2168" y="271"/>
                </a:cubicBezTo>
                <a:cubicBezTo>
                  <a:pt x="2247" y="202"/>
                  <a:pt x="2243" y="123"/>
                  <a:pt x="2280" y="87"/>
                </a:cubicBezTo>
                <a:cubicBezTo>
                  <a:pt x="2317" y="51"/>
                  <a:pt x="2363" y="64"/>
                  <a:pt x="2392" y="55"/>
                </a:cubicBezTo>
                <a:cubicBezTo>
                  <a:pt x="2421" y="46"/>
                  <a:pt x="2419" y="0"/>
                  <a:pt x="2456" y="31"/>
                </a:cubicBezTo>
                <a:cubicBezTo>
                  <a:pt x="2493" y="62"/>
                  <a:pt x="2525" y="171"/>
                  <a:pt x="2616" y="239"/>
                </a:cubicBezTo>
                <a:cubicBezTo>
                  <a:pt x="2707" y="307"/>
                  <a:pt x="2906" y="391"/>
                  <a:pt x="3000" y="439"/>
                </a:cubicBezTo>
                <a:cubicBezTo>
                  <a:pt x="3094" y="487"/>
                  <a:pt x="3124" y="514"/>
                  <a:pt x="3184" y="527"/>
                </a:cubicBezTo>
                <a:cubicBezTo>
                  <a:pt x="3244" y="540"/>
                  <a:pt x="3305" y="519"/>
                  <a:pt x="3360" y="519"/>
                </a:cubicBezTo>
                <a:cubicBezTo>
                  <a:pt x="3415" y="519"/>
                  <a:pt x="3473" y="520"/>
                  <a:pt x="3512" y="527"/>
                </a:cubicBezTo>
                <a:cubicBezTo>
                  <a:pt x="3551" y="534"/>
                  <a:pt x="3576" y="550"/>
                  <a:pt x="3592" y="559"/>
                </a:cubicBezTo>
                <a:lnTo>
                  <a:pt x="3608" y="583"/>
                </a:lnTo>
                <a:lnTo>
                  <a:pt x="3608" y="1995"/>
                </a:lnTo>
              </a:path>
            </a:pathLst>
          </a:cu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GB" sz="1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Freeform 29"/>
          <p:cNvSpPr>
            <a:spLocks/>
          </p:cNvSpPr>
          <p:nvPr/>
        </p:nvSpPr>
        <p:spPr bwMode="auto">
          <a:xfrm>
            <a:off x="1784524" y="2642969"/>
            <a:ext cx="5207000" cy="2781300"/>
          </a:xfrm>
          <a:custGeom>
            <a:avLst/>
            <a:gdLst>
              <a:gd name="T0" fmla="*/ 0 w 3280"/>
              <a:gd name="T1" fmla="*/ 2589213 h 1752"/>
              <a:gd name="T2" fmla="*/ 114300 w 3280"/>
              <a:gd name="T3" fmla="*/ 2614613 h 1752"/>
              <a:gd name="T4" fmla="*/ 241300 w 3280"/>
              <a:gd name="T5" fmla="*/ 2703513 h 1752"/>
              <a:gd name="T6" fmla="*/ 292100 w 3280"/>
              <a:gd name="T7" fmla="*/ 2614613 h 1752"/>
              <a:gd name="T8" fmla="*/ 355600 w 3280"/>
              <a:gd name="T9" fmla="*/ 2665413 h 1752"/>
              <a:gd name="T10" fmla="*/ 419100 w 3280"/>
              <a:gd name="T11" fmla="*/ 2640013 h 1752"/>
              <a:gd name="T12" fmla="*/ 482600 w 3280"/>
              <a:gd name="T13" fmla="*/ 2728913 h 1752"/>
              <a:gd name="T14" fmla="*/ 558800 w 3280"/>
              <a:gd name="T15" fmla="*/ 2741613 h 1752"/>
              <a:gd name="T16" fmla="*/ 762000 w 3280"/>
              <a:gd name="T17" fmla="*/ 2487613 h 1752"/>
              <a:gd name="T18" fmla="*/ 825500 w 3280"/>
              <a:gd name="T19" fmla="*/ 2322513 h 1752"/>
              <a:gd name="T20" fmla="*/ 914400 w 3280"/>
              <a:gd name="T21" fmla="*/ 2322513 h 1752"/>
              <a:gd name="T22" fmla="*/ 1041400 w 3280"/>
              <a:gd name="T23" fmla="*/ 1928813 h 1752"/>
              <a:gd name="T24" fmla="*/ 1130300 w 3280"/>
              <a:gd name="T25" fmla="*/ 1903413 h 1752"/>
              <a:gd name="T26" fmla="*/ 1282700 w 3280"/>
              <a:gd name="T27" fmla="*/ 1738313 h 1752"/>
              <a:gd name="T28" fmla="*/ 1460500 w 3280"/>
              <a:gd name="T29" fmla="*/ 1395413 h 1752"/>
              <a:gd name="T30" fmla="*/ 1600200 w 3280"/>
              <a:gd name="T31" fmla="*/ 1128713 h 1752"/>
              <a:gd name="T32" fmla="*/ 1727200 w 3280"/>
              <a:gd name="T33" fmla="*/ 1090613 h 1752"/>
              <a:gd name="T34" fmla="*/ 1803400 w 3280"/>
              <a:gd name="T35" fmla="*/ 1141413 h 1752"/>
              <a:gd name="T36" fmla="*/ 1930400 w 3280"/>
              <a:gd name="T37" fmla="*/ 912813 h 1752"/>
              <a:gd name="T38" fmla="*/ 2095500 w 3280"/>
              <a:gd name="T39" fmla="*/ 862013 h 1752"/>
              <a:gd name="T40" fmla="*/ 2349500 w 3280"/>
              <a:gd name="T41" fmla="*/ 785813 h 1752"/>
              <a:gd name="T42" fmla="*/ 2463800 w 3280"/>
              <a:gd name="T43" fmla="*/ 836613 h 1752"/>
              <a:gd name="T44" fmla="*/ 2565400 w 3280"/>
              <a:gd name="T45" fmla="*/ 773113 h 1752"/>
              <a:gd name="T46" fmla="*/ 2679700 w 3280"/>
              <a:gd name="T47" fmla="*/ 722313 h 1752"/>
              <a:gd name="T48" fmla="*/ 2730500 w 3280"/>
              <a:gd name="T49" fmla="*/ 569913 h 1752"/>
              <a:gd name="T50" fmla="*/ 2844800 w 3280"/>
              <a:gd name="T51" fmla="*/ 671513 h 1752"/>
              <a:gd name="T52" fmla="*/ 2921000 w 3280"/>
              <a:gd name="T53" fmla="*/ 582613 h 1752"/>
              <a:gd name="T54" fmla="*/ 2997200 w 3280"/>
              <a:gd name="T55" fmla="*/ 442913 h 1752"/>
              <a:gd name="T56" fmla="*/ 3136900 w 3280"/>
              <a:gd name="T57" fmla="*/ 61913 h 1752"/>
              <a:gd name="T58" fmla="*/ 3225800 w 3280"/>
              <a:gd name="T59" fmla="*/ 74613 h 1752"/>
              <a:gd name="T60" fmla="*/ 3327400 w 3280"/>
              <a:gd name="T61" fmla="*/ 112713 h 1752"/>
              <a:gd name="T62" fmla="*/ 3352800 w 3280"/>
              <a:gd name="T63" fmla="*/ 163513 h 1752"/>
              <a:gd name="T64" fmla="*/ 3454400 w 3280"/>
              <a:gd name="T65" fmla="*/ 100013 h 1752"/>
              <a:gd name="T66" fmla="*/ 3568700 w 3280"/>
              <a:gd name="T67" fmla="*/ 468313 h 1752"/>
              <a:gd name="T68" fmla="*/ 3721100 w 3280"/>
              <a:gd name="T69" fmla="*/ 404813 h 1752"/>
              <a:gd name="T70" fmla="*/ 4089400 w 3280"/>
              <a:gd name="T71" fmla="*/ 1077913 h 1752"/>
              <a:gd name="T72" fmla="*/ 4203700 w 3280"/>
              <a:gd name="T73" fmla="*/ 1306513 h 1752"/>
              <a:gd name="T74" fmla="*/ 4330700 w 3280"/>
              <a:gd name="T75" fmla="*/ 1395413 h 1752"/>
              <a:gd name="T76" fmla="*/ 4533900 w 3280"/>
              <a:gd name="T77" fmla="*/ 1662113 h 1752"/>
              <a:gd name="T78" fmla="*/ 4724400 w 3280"/>
              <a:gd name="T79" fmla="*/ 1979613 h 1752"/>
              <a:gd name="T80" fmla="*/ 4876800 w 3280"/>
              <a:gd name="T81" fmla="*/ 2119313 h 1752"/>
              <a:gd name="T82" fmla="*/ 5016500 w 3280"/>
              <a:gd name="T83" fmla="*/ 2106613 h 1752"/>
              <a:gd name="T84" fmla="*/ 5207000 w 3280"/>
              <a:gd name="T85" fmla="*/ 2271713 h 175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280" h="1752">
                <a:moveTo>
                  <a:pt x="0" y="1631"/>
                </a:moveTo>
                <a:cubicBezTo>
                  <a:pt x="12" y="1634"/>
                  <a:pt x="47" y="1635"/>
                  <a:pt x="72" y="1647"/>
                </a:cubicBezTo>
                <a:cubicBezTo>
                  <a:pt x="97" y="1659"/>
                  <a:pt x="133" y="1703"/>
                  <a:pt x="152" y="1703"/>
                </a:cubicBezTo>
                <a:cubicBezTo>
                  <a:pt x="171" y="1703"/>
                  <a:pt x="172" y="1651"/>
                  <a:pt x="184" y="1647"/>
                </a:cubicBezTo>
                <a:cubicBezTo>
                  <a:pt x="196" y="1643"/>
                  <a:pt x="211" y="1676"/>
                  <a:pt x="224" y="1679"/>
                </a:cubicBezTo>
                <a:cubicBezTo>
                  <a:pt x="237" y="1682"/>
                  <a:pt x="251" y="1656"/>
                  <a:pt x="264" y="1663"/>
                </a:cubicBezTo>
                <a:cubicBezTo>
                  <a:pt x="277" y="1670"/>
                  <a:pt x="289" y="1708"/>
                  <a:pt x="304" y="1719"/>
                </a:cubicBezTo>
                <a:cubicBezTo>
                  <a:pt x="319" y="1730"/>
                  <a:pt x="323" y="1752"/>
                  <a:pt x="352" y="1727"/>
                </a:cubicBezTo>
                <a:cubicBezTo>
                  <a:pt x="381" y="1702"/>
                  <a:pt x="452" y="1611"/>
                  <a:pt x="480" y="1567"/>
                </a:cubicBezTo>
                <a:cubicBezTo>
                  <a:pt x="508" y="1523"/>
                  <a:pt x="504" y="1480"/>
                  <a:pt x="520" y="1463"/>
                </a:cubicBezTo>
                <a:cubicBezTo>
                  <a:pt x="536" y="1446"/>
                  <a:pt x="553" y="1504"/>
                  <a:pt x="576" y="1463"/>
                </a:cubicBezTo>
                <a:cubicBezTo>
                  <a:pt x="599" y="1422"/>
                  <a:pt x="633" y="1259"/>
                  <a:pt x="656" y="1215"/>
                </a:cubicBezTo>
                <a:cubicBezTo>
                  <a:pt x="679" y="1171"/>
                  <a:pt x="687" y="1219"/>
                  <a:pt x="712" y="1199"/>
                </a:cubicBezTo>
                <a:cubicBezTo>
                  <a:pt x="737" y="1179"/>
                  <a:pt x="773" y="1148"/>
                  <a:pt x="808" y="1095"/>
                </a:cubicBezTo>
                <a:cubicBezTo>
                  <a:pt x="843" y="1042"/>
                  <a:pt x="887" y="943"/>
                  <a:pt x="920" y="879"/>
                </a:cubicBezTo>
                <a:cubicBezTo>
                  <a:pt x="953" y="815"/>
                  <a:pt x="980" y="743"/>
                  <a:pt x="1008" y="711"/>
                </a:cubicBezTo>
                <a:cubicBezTo>
                  <a:pt x="1036" y="679"/>
                  <a:pt x="1067" y="686"/>
                  <a:pt x="1088" y="687"/>
                </a:cubicBezTo>
                <a:cubicBezTo>
                  <a:pt x="1109" y="688"/>
                  <a:pt x="1115" y="738"/>
                  <a:pt x="1136" y="719"/>
                </a:cubicBezTo>
                <a:cubicBezTo>
                  <a:pt x="1157" y="700"/>
                  <a:pt x="1185" y="604"/>
                  <a:pt x="1216" y="575"/>
                </a:cubicBezTo>
                <a:cubicBezTo>
                  <a:pt x="1247" y="546"/>
                  <a:pt x="1276" y="556"/>
                  <a:pt x="1320" y="543"/>
                </a:cubicBezTo>
                <a:cubicBezTo>
                  <a:pt x="1364" y="530"/>
                  <a:pt x="1441" y="498"/>
                  <a:pt x="1480" y="495"/>
                </a:cubicBezTo>
                <a:cubicBezTo>
                  <a:pt x="1519" y="492"/>
                  <a:pt x="1529" y="528"/>
                  <a:pt x="1552" y="527"/>
                </a:cubicBezTo>
                <a:cubicBezTo>
                  <a:pt x="1575" y="526"/>
                  <a:pt x="1594" y="499"/>
                  <a:pt x="1616" y="487"/>
                </a:cubicBezTo>
                <a:cubicBezTo>
                  <a:pt x="1638" y="475"/>
                  <a:pt x="1671" y="476"/>
                  <a:pt x="1688" y="455"/>
                </a:cubicBezTo>
                <a:cubicBezTo>
                  <a:pt x="1705" y="434"/>
                  <a:pt x="1703" y="364"/>
                  <a:pt x="1720" y="359"/>
                </a:cubicBezTo>
                <a:cubicBezTo>
                  <a:pt x="1737" y="354"/>
                  <a:pt x="1772" y="422"/>
                  <a:pt x="1792" y="423"/>
                </a:cubicBezTo>
                <a:cubicBezTo>
                  <a:pt x="1812" y="424"/>
                  <a:pt x="1824" y="391"/>
                  <a:pt x="1840" y="367"/>
                </a:cubicBezTo>
                <a:cubicBezTo>
                  <a:pt x="1856" y="343"/>
                  <a:pt x="1865" y="334"/>
                  <a:pt x="1888" y="279"/>
                </a:cubicBezTo>
                <a:cubicBezTo>
                  <a:pt x="1911" y="224"/>
                  <a:pt x="1952" y="78"/>
                  <a:pt x="1976" y="39"/>
                </a:cubicBezTo>
                <a:cubicBezTo>
                  <a:pt x="2000" y="0"/>
                  <a:pt x="2012" y="42"/>
                  <a:pt x="2032" y="47"/>
                </a:cubicBezTo>
                <a:cubicBezTo>
                  <a:pt x="2052" y="52"/>
                  <a:pt x="2083" y="62"/>
                  <a:pt x="2096" y="71"/>
                </a:cubicBezTo>
                <a:cubicBezTo>
                  <a:pt x="2109" y="80"/>
                  <a:pt x="2099" y="104"/>
                  <a:pt x="2112" y="103"/>
                </a:cubicBezTo>
                <a:cubicBezTo>
                  <a:pt x="2125" y="102"/>
                  <a:pt x="2153" y="31"/>
                  <a:pt x="2176" y="63"/>
                </a:cubicBezTo>
                <a:cubicBezTo>
                  <a:pt x="2199" y="95"/>
                  <a:pt x="2220" y="263"/>
                  <a:pt x="2248" y="295"/>
                </a:cubicBezTo>
                <a:cubicBezTo>
                  <a:pt x="2276" y="327"/>
                  <a:pt x="2289" y="191"/>
                  <a:pt x="2344" y="255"/>
                </a:cubicBezTo>
                <a:cubicBezTo>
                  <a:pt x="2399" y="319"/>
                  <a:pt x="2525" y="584"/>
                  <a:pt x="2576" y="679"/>
                </a:cubicBezTo>
                <a:cubicBezTo>
                  <a:pt x="2627" y="774"/>
                  <a:pt x="2623" y="790"/>
                  <a:pt x="2648" y="823"/>
                </a:cubicBezTo>
                <a:cubicBezTo>
                  <a:pt x="2673" y="856"/>
                  <a:pt x="2693" y="842"/>
                  <a:pt x="2728" y="879"/>
                </a:cubicBezTo>
                <a:cubicBezTo>
                  <a:pt x="2763" y="916"/>
                  <a:pt x="2815" y="986"/>
                  <a:pt x="2856" y="1047"/>
                </a:cubicBezTo>
                <a:cubicBezTo>
                  <a:pt x="2897" y="1108"/>
                  <a:pt x="2940" y="1199"/>
                  <a:pt x="2976" y="1247"/>
                </a:cubicBezTo>
                <a:cubicBezTo>
                  <a:pt x="3012" y="1295"/>
                  <a:pt x="3041" y="1322"/>
                  <a:pt x="3072" y="1335"/>
                </a:cubicBezTo>
                <a:cubicBezTo>
                  <a:pt x="3103" y="1348"/>
                  <a:pt x="3125" y="1311"/>
                  <a:pt x="3160" y="1327"/>
                </a:cubicBezTo>
                <a:cubicBezTo>
                  <a:pt x="3195" y="1343"/>
                  <a:pt x="3255" y="1409"/>
                  <a:pt x="3280" y="143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GB" sz="1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Freeform 30"/>
          <p:cNvSpPr>
            <a:spLocks/>
          </p:cNvSpPr>
          <p:nvPr/>
        </p:nvSpPr>
        <p:spPr bwMode="auto">
          <a:xfrm>
            <a:off x="1225724" y="2990631"/>
            <a:ext cx="5765800" cy="1930400"/>
          </a:xfrm>
          <a:custGeom>
            <a:avLst/>
            <a:gdLst>
              <a:gd name="T0" fmla="*/ 0 w 3632"/>
              <a:gd name="T1" fmla="*/ 1758950 h 1216"/>
              <a:gd name="T2" fmla="*/ 317500 w 3632"/>
              <a:gd name="T3" fmla="*/ 1746250 h 1216"/>
              <a:gd name="T4" fmla="*/ 825500 w 3632"/>
              <a:gd name="T5" fmla="*/ 1911350 h 1216"/>
              <a:gd name="T6" fmla="*/ 1257300 w 3632"/>
              <a:gd name="T7" fmla="*/ 1860550 h 1216"/>
              <a:gd name="T8" fmla="*/ 1498600 w 3632"/>
              <a:gd name="T9" fmla="*/ 1695450 h 1216"/>
              <a:gd name="T10" fmla="*/ 1714500 w 3632"/>
              <a:gd name="T11" fmla="*/ 1377950 h 1216"/>
              <a:gd name="T12" fmla="*/ 2120900 w 3632"/>
              <a:gd name="T13" fmla="*/ 1085850 h 1216"/>
              <a:gd name="T14" fmla="*/ 2463800 w 3632"/>
              <a:gd name="T15" fmla="*/ 1022350 h 1216"/>
              <a:gd name="T16" fmla="*/ 2616200 w 3632"/>
              <a:gd name="T17" fmla="*/ 1035050 h 1216"/>
              <a:gd name="T18" fmla="*/ 2768600 w 3632"/>
              <a:gd name="T19" fmla="*/ 958850 h 1216"/>
              <a:gd name="T20" fmla="*/ 3035300 w 3632"/>
              <a:gd name="T21" fmla="*/ 692150 h 1216"/>
              <a:gd name="T22" fmla="*/ 3276600 w 3632"/>
              <a:gd name="T23" fmla="*/ 260350 h 1216"/>
              <a:gd name="T24" fmla="*/ 3429000 w 3632"/>
              <a:gd name="T25" fmla="*/ 222250 h 1216"/>
              <a:gd name="T26" fmla="*/ 3657600 w 3632"/>
              <a:gd name="T27" fmla="*/ 6350 h 1216"/>
              <a:gd name="T28" fmla="*/ 4064000 w 3632"/>
              <a:gd name="T29" fmla="*/ 260350 h 1216"/>
              <a:gd name="T30" fmla="*/ 4483100 w 3632"/>
              <a:gd name="T31" fmla="*/ 641350 h 1216"/>
              <a:gd name="T32" fmla="*/ 4826000 w 3632"/>
              <a:gd name="T33" fmla="*/ 857250 h 1216"/>
              <a:gd name="T34" fmla="*/ 5321300 w 3632"/>
              <a:gd name="T35" fmla="*/ 869950 h 1216"/>
              <a:gd name="T36" fmla="*/ 5664200 w 3632"/>
              <a:gd name="T37" fmla="*/ 1022350 h 1216"/>
              <a:gd name="T38" fmla="*/ 5765800 w 3632"/>
              <a:gd name="T39" fmla="*/ 1111250 h 121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632" h="1216">
                <a:moveTo>
                  <a:pt x="0" y="1108"/>
                </a:moveTo>
                <a:cubicBezTo>
                  <a:pt x="33" y="1107"/>
                  <a:pt x="113" y="1084"/>
                  <a:pt x="200" y="1100"/>
                </a:cubicBezTo>
                <a:cubicBezTo>
                  <a:pt x="287" y="1116"/>
                  <a:pt x="421" y="1192"/>
                  <a:pt x="520" y="1204"/>
                </a:cubicBezTo>
                <a:cubicBezTo>
                  <a:pt x="619" y="1216"/>
                  <a:pt x="721" y="1195"/>
                  <a:pt x="792" y="1172"/>
                </a:cubicBezTo>
                <a:cubicBezTo>
                  <a:pt x="863" y="1149"/>
                  <a:pt x="896" y="1119"/>
                  <a:pt x="944" y="1068"/>
                </a:cubicBezTo>
                <a:cubicBezTo>
                  <a:pt x="992" y="1017"/>
                  <a:pt x="1015" y="932"/>
                  <a:pt x="1080" y="868"/>
                </a:cubicBezTo>
                <a:cubicBezTo>
                  <a:pt x="1145" y="804"/>
                  <a:pt x="1257" y="721"/>
                  <a:pt x="1336" y="684"/>
                </a:cubicBezTo>
                <a:cubicBezTo>
                  <a:pt x="1415" y="647"/>
                  <a:pt x="1500" y="649"/>
                  <a:pt x="1552" y="644"/>
                </a:cubicBezTo>
                <a:cubicBezTo>
                  <a:pt x="1604" y="639"/>
                  <a:pt x="1616" y="659"/>
                  <a:pt x="1648" y="652"/>
                </a:cubicBezTo>
                <a:cubicBezTo>
                  <a:pt x="1680" y="645"/>
                  <a:pt x="1700" y="640"/>
                  <a:pt x="1744" y="604"/>
                </a:cubicBezTo>
                <a:cubicBezTo>
                  <a:pt x="1788" y="568"/>
                  <a:pt x="1859" y="509"/>
                  <a:pt x="1912" y="436"/>
                </a:cubicBezTo>
                <a:cubicBezTo>
                  <a:pt x="1965" y="363"/>
                  <a:pt x="2023" y="213"/>
                  <a:pt x="2064" y="164"/>
                </a:cubicBezTo>
                <a:cubicBezTo>
                  <a:pt x="2105" y="115"/>
                  <a:pt x="2120" y="167"/>
                  <a:pt x="2160" y="140"/>
                </a:cubicBezTo>
                <a:cubicBezTo>
                  <a:pt x="2200" y="113"/>
                  <a:pt x="2237" y="0"/>
                  <a:pt x="2304" y="4"/>
                </a:cubicBezTo>
                <a:cubicBezTo>
                  <a:pt x="2371" y="8"/>
                  <a:pt x="2473" y="97"/>
                  <a:pt x="2560" y="164"/>
                </a:cubicBezTo>
                <a:cubicBezTo>
                  <a:pt x="2647" y="231"/>
                  <a:pt x="2744" y="341"/>
                  <a:pt x="2824" y="404"/>
                </a:cubicBezTo>
                <a:cubicBezTo>
                  <a:pt x="2904" y="467"/>
                  <a:pt x="2952" y="516"/>
                  <a:pt x="3040" y="540"/>
                </a:cubicBezTo>
                <a:cubicBezTo>
                  <a:pt x="3128" y="564"/>
                  <a:pt x="3264" y="531"/>
                  <a:pt x="3352" y="548"/>
                </a:cubicBezTo>
                <a:cubicBezTo>
                  <a:pt x="3440" y="565"/>
                  <a:pt x="3521" y="619"/>
                  <a:pt x="3568" y="644"/>
                </a:cubicBezTo>
                <a:cubicBezTo>
                  <a:pt x="3615" y="669"/>
                  <a:pt x="3619" y="688"/>
                  <a:pt x="3632" y="700"/>
                </a:cubicBezTo>
              </a:path>
            </a:pathLst>
          </a:custGeom>
          <a:noFill/>
          <a:ln w="38100" cap="flat" cmpd="sng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GB" sz="1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Freeform 31"/>
          <p:cNvSpPr>
            <a:spLocks/>
          </p:cNvSpPr>
          <p:nvPr/>
        </p:nvSpPr>
        <p:spPr bwMode="auto">
          <a:xfrm>
            <a:off x="1213024" y="2482631"/>
            <a:ext cx="5880100" cy="2432050"/>
          </a:xfrm>
          <a:custGeom>
            <a:avLst/>
            <a:gdLst>
              <a:gd name="T0" fmla="*/ 0 w 3704"/>
              <a:gd name="T1" fmla="*/ 2432050 h 1532"/>
              <a:gd name="T2" fmla="*/ 571500 w 3704"/>
              <a:gd name="T3" fmla="*/ 2368550 h 1532"/>
              <a:gd name="T4" fmla="*/ 812800 w 3704"/>
              <a:gd name="T5" fmla="*/ 2317750 h 1532"/>
              <a:gd name="T6" fmla="*/ 965200 w 3704"/>
              <a:gd name="T7" fmla="*/ 2152650 h 1532"/>
              <a:gd name="T8" fmla="*/ 1143000 w 3704"/>
              <a:gd name="T9" fmla="*/ 2165350 h 1532"/>
              <a:gd name="T10" fmla="*/ 1270000 w 3704"/>
              <a:gd name="T11" fmla="*/ 2012950 h 1532"/>
              <a:gd name="T12" fmla="*/ 1498600 w 3704"/>
              <a:gd name="T13" fmla="*/ 1835150 h 1532"/>
              <a:gd name="T14" fmla="*/ 1612900 w 3704"/>
              <a:gd name="T15" fmla="*/ 1543050 h 1532"/>
              <a:gd name="T16" fmla="*/ 1752600 w 3704"/>
              <a:gd name="T17" fmla="*/ 1339850 h 1532"/>
              <a:gd name="T18" fmla="*/ 1943100 w 3704"/>
              <a:gd name="T19" fmla="*/ 1200150 h 1532"/>
              <a:gd name="T20" fmla="*/ 2044700 w 3704"/>
              <a:gd name="T21" fmla="*/ 1073150 h 1532"/>
              <a:gd name="T22" fmla="*/ 2159000 w 3704"/>
              <a:gd name="T23" fmla="*/ 920750 h 1532"/>
              <a:gd name="T24" fmla="*/ 2374900 w 3704"/>
              <a:gd name="T25" fmla="*/ 971550 h 1532"/>
              <a:gd name="T26" fmla="*/ 2438400 w 3704"/>
              <a:gd name="T27" fmla="*/ 920750 h 1532"/>
              <a:gd name="T28" fmla="*/ 2730500 w 3704"/>
              <a:gd name="T29" fmla="*/ 933450 h 1532"/>
              <a:gd name="T30" fmla="*/ 2844800 w 3704"/>
              <a:gd name="T31" fmla="*/ 908050 h 1532"/>
              <a:gd name="T32" fmla="*/ 2895600 w 3704"/>
              <a:gd name="T33" fmla="*/ 806450 h 1532"/>
              <a:gd name="T34" fmla="*/ 3086100 w 3704"/>
              <a:gd name="T35" fmla="*/ 679450 h 1532"/>
              <a:gd name="T36" fmla="*/ 3200400 w 3704"/>
              <a:gd name="T37" fmla="*/ 603250 h 1532"/>
              <a:gd name="T38" fmla="*/ 3302000 w 3704"/>
              <a:gd name="T39" fmla="*/ 463550 h 1532"/>
              <a:gd name="T40" fmla="*/ 3517900 w 3704"/>
              <a:gd name="T41" fmla="*/ 488950 h 1532"/>
              <a:gd name="T42" fmla="*/ 3657600 w 3704"/>
              <a:gd name="T43" fmla="*/ 171450 h 1532"/>
              <a:gd name="T44" fmla="*/ 3784600 w 3704"/>
              <a:gd name="T45" fmla="*/ 19050 h 1532"/>
              <a:gd name="T46" fmla="*/ 3924300 w 3704"/>
              <a:gd name="T47" fmla="*/ 57150 h 1532"/>
              <a:gd name="T48" fmla="*/ 4038600 w 3704"/>
              <a:gd name="T49" fmla="*/ 44450 h 1532"/>
              <a:gd name="T50" fmla="*/ 4127500 w 3704"/>
              <a:gd name="T51" fmla="*/ 184150 h 1532"/>
              <a:gd name="T52" fmla="*/ 4419600 w 3704"/>
              <a:gd name="T53" fmla="*/ 463550 h 1532"/>
              <a:gd name="T54" fmla="*/ 4673600 w 3704"/>
              <a:gd name="T55" fmla="*/ 895350 h 1532"/>
              <a:gd name="T56" fmla="*/ 4876800 w 3704"/>
              <a:gd name="T57" fmla="*/ 1022350 h 1532"/>
              <a:gd name="T58" fmla="*/ 5168900 w 3704"/>
              <a:gd name="T59" fmla="*/ 1187450 h 1532"/>
              <a:gd name="T60" fmla="*/ 5384800 w 3704"/>
              <a:gd name="T61" fmla="*/ 1276350 h 1532"/>
              <a:gd name="T62" fmla="*/ 5473700 w 3704"/>
              <a:gd name="T63" fmla="*/ 1428750 h 1532"/>
              <a:gd name="T64" fmla="*/ 5600700 w 3704"/>
              <a:gd name="T65" fmla="*/ 1428750 h 1532"/>
              <a:gd name="T66" fmla="*/ 5765800 w 3704"/>
              <a:gd name="T67" fmla="*/ 1555750 h 1532"/>
              <a:gd name="T68" fmla="*/ 5880100 w 3704"/>
              <a:gd name="T69" fmla="*/ 1758950 h 153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704" h="1532">
                <a:moveTo>
                  <a:pt x="0" y="1532"/>
                </a:moveTo>
                <a:cubicBezTo>
                  <a:pt x="60" y="1525"/>
                  <a:pt x="275" y="1504"/>
                  <a:pt x="360" y="1492"/>
                </a:cubicBezTo>
                <a:cubicBezTo>
                  <a:pt x="445" y="1480"/>
                  <a:pt x="471" y="1483"/>
                  <a:pt x="512" y="1460"/>
                </a:cubicBezTo>
                <a:cubicBezTo>
                  <a:pt x="553" y="1437"/>
                  <a:pt x="573" y="1372"/>
                  <a:pt x="608" y="1356"/>
                </a:cubicBezTo>
                <a:cubicBezTo>
                  <a:pt x="643" y="1340"/>
                  <a:pt x="688" y="1379"/>
                  <a:pt x="720" y="1364"/>
                </a:cubicBezTo>
                <a:cubicBezTo>
                  <a:pt x="752" y="1349"/>
                  <a:pt x="763" y="1303"/>
                  <a:pt x="800" y="1268"/>
                </a:cubicBezTo>
                <a:cubicBezTo>
                  <a:pt x="837" y="1233"/>
                  <a:pt x="908" y="1205"/>
                  <a:pt x="944" y="1156"/>
                </a:cubicBezTo>
                <a:cubicBezTo>
                  <a:pt x="980" y="1107"/>
                  <a:pt x="989" y="1024"/>
                  <a:pt x="1016" y="972"/>
                </a:cubicBezTo>
                <a:cubicBezTo>
                  <a:pt x="1043" y="920"/>
                  <a:pt x="1069" y="880"/>
                  <a:pt x="1104" y="844"/>
                </a:cubicBezTo>
                <a:cubicBezTo>
                  <a:pt x="1139" y="808"/>
                  <a:pt x="1193" y="784"/>
                  <a:pt x="1224" y="756"/>
                </a:cubicBezTo>
                <a:cubicBezTo>
                  <a:pt x="1255" y="728"/>
                  <a:pt x="1265" y="705"/>
                  <a:pt x="1288" y="676"/>
                </a:cubicBezTo>
                <a:cubicBezTo>
                  <a:pt x="1311" y="647"/>
                  <a:pt x="1325" y="591"/>
                  <a:pt x="1360" y="580"/>
                </a:cubicBezTo>
                <a:cubicBezTo>
                  <a:pt x="1395" y="569"/>
                  <a:pt x="1467" y="612"/>
                  <a:pt x="1496" y="612"/>
                </a:cubicBezTo>
                <a:cubicBezTo>
                  <a:pt x="1525" y="612"/>
                  <a:pt x="1499" y="584"/>
                  <a:pt x="1536" y="580"/>
                </a:cubicBezTo>
                <a:cubicBezTo>
                  <a:pt x="1573" y="576"/>
                  <a:pt x="1677" y="589"/>
                  <a:pt x="1720" y="588"/>
                </a:cubicBezTo>
                <a:cubicBezTo>
                  <a:pt x="1763" y="587"/>
                  <a:pt x="1775" y="585"/>
                  <a:pt x="1792" y="572"/>
                </a:cubicBezTo>
                <a:cubicBezTo>
                  <a:pt x="1809" y="559"/>
                  <a:pt x="1799" y="532"/>
                  <a:pt x="1824" y="508"/>
                </a:cubicBezTo>
                <a:cubicBezTo>
                  <a:pt x="1849" y="484"/>
                  <a:pt x="1912" y="449"/>
                  <a:pt x="1944" y="428"/>
                </a:cubicBezTo>
                <a:cubicBezTo>
                  <a:pt x="1976" y="407"/>
                  <a:pt x="1993" y="403"/>
                  <a:pt x="2016" y="380"/>
                </a:cubicBezTo>
                <a:cubicBezTo>
                  <a:pt x="2039" y="357"/>
                  <a:pt x="2047" y="304"/>
                  <a:pt x="2080" y="292"/>
                </a:cubicBezTo>
                <a:cubicBezTo>
                  <a:pt x="2113" y="280"/>
                  <a:pt x="2179" y="339"/>
                  <a:pt x="2216" y="308"/>
                </a:cubicBezTo>
                <a:cubicBezTo>
                  <a:pt x="2253" y="277"/>
                  <a:pt x="2276" y="157"/>
                  <a:pt x="2304" y="108"/>
                </a:cubicBezTo>
                <a:cubicBezTo>
                  <a:pt x="2332" y="59"/>
                  <a:pt x="2356" y="24"/>
                  <a:pt x="2384" y="12"/>
                </a:cubicBezTo>
                <a:cubicBezTo>
                  <a:pt x="2412" y="0"/>
                  <a:pt x="2445" y="33"/>
                  <a:pt x="2472" y="36"/>
                </a:cubicBezTo>
                <a:cubicBezTo>
                  <a:pt x="2499" y="39"/>
                  <a:pt x="2523" y="15"/>
                  <a:pt x="2544" y="28"/>
                </a:cubicBezTo>
                <a:cubicBezTo>
                  <a:pt x="2565" y="41"/>
                  <a:pt x="2560" y="72"/>
                  <a:pt x="2600" y="116"/>
                </a:cubicBezTo>
                <a:cubicBezTo>
                  <a:pt x="2640" y="160"/>
                  <a:pt x="2727" y="217"/>
                  <a:pt x="2784" y="292"/>
                </a:cubicBezTo>
                <a:cubicBezTo>
                  <a:pt x="2841" y="367"/>
                  <a:pt x="2896" y="505"/>
                  <a:pt x="2944" y="564"/>
                </a:cubicBezTo>
                <a:cubicBezTo>
                  <a:pt x="2992" y="623"/>
                  <a:pt x="3020" y="613"/>
                  <a:pt x="3072" y="644"/>
                </a:cubicBezTo>
                <a:cubicBezTo>
                  <a:pt x="3124" y="675"/>
                  <a:pt x="3203" y="721"/>
                  <a:pt x="3256" y="748"/>
                </a:cubicBezTo>
                <a:cubicBezTo>
                  <a:pt x="3309" y="775"/>
                  <a:pt x="3360" y="779"/>
                  <a:pt x="3392" y="804"/>
                </a:cubicBezTo>
                <a:cubicBezTo>
                  <a:pt x="3424" y="829"/>
                  <a:pt x="3425" y="884"/>
                  <a:pt x="3448" y="900"/>
                </a:cubicBezTo>
                <a:cubicBezTo>
                  <a:pt x="3471" y="916"/>
                  <a:pt x="3497" y="887"/>
                  <a:pt x="3528" y="900"/>
                </a:cubicBezTo>
                <a:cubicBezTo>
                  <a:pt x="3559" y="913"/>
                  <a:pt x="3603" y="945"/>
                  <a:pt x="3632" y="980"/>
                </a:cubicBezTo>
                <a:cubicBezTo>
                  <a:pt x="3661" y="1015"/>
                  <a:pt x="3689" y="1081"/>
                  <a:pt x="3704" y="1108"/>
                </a:cubicBezTo>
              </a:path>
            </a:pathLst>
          </a:custGeom>
          <a:noFill/>
          <a:ln w="381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GB" sz="1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Freeform 32"/>
          <p:cNvSpPr>
            <a:spLocks/>
          </p:cNvSpPr>
          <p:nvPr/>
        </p:nvSpPr>
        <p:spPr bwMode="auto">
          <a:xfrm>
            <a:off x="1168574" y="5198844"/>
            <a:ext cx="5930900" cy="977900"/>
          </a:xfrm>
          <a:custGeom>
            <a:avLst/>
            <a:gdLst>
              <a:gd name="T0" fmla="*/ 88900 w 3736"/>
              <a:gd name="T1" fmla="*/ 438150 h 616"/>
              <a:gd name="T2" fmla="*/ 177800 w 3736"/>
              <a:gd name="T3" fmla="*/ 492125 h 616"/>
              <a:gd name="T4" fmla="*/ 254000 w 3736"/>
              <a:gd name="T5" fmla="*/ 541338 h 616"/>
              <a:gd name="T6" fmla="*/ 368300 w 3736"/>
              <a:gd name="T7" fmla="*/ 720725 h 616"/>
              <a:gd name="T8" fmla="*/ 469900 w 3736"/>
              <a:gd name="T9" fmla="*/ 588963 h 616"/>
              <a:gd name="T10" fmla="*/ 584200 w 3736"/>
              <a:gd name="T11" fmla="*/ 520700 h 616"/>
              <a:gd name="T12" fmla="*/ 711200 w 3736"/>
              <a:gd name="T13" fmla="*/ 750888 h 616"/>
              <a:gd name="T14" fmla="*/ 819150 w 3736"/>
              <a:gd name="T15" fmla="*/ 771525 h 616"/>
              <a:gd name="T16" fmla="*/ 927100 w 3736"/>
              <a:gd name="T17" fmla="*/ 865188 h 616"/>
              <a:gd name="T18" fmla="*/ 1054100 w 3736"/>
              <a:gd name="T19" fmla="*/ 803275 h 616"/>
              <a:gd name="T20" fmla="*/ 1136650 w 3736"/>
              <a:gd name="T21" fmla="*/ 857250 h 616"/>
              <a:gd name="T22" fmla="*/ 1314450 w 3736"/>
              <a:gd name="T23" fmla="*/ 785813 h 616"/>
              <a:gd name="T24" fmla="*/ 1390650 w 3736"/>
              <a:gd name="T25" fmla="*/ 939800 h 616"/>
              <a:gd name="T26" fmla="*/ 1524000 w 3736"/>
              <a:gd name="T27" fmla="*/ 976313 h 616"/>
              <a:gd name="T28" fmla="*/ 1606550 w 3736"/>
              <a:gd name="T29" fmla="*/ 954088 h 616"/>
              <a:gd name="T30" fmla="*/ 1714500 w 3736"/>
              <a:gd name="T31" fmla="*/ 882650 h 616"/>
              <a:gd name="T32" fmla="*/ 1797050 w 3736"/>
              <a:gd name="T33" fmla="*/ 750888 h 616"/>
              <a:gd name="T34" fmla="*/ 1905000 w 3736"/>
              <a:gd name="T35" fmla="*/ 560388 h 616"/>
              <a:gd name="T36" fmla="*/ 1993900 w 3736"/>
              <a:gd name="T37" fmla="*/ 696913 h 616"/>
              <a:gd name="T38" fmla="*/ 2146300 w 3736"/>
              <a:gd name="T39" fmla="*/ 455613 h 616"/>
              <a:gd name="T40" fmla="*/ 2247900 w 3736"/>
              <a:gd name="T41" fmla="*/ 7938 h 616"/>
              <a:gd name="T42" fmla="*/ 2355850 w 3736"/>
              <a:gd name="T43" fmla="*/ 304800 h 616"/>
              <a:gd name="T44" fmla="*/ 2476500 w 3736"/>
              <a:gd name="T45" fmla="*/ 128588 h 616"/>
              <a:gd name="T46" fmla="*/ 2565400 w 3736"/>
              <a:gd name="T47" fmla="*/ 258763 h 616"/>
              <a:gd name="T48" fmla="*/ 2660650 w 3736"/>
              <a:gd name="T49" fmla="*/ 215900 h 616"/>
              <a:gd name="T50" fmla="*/ 2755900 w 3736"/>
              <a:gd name="T51" fmla="*/ 211138 h 616"/>
              <a:gd name="T52" fmla="*/ 2844800 w 3736"/>
              <a:gd name="T53" fmla="*/ 492125 h 616"/>
              <a:gd name="T54" fmla="*/ 2940050 w 3736"/>
              <a:gd name="T55" fmla="*/ 484188 h 616"/>
              <a:gd name="T56" fmla="*/ 3111500 w 3736"/>
              <a:gd name="T57" fmla="*/ 560388 h 616"/>
              <a:gd name="T58" fmla="*/ 3251200 w 3736"/>
              <a:gd name="T59" fmla="*/ 552450 h 616"/>
              <a:gd name="T60" fmla="*/ 3346450 w 3736"/>
              <a:gd name="T61" fmla="*/ 822325 h 616"/>
              <a:gd name="T62" fmla="*/ 3517900 w 3736"/>
              <a:gd name="T63" fmla="*/ 896938 h 616"/>
              <a:gd name="T64" fmla="*/ 3632200 w 3736"/>
              <a:gd name="T65" fmla="*/ 890588 h 616"/>
              <a:gd name="T66" fmla="*/ 3727450 w 3736"/>
              <a:gd name="T67" fmla="*/ 893763 h 616"/>
              <a:gd name="T68" fmla="*/ 3829050 w 3736"/>
              <a:gd name="T69" fmla="*/ 968375 h 616"/>
              <a:gd name="T70" fmla="*/ 3975100 w 3736"/>
              <a:gd name="T71" fmla="*/ 782638 h 616"/>
              <a:gd name="T72" fmla="*/ 4070350 w 3736"/>
              <a:gd name="T73" fmla="*/ 682625 h 616"/>
              <a:gd name="T74" fmla="*/ 4184650 w 3736"/>
              <a:gd name="T75" fmla="*/ 538163 h 616"/>
              <a:gd name="T76" fmla="*/ 4292600 w 3736"/>
              <a:gd name="T77" fmla="*/ 338138 h 616"/>
              <a:gd name="T78" fmla="*/ 4368800 w 3736"/>
              <a:gd name="T79" fmla="*/ 147638 h 616"/>
              <a:gd name="T80" fmla="*/ 4464050 w 3736"/>
              <a:gd name="T81" fmla="*/ 0 h 616"/>
              <a:gd name="T82" fmla="*/ 4533900 w 3736"/>
              <a:gd name="T83" fmla="*/ 147638 h 616"/>
              <a:gd name="T84" fmla="*/ 4603750 w 3736"/>
              <a:gd name="T85" fmla="*/ 304800 h 616"/>
              <a:gd name="T86" fmla="*/ 4679950 w 3736"/>
              <a:gd name="T87" fmla="*/ 430213 h 616"/>
              <a:gd name="T88" fmla="*/ 4775200 w 3736"/>
              <a:gd name="T89" fmla="*/ 319088 h 616"/>
              <a:gd name="T90" fmla="*/ 4902200 w 3736"/>
              <a:gd name="T91" fmla="*/ 347663 h 616"/>
              <a:gd name="T92" fmla="*/ 4978400 w 3736"/>
              <a:gd name="T93" fmla="*/ 244475 h 616"/>
              <a:gd name="T94" fmla="*/ 5073650 w 3736"/>
              <a:gd name="T95" fmla="*/ 276225 h 616"/>
              <a:gd name="T96" fmla="*/ 5137150 w 3736"/>
              <a:gd name="T97" fmla="*/ 657225 h 616"/>
              <a:gd name="T98" fmla="*/ 5276850 w 3736"/>
              <a:gd name="T99" fmla="*/ 668338 h 616"/>
              <a:gd name="T100" fmla="*/ 5384800 w 3736"/>
              <a:gd name="T101" fmla="*/ 688975 h 616"/>
              <a:gd name="T102" fmla="*/ 5511800 w 3736"/>
              <a:gd name="T103" fmla="*/ 688975 h 616"/>
              <a:gd name="T104" fmla="*/ 5638800 w 3736"/>
              <a:gd name="T105" fmla="*/ 865188 h 616"/>
              <a:gd name="T106" fmla="*/ 5746750 w 3736"/>
              <a:gd name="T107" fmla="*/ 833438 h 616"/>
              <a:gd name="T108" fmla="*/ 5930900 w 3736"/>
              <a:gd name="T109" fmla="*/ 949325 h 61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736" h="616">
                <a:moveTo>
                  <a:pt x="0" y="616"/>
                </a:moveTo>
                <a:lnTo>
                  <a:pt x="0" y="262"/>
                </a:lnTo>
                <a:lnTo>
                  <a:pt x="40" y="203"/>
                </a:lnTo>
                <a:lnTo>
                  <a:pt x="56" y="276"/>
                </a:lnTo>
                <a:lnTo>
                  <a:pt x="76" y="208"/>
                </a:lnTo>
                <a:lnTo>
                  <a:pt x="84" y="265"/>
                </a:lnTo>
                <a:lnTo>
                  <a:pt x="96" y="253"/>
                </a:lnTo>
                <a:lnTo>
                  <a:pt x="112" y="310"/>
                </a:lnTo>
                <a:lnTo>
                  <a:pt x="124" y="301"/>
                </a:lnTo>
                <a:lnTo>
                  <a:pt x="132" y="330"/>
                </a:lnTo>
                <a:lnTo>
                  <a:pt x="148" y="312"/>
                </a:lnTo>
                <a:lnTo>
                  <a:pt x="160" y="341"/>
                </a:lnTo>
                <a:lnTo>
                  <a:pt x="172" y="321"/>
                </a:lnTo>
                <a:lnTo>
                  <a:pt x="192" y="416"/>
                </a:lnTo>
                <a:lnTo>
                  <a:pt x="204" y="393"/>
                </a:lnTo>
                <a:lnTo>
                  <a:pt x="232" y="454"/>
                </a:lnTo>
                <a:lnTo>
                  <a:pt x="240" y="362"/>
                </a:lnTo>
                <a:lnTo>
                  <a:pt x="268" y="454"/>
                </a:lnTo>
                <a:lnTo>
                  <a:pt x="276" y="443"/>
                </a:lnTo>
                <a:lnTo>
                  <a:pt x="296" y="371"/>
                </a:lnTo>
                <a:lnTo>
                  <a:pt x="316" y="421"/>
                </a:lnTo>
                <a:lnTo>
                  <a:pt x="328" y="335"/>
                </a:lnTo>
                <a:lnTo>
                  <a:pt x="356" y="414"/>
                </a:lnTo>
                <a:lnTo>
                  <a:pt x="368" y="328"/>
                </a:lnTo>
                <a:lnTo>
                  <a:pt x="392" y="373"/>
                </a:lnTo>
                <a:lnTo>
                  <a:pt x="424" y="427"/>
                </a:lnTo>
                <a:lnTo>
                  <a:pt x="428" y="482"/>
                </a:lnTo>
                <a:lnTo>
                  <a:pt x="448" y="473"/>
                </a:lnTo>
                <a:lnTo>
                  <a:pt x="468" y="475"/>
                </a:lnTo>
                <a:lnTo>
                  <a:pt x="496" y="434"/>
                </a:lnTo>
                <a:lnTo>
                  <a:pt x="500" y="475"/>
                </a:lnTo>
                <a:lnTo>
                  <a:pt x="516" y="486"/>
                </a:lnTo>
                <a:lnTo>
                  <a:pt x="532" y="543"/>
                </a:lnTo>
                <a:lnTo>
                  <a:pt x="552" y="430"/>
                </a:lnTo>
                <a:lnTo>
                  <a:pt x="564" y="522"/>
                </a:lnTo>
                <a:lnTo>
                  <a:pt x="584" y="545"/>
                </a:lnTo>
                <a:lnTo>
                  <a:pt x="600" y="531"/>
                </a:lnTo>
                <a:lnTo>
                  <a:pt x="616" y="552"/>
                </a:lnTo>
                <a:lnTo>
                  <a:pt x="640" y="491"/>
                </a:lnTo>
                <a:lnTo>
                  <a:pt x="664" y="506"/>
                </a:lnTo>
                <a:lnTo>
                  <a:pt x="668" y="441"/>
                </a:lnTo>
                <a:lnTo>
                  <a:pt x="684" y="506"/>
                </a:lnTo>
                <a:lnTo>
                  <a:pt x="708" y="468"/>
                </a:lnTo>
                <a:lnTo>
                  <a:pt x="716" y="540"/>
                </a:lnTo>
                <a:lnTo>
                  <a:pt x="764" y="581"/>
                </a:lnTo>
                <a:lnTo>
                  <a:pt x="784" y="601"/>
                </a:lnTo>
                <a:lnTo>
                  <a:pt x="800" y="579"/>
                </a:lnTo>
                <a:lnTo>
                  <a:pt x="828" y="495"/>
                </a:lnTo>
                <a:lnTo>
                  <a:pt x="832" y="561"/>
                </a:lnTo>
                <a:lnTo>
                  <a:pt x="852" y="590"/>
                </a:lnTo>
                <a:lnTo>
                  <a:pt x="868" y="561"/>
                </a:lnTo>
                <a:lnTo>
                  <a:pt x="876" y="592"/>
                </a:lnTo>
                <a:lnTo>
                  <a:pt x="904" y="599"/>
                </a:lnTo>
                <a:lnTo>
                  <a:pt x="912" y="556"/>
                </a:lnTo>
                <a:lnTo>
                  <a:pt x="936" y="579"/>
                </a:lnTo>
                <a:lnTo>
                  <a:pt x="960" y="615"/>
                </a:lnTo>
                <a:lnTo>
                  <a:pt x="968" y="574"/>
                </a:lnTo>
                <a:lnTo>
                  <a:pt x="980" y="574"/>
                </a:lnTo>
                <a:lnTo>
                  <a:pt x="988" y="561"/>
                </a:lnTo>
                <a:lnTo>
                  <a:pt x="1012" y="601"/>
                </a:lnTo>
                <a:lnTo>
                  <a:pt x="1020" y="574"/>
                </a:lnTo>
                <a:lnTo>
                  <a:pt x="1040" y="554"/>
                </a:lnTo>
                <a:lnTo>
                  <a:pt x="1056" y="592"/>
                </a:lnTo>
                <a:lnTo>
                  <a:pt x="1080" y="556"/>
                </a:lnTo>
                <a:lnTo>
                  <a:pt x="1088" y="502"/>
                </a:lnTo>
                <a:lnTo>
                  <a:pt x="1108" y="552"/>
                </a:lnTo>
                <a:lnTo>
                  <a:pt x="1124" y="500"/>
                </a:lnTo>
                <a:lnTo>
                  <a:pt x="1132" y="473"/>
                </a:lnTo>
                <a:lnTo>
                  <a:pt x="1152" y="522"/>
                </a:lnTo>
                <a:lnTo>
                  <a:pt x="1172" y="445"/>
                </a:lnTo>
                <a:lnTo>
                  <a:pt x="1184" y="317"/>
                </a:lnTo>
                <a:lnTo>
                  <a:pt x="1200" y="353"/>
                </a:lnTo>
                <a:lnTo>
                  <a:pt x="1204" y="301"/>
                </a:lnTo>
                <a:lnTo>
                  <a:pt x="1228" y="353"/>
                </a:lnTo>
                <a:lnTo>
                  <a:pt x="1236" y="314"/>
                </a:lnTo>
                <a:lnTo>
                  <a:pt x="1256" y="439"/>
                </a:lnTo>
                <a:lnTo>
                  <a:pt x="1264" y="170"/>
                </a:lnTo>
                <a:lnTo>
                  <a:pt x="1296" y="301"/>
                </a:lnTo>
                <a:lnTo>
                  <a:pt x="1320" y="72"/>
                </a:lnTo>
                <a:lnTo>
                  <a:pt x="1352" y="287"/>
                </a:lnTo>
                <a:lnTo>
                  <a:pt x="1368" y="142"/>
                </a:lnTo>
                <a:lnTo>
                  <a:pt x="1380" y="99"/>
                </a:lnTo>
                <a:lnTo>
                  <a:pt x="1404" y="147"/>
                </a:lnTo>
                <a:lnTo>
                  <a:pt x="1416" y="5"/>
                </a:lnTo>
                <a:lnTo>
                  <a:pt x="1448" y="36"/>
                </a:lnTo>
                <a:lnTo>
                  <a:pt x="1460" y="99"/>
                </a:lnTo>
                <a:lnTo>
                  <a:pt x="1480" y="118"/>
                </a:lnTo>
                <a:lnTo>
                  <a:pt x="1484" y="192"/>
                </a:lnTo>
                <a:lnTo>
                  <a:pt x="1508" y="29"/>
                </a:lnTo>
                <a:lnTo>
                  <a:pt x="1528" y="156"/>
                </a:lnTo>
                <a:lnTo>
                  <a:pt x="1540" y="172"/>
                </a:lnTo>
                <a:lnTo>
                  <a:pt x="1560" y="81"/>
                </a:lnTo>
                <a:lnTo>
                  <a:pt x="1580" y="131"/>
                </a:lnTo>
                <a:lnTo>
                  <a:pt x="1588" y="52"/>
                </a:lnTo>
                <a:lnTo>
                  <a:pt x="1604" y="251"/>
                </a:lnTo>
                <a:lnTo>
                  <a:pt x="1616" y="163"/>
                </a:lnTo>
                <a:lnTo>
                  <a:pt x="1628" y="179"/>
                </a:lnTo>
                <a:lnTo>
                  <a:pt x="1636" y="111"/>
                </a:lnTo>
                <a:lnTo>
                  <a:pt x="1668" y="321"/>
                </a:lnTo>
                <a:lnTo>
                  <a:pt x="1676" y="136"/>
                </a:lnTo>
                <a:lnTo>
                  <a:pt x="1692" y="77"/>
                </a:lnTo>
                <a:lnTo>
                  <a:pt x="1712" y="97"/>
                </a:lnTo>
                <a:lnTo>
                  <a:pt x="1720" y="163"/>
                </a:lnTo>
                <a:lnTo>
                  <a:pt x="1736" y="133"/>
                </a:lnTo>
                <a:lnTo>
                  <a:pt x="1740" y="244"/>
                </a:lnTo>
                <a:lnTo>
                  <a:pt x="1760" y="88"/>
                </a:lnTo>
                <a:lnTo>
                  <a:pt x="1776" y="145"/>
                </a:lnTo>
                <a:lnTo>
                  <a:pt x="1792" y="310"/>
                </a:lnTo>
                <a:lnTo>
                  <a:pt x="1808" y="262"/>
                </a:lnTo>
                <a:lnTo>
                  <a:pt x="1828" y="269"/>
                </a:lnTo>
                <a:lnTo>
                  <a:pt x="1844" y="235"/>
                </a:lnTo>
                <a:lnTo>
                  <a:pt x="1852" y="305"/>
                </a:lnTo>
                <a:lnTo>
                  <a:pt x="1876" y="203"/>
                </a:lnTo>
                <a:lnTo>
                  <a:pt x="1896" y="454"/>
                </a:lnTo>
                <a:lnTo>
                  <a:pt x="1932" y="301"/>
                </a:lnTo>
                <a:lnTo>
                  <a:pt x="1960" y="353"/>
                </a:lnTo>
                <a:lnTo>
                  <a:pt x="1980" y="445"/>
                </a:lnTo>
                <a:lnTo>
                  <a:pt x="1996" y="439"/>
                </a:lnTo>
                <a:lnTo>
                  <a:pt x="2012" y="516"/>
                </a:lnTo>
                <a:lnTo>
                  <a:pt x="2048" y="348"/>
                </a:lnTo>
                <a:lnTo>
                  <a:pt x="2064" y="389"/>
                </a:lnTo>
                <a:lnTo>
                  <a:pt x="2084" y="371"/>
                </a:lnTo>
                <a:lnTo>
                  <a:pt x="2088" y="459"/>
                </a:lnTo>
                <a:lnTo>
                  <a:pt x="2108" y="518"/>
                </a:lnTo>
                <a:lnTo>
                  <a:pt x="2140" y="595"/>
                </a:lnTo>
                <a:lnTo>
                  <a:pt x="2156" y="552"/>
                </a:lnTo>
                <a:lnTo>
                  <a:pt x="2180" y="574"/>
                </a:lnTo>
                <a:lnTo>
                  <a:pt x="2216" y="565"/>
                </a:lnTo>
                <a:lnTo>
                  <a:pt x="2232" y="536"/>
                </a:lnTo>
                <a:lnTo>
                  <a:pt x="2248" y="527"/>
                </a:lnTo>
                <a:lnTo>
                  <a:pt x="2264" y="613"/>
                </a:lnTo>
                <a:lnTo>
                  <a:pt x="2288" y="561"/>
                </a:lnTo>
                <a:lnTo>
                  <a:pt x="2308" y="563"/>
                </a:lnTo>
                <a:lnTo>
                  <a:pt x="2324" y="615"/>
                </a:lnTo>
                <a:lnTo>
                  <a:pt x="2336" y="552"/>
                </a:lnTo>
                <a:lnTo>
                  <a:pt x="2348" y="563"/>
                </a:lnTo>
                <a:lnTo>
                  <a:pt x="2368" y="572"/>
                </a:lnTo>
                <a:lnTo>
                  <a:pt x="2376" y="615"/>
                </a:lnTo>
                <a:lnTo>
                  <a:pt x="2396" y="570"/>
                </a:lnTo>
                <a:lnTo>
                  <a:pt x="2412" y="610"/>
                </a:lnTo>
                <a:lnTo>
                  <a:pt x="2420" y="506"/>
                </a:lnTo>
                <a:lnTo>
                  <a:pt x="2452" y="601"/>
                </a:lnTo>
                <a:lnTo>
                  <a:pt x="2480" y="608"/>
                </a:lnTo>
                <a:lnTo>
                  <a:pt x="2504" y="493"/>
                </a:lnTo>
                <a:lnTo>
                  <a:pt x="2520" y="561"/>
                </a:lnTo>
                <a:lnTo>
                  <a:pt x="2532" y="502"/>
                </a:lnTo>
                <a:lnTo>
                  <a:pt x="2560" y="506"/>
                </a:lnTo>
                <a:lnTo>
                  <a:pt x="2564" y="430"/>
                </a:lnTo>
                <a:lnTo>
                  <a:pt x="2596" y="534"/>
                </a:lnTo>
                <a:lnTo>
                  <a:pt x="2604" y="432"/>
                </a:lnTo>
                <a:lnTo>
                  <a:pt x="2620" y="495"/>
                </a:lnTo>
                <a:lnTo>
                  <a:pt x="2636" y="339"/>
                </a:lnTo>
                <a:lnTo>
                  <a:pt x="2660" y="421"/>
                </a:lnTo>
                <a:lnTo>
                  <a:pt x="2672" y="255"/>
                </a:lnTo>
                <a:lnTo>
                  <a:pt x="2688" y="253"/>
                </a:lnTo>
                <a:lnTo>
                  <a:pt x="2704" y="213"/>
                </a:lnTo>
                <a:lnTo>
                  <a:pt x="2712" y="215"/>
                </a:lnTo>
                <a:lnTo>
                  <a:pt x="2728" y="210"/>
                </a:lnTo>
                <a:lnTo>
                  <a:pt x="2736" y="38"/>
                </a:lnTo>
                <a:lnTo>
                  <a:pt x="2752" y="93"/>
                </a:lnTo>
                <a:lnTo>
                  <a:pt x="2760" y="77"/>
                </a:lnTo>
                <a:lnTo>
                  <a:pt x="2776" y="181"/>
                </a:lnTo>
                <a:lnTo>
                  <a:pt x="2796" y="199"/>
                </a:lnTo>
                <a:lnTo>
                  <a:pt x="2812" y="0"/>
                </a:lnTo>
                <a:lnTo>
                  <a:pt x="2820" y="197"/>
                </a:lnTo>
                <a:lnTo>
                  <a:pt x="2828" y="61"/>
                </a:lnTo>
                <a:lnTo>
                  <a:pt x="2844" y="47"/>
                </a:lnTo>
                <a:lnTo>
                  <a:pt x="2856" y="93"/>
                </a:lnTo>
                <a:lnTo>
                  <a:pt x="2868" y="54"/>
                </a:lnTo>
                <a:lnTo>
                  <a:pt x="2888" y="77"/>
                </a:lnTo>
                <a:lnTo>
                  <a:pt x="2892" y="43"/>
                </a:lnTo>
                <a:lnTo>
                  <a:pt x="2900" y="192"/>
                </a:lnTo>
                <a:lnTo>
                  <a:pt x="2916" y="165"/>
                </a:lnTo>
                <a:lnTo>
                  <a:pt x="2932" y="167"/>
                </a:lnTo>
                <a:lnTo>
                  <a:pt x="2944" y="197"/>
                </a:lnTo>
                <a:lnTo>
                  <a:pt x="2948" y="271"/>
                </a:lnTo>
                <a:lnTo>
                  <a:pt x="2972" y="2"/>
                </a:lnTo>
                <a:lnTo>
                  <a:pt x="2984" y="206"/>
                </a:lnTo>
                <a:lnTo>
                  <a:pt x="3008" y="147"/>
                </a:lnTo>
                <a:lnTo>
                  <a:pt x="3008" y="201"/>
                </a:lnTo>
                <a:lnTo>
                  <a:pt x="3032" y="167"/>
                </a:lnTo>
                <a:lnTo>
                  <a:pt x="3048" y="77"/>
                </a:lnTo>
                <a:lnTo>
                  <a:pt x="3064" y="163"/>
                </a:lnTo>
                <a:lnTo>
                  <a:pt x="3088" y="219"/>
                </a:lnTo>
                <a:lnTo>
                  <a:pt x="3096" y="61"/>
                </a:lnTo>
                <a:lnTo>
                  <a:pt x="3116" y="47"/>
                </a:lnTo>
                <a:lnTo>
                  <a:pt x="3132" y="206"/>
                </a:lnTo>
                <a:lnTo>
                  <a:pt x="3136" y="154"/>
                </a:lnTo>
                <a:lnTo>
                  <a:pt x="3160" y="265"/>
                </a:lnTo>
                <a:lnTo>
                  <a:pt x="3164" y="149"/>
                </a:lnTo>
                <a:lnTo>
                  <a:pt x="3196" y="95"/>
                </a:lnTo>
                <a:lnTo>
                  <a:pt x="3196" y="174"/>
                </a:lnTo>
                <a:lnTo>
                  <a:pt x="3204" y="265"/>
                </a:lnTo>
                <a:lnTo>
                  <a:pt x="3216" y="301"/>
                </a:lnTo>
                <a:lnTo>
                  <a:pt x="3220" y="350"/>
                </a:lnTo>
                <a:lnTo>
                  <a:pt x="3236" y="414"/>
                </a:lnTo>
                <a:lnTo>
                  <a:pt x="3256" y="344"/>
                </a:lnTo>
                <a:lnTo>
                  <a:pt x="3280" y="416"/>
                </a:lnTo>
                <a:lnTo>
                  <a:pt x="3296" y="323"/>
                </a:lnTo>
                <a:lnTo>
                  <a:pt x="3324" y="421"/>
                </a:lnTo>
                <a:lnTo>
                  <a:pt x="3336" y="328"/>
                </a:lnTo>
                <a:lnTo>
                  <a:pt x="3352" y="409"/>
                </a:lnTo>
                <a:lnTo>
                  <a:pt x="3384" y="457"/>
                </a:lnTo>
                <a:lnTo>
                  <a:pt x="3392" y="434"/>
                </a:lnTo>
                <a:lnTo>
                  <a:pt x="3424" y="549"/>
                </a:lnTo>
                <a:lnTo>
                  <a:pt x="3432" y="436"/>
                </a:lnTo>
                <a:lnTo>
                  <a:pt x="3448" y="506"/>
                </a:lnTo>
                <a:lnTo>
                  <a:pt x="3472" y="434"/>
                </a:lnTo>
                <a:lnTo>
                  <a:pt x="3480" y="506"/>
                </a:lnTo>
                <a:lnTo>
                  <a:pt x="3504" y="568"/>
                </a:lnTo>
                <a:lnTo>
                  <a:pt x="3536" y="513"/>
                </a:lnTo>
                <a:lnTo>
                  <a:pt x="3552" y="545"/>
                </a:lnTo>
                <a:lnTo>
                  <a:pt x="3572" y="479"/>
                </a:lnTo>
                <a:lnTo>
                  <a:pt x="3584" y="563"/>
                </a:lnTo>
                <a:lnTo>
                  <a:pt x="3600" y="538"/>
                </a:lnTo>
                <a:lnTo>
                  <a:pt x="3620" y="525"/>
                </a:lnTo>
                <a:lnTo>
                  <a:pt x="3656" y="572"/>
                </a:lnTo>
                <a:lnTo>
                  <a:pt x="3680" y="570"/>
                </a:lnTo>
                <a:lnTo>
                  <a:pt x="3726" y="607"/>
                </a:lnTo>
                <a:lnTo>
                  <a:pt x="3736" y="598"/>
                </a:lnTo>
                <a:lnTo>
                  <a:pt x="3736" y="607"/>
                </a:lnTo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GB" sz="1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1" name="Group 33"/>
          <p:cNvGrpSpPr>
            <a:grpSpLocks/>
          </p:cNvGrpSpPr>
          <p:nvPr/>
        </p:nvGrpSpPr>
        <p:grpSpPr bwMode="auto">
          <a:xfrm>
            <a:off x="1170162" y="6070381"/>
            <a:ext cx="5915025" cy="109538"/>
            <a:chOff x="765" y="3624"/>
            <a:chExt cx="3726" cy="50"/>
          </a:xfrm>
        </p:grpSpPr>
        <p:sp>
          <p:nvSpPr>
            <p:cNvPr id="82" name="Line 34"/>
            <p:cNvSpPr>
              <a:spLocks noChangeAspect="1" noChangeShapeType="1"/>
            </p:cNvSpPr>
            <p:nvPr/>
          </p:nvSpPr>
          <p:spPr bwMode="auto">
            <a:xfrm>
              <a:off x="765" y="3674"/>
              <a:ext cx="372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Line 35"/>
            <p:cNvSpPr>
              <a:spLocks noChangeAspect="1" noChangeShapeType="1"/>
            </p:cNvSpPr>
            <p:nvPr/>
          </p:nvSpPr>
          <p:spPr bwMode="auto">
            <a:xfrm flipV="1">
              <a:off x="1681" y="3624"/>
              <a:ext cx="0" cy="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Line 36"/>
            <p:cNvSpPr>
              <a:spLocks noChangeAspect="1" noChangeShapeType="1"/>
            </p:cNvSpPr>
            <p:nvPr/>
          </p:nvSpPr>
          <p:spPr bwMode="auto">
            <a:xfrm flipV="1">
              <a:off x="2582" y="3624"/>
              <a:ext cx="0" cy="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Line 37"/>
            <p:cNvSpPr>
              <a:spLocks noChangeAspect="1" noChangeShapeType="1"/>
            </p:cNvSpPr>
            <p:nvPr/>
          </p:nvSpPr>
          <p:spPr bwMode="auto">
            <a:xfrm flipV="1">
              <a:off x="3489" y="3624"/>
              <a:ext cx="0" cy="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6" name="Line 38"/>
          <p:cNvSpPr>
            <a:spLocks noChangeAspect="1" noChangeShapeType="1"/>
          </p:cNvSpPr>
          <p:nvPr/>
        </p:nvSpPr>
        <p:spPr bwMode="auto">
          <a:xfrm flipV="1">
            <a:off x="6935962" y="6070381"/>
            <a:ext cx="0" cy="79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1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7" name="Group 39"/>
          <p:cNvGrpSpPr>
            <a:grpSpLocks/>
          </p:cNvGrpSpPr>
          <p:nvPr/>
        </p:nvGrpSpPr>
        <p:grpSpPr bwMode="auto">
          <a:xfrm>
            <a:off x="1165399" y="1525369"/>
            <a:ext cx="127000" cy="4646612"/>
            <a:chOff x="1101" y="626"/>
            <a:chExt cx="80" cy="2927"/>
          </a:xfrm>
        </p:grpSpPr>
        <p:sp>
          <p:nvSpPr>
            <p:cNvPr id="88" name="Line 40"/>
            <p:cNvSpPr>
              <a:spLocks noChangeShapeType="1"/>
            </p:cNvSpPr>
            <p:nvPr/>
          </p:nvSpPr>
          <p:spPr bwMode="auto">
            <a:xfrm flipV="1">
              <a:off x="1106" y="626"/>
              <a:ext cx="0" cy="29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9" name="Group 41"/>
            <p:cNvGrpSpPr>
              <a:grpSpLocks/>
            </p:cNvGrpSpPr>
            <p:nvPr/>
          </p:nvGrpSpPr>
          <p:grpSpPr bwMode="auto">
            <a:xfrm>
              <a:off x="1101" y="1125"/>
              <a:ext cx="80" cy="1943"/>
              <a:chOff x="1101" y="1125"/>
              <a:chExt cx="315" cy="1943"/>
            </a:xfrm>
          </p:grpSpPr>
          <p:grpSp>
            <p:nvGrpSpPr>
              <p:cNvPr id="90" name="Group 42"/>
              <p:cNvGrpSpPr>
                <a:grpSpLocks/>
              </p:cNvGrpSpPr>
              <p:nvPr/>
            </p:nvGrpSpPr>
            <p:grpSpPr bwMode="auto">
              <a:xfrm>
                <a:off x="1101" y="2101"/>
                <a:ext cx="302" cy="967"/>
                <a:chOff x="4534" y="1365"/>
                <a:chExt cx="302" cy="1457"/>
              </a:xfrm>
            </p:grpSpPr>
            <p:sp>
              <p:nvSpPr>
                <p:cNvPr id="93" name="Line 43"/>
                <p:cNvSpPr>
                  <a:spLocks noChangeAspect="1" noChangeShapeType="1"/>
                </p:cNvSpPr>
                <p:nvPr/>
              </p:nvSpPr>
              <p:spPr bwMode="auto">
                <a:xfrm rot="5400000" flipH="1">
                  <a:off x="4685" y="2671"/>
                  <a:ext cx="0" cy="30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sz="1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4" name="Line 44"/>
                <p:cNvSpPr>
                  <a:spLocks noChangeAspect="1" noChangeShapeType="1"/>
                </p:cNvSpPr>
                <p:nvPr/>
              </p:nvSpPr>
              <p:spPr bwMode="auto">
                <a:xfrm rot="5400000" flipH="1">
                  <a:off x="4685" y="1942"/>
                  <a:ext cx="0" cy="30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sz="1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5" name="Line 45"/>
                <p:cNvSpPr>
                  <a:spLocks noChangeAspect="1" noChangeShapeType="1"/>
                </p:cNvSpPr>
                <p:nvPr/>
              </p:nvSpPr>
              <p:spPr bwMode="auto">
                <a:xfrm rot="5400000" flipH="1">
                  <a:off x="4685" y="1214"/>
                  <a:ext cx="0" cy="30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sz="1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91" name="Line 46"/>
              <p:cNvSpPr>
                <a:spLocks noChangeAspect="1" noChangeShapeType="1"/>
              </p:cNvSpPr>
              <p:nvPr/>
            </p:nvSpPr>
            <p:spPr bwMode="auto">
              <a:xfrm rot="5400000" flipH="1">
                <a:off x="1265" y="1458"/>
                <a:ext cx="0" cy="30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2" name="Line 47"/>
              <p:cNvSpPr>
                <a:spLocks noChangeAspect="1" noChangeShapeType="1"/>
              </p:cNvSpPr>
              <p:nvPr/>
            </p:nvSpPr>
            <p:spPr bwMode="auto">
              <a:xfrm rot="5400000" flipH="1">
                <a:off x="1265" y="974"/>
                <a:ext cx="0" cy="30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96" name="Group 48"/>
          <p:cNvGrpSpPr>
            <a:grpSpLocks/>
          </p:cNvGrpSpPr>
          <p:nvPr/>
        </p:nvGrpSpPr>
        <p:grpSpPr bwMode="auto">
          <a:xfrm flipH="1">
            <a:off x="6969299" y="1534894"/>
            <a:ext cx="127000" cy="4646612"/>
            <a:chOff x="1101" y="626"/>
            <a:chExt cx="80" cy="2927"/>
          </a:xfrm>
        </p:grpSpPr>
        <p:sp>
          <p:nvSpPr>
            <p:cNvPr id="97" name="Line 49"/>
            <p:cNvSpPr>
              <a:spLocks noChangeShapeType="1"/>
            </p:cNvSpPr>
            <p:nvPr/>
          </p:nvSpPr>
          <p:spPr bwMode="auto">
            <a:xfrm flipV="1">
              <a:off x="1106" y="626"/>
              <a:ext cx="0" cy="29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98" name="Group 50"/>
            <p:cNvGrpSpPr>
              <a:grpSpLocks/>
            </p:cNvGrpSpPr>
            <p:nvPr/>
          </p:nvGrpSpPr>
          <p:grpSpPr bwMode="auto">
            <a:xfrm>
              <a:off x="1101" y="1125"/>
              <a:ext cx="80" cy="1943"/>
              <a:chOff x="1101" y="1125"/>
              <a:chExt cx="315" cy="1943"/>
            </a:xfrm>
          </p:grpSpPr>
          <p:grpSp>
            <p:nvGrpSpPr>
              <p:cNvPr id="99" name="Group 51"/>
              <p:cNvGrpSpPr>
                <a:grpSpLocks/>
              </p:cNvGrpSpPr>
              <p:nvPr/>
            </p:nvGrpSpPr>
            <p:grpSpPr bwMode="auto">
              <a:xfrm>
                <a:off x="1101" y="2101"/>
                <a:ext cx="302" cy="967"/>
                <a:chOff x="4534" y="1365"/>
                <a:chExt cx="302" cy="1457"/>
              </a:xfrm>
            </p:grpSpPr>
            <p:sp>
              <p:nvSpPr>
                <p:cNvPr id="102" name="Line 52"/>
                <p:cNvSpPr>
                  <a:spLocks noChangeAspect="1" noChangeShapeType="1"/>
                </p:cNvSpPr>
                <p:nvPr/>
              </p:nvSpPr>
              <p:spPr bwMode="auto">
                <a:xfrm rot="5400000" flipH="1">
                  <a:off x="4685" y="2671"/>
                  <a:ext cx="0" cy="30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sz="1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3" name="Line 53"/>
                <p:cNvSpPr>
                  <a:spLocks noChangeAspect="1" noChangeShapeType="1"/>
                </p:cNvSpPr>
                <p:nvPr/>
              </p:nvSpPr>
              <p:spPr bwMode="auto">
                <a:xfrm rot="5400000" flipH="1">
                  <a:off x="4685" y="1942"/>
                  <a:ext cx="0" cy="30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sz="1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4" name="Line 54"/>
                <p:cNvSpPr>
                  <a:spLocks noChangeAspect="1" noChangeShapeType="1"/>
                </p:cNvSpPr>
                <p:nvPr/>
              </p:nvSpPr>
              <p:spPr bwMode="auto">
                <a:xfrm rot="5400000" flipH="1">
                  <a:off x="4685" y="1214"/>
                  <a:ext cx="0" cy="30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sz="1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00" name="Line 55"/>
              <p:cNvSpPr>
                <a:spLocks noChangeAspect="1" noChangeShapeType="1"/>
              </p:cNvSpPr>
              <p:nvPr/>
            </p:nvSpPr>
            <p:spPr bwMode="auto">
              <a:xfrm rot="5400000" flipH="1">
                <a:off x="1265" y="1458"/>
                <a:ext cx="0" cy="30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1" name="Line 56"/>
              <p:cNvSpPr>
                <a:spLocks noChangeAspect="1" noChangeShapeType="1"/>
              </p:cNvSpPr>
              <p:nvPr/>
            </p:nvSpPr>
            <p:spPr bwMode="auto">
              <a:xfrm rot="5400000" flipH="1">
                <a:off x="1265" y="974"/>
                <a:ext cx="0" cy="30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05" name="Group 57"/>
          <p:cNvGrpSpPr>
            <a:grpSpLocks/>
          </p:cNvGrpSpPr>
          <p:nvPr/>
        </p:nvGrpSpPr>
        <p:grpSpPr bwMode="auto">
          <a:xfrm>
            <a:off x="7256641" y="5041683"/>
            <a:ext cx="836613" cy="1435100"/>
            <a:chOff x="4680" y="2958"/>
            <a:chExt cx="527" cy="904"/>
          </a:xfrm>
        </p:grpSpPr>
        <p:grpSp>
          <p:nvGrpSpPr>
            <p:cNvPr id="106" name="Group 58"/>
            <p:cNvGrpSpPr>
              <a:grpSpLocks/>
            </p:cNvGrpSpPr>
            <p:nvPr/>
          </p:nvGrpSpPr>
          <p:grpSpPr bwMode="auto">
            <a:xfrm>
              <a:off x="4680" y="3175"/>
              <a:ext cx="47" cy="495"/>
              <a:chOff x="4680" y="3175"/>
              <a:chExt cx="174" cy="495"/>
            </a:xfrm>
          </p:grpSpPr>
          <p:sp>
            <p:nvSpPr>
              <p:cNvPr id="109" name="Line 59"/>
              <p:cNvSpPr>
                <a:spLocks noChangeShapeType="1"/>
              </p:cNvSpPr>
              <p:nvPr/>
            </p:nvSpPr>
            <p:spPr bwMode="auto">
              <a:xfrm>
                <a:off x="4680" y="3177"/>
                <a:ext cx="0" cy="493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0" name="Line 60"/>
              <p:cNvSpPr>
                <a:spLocks noChangeShapeType="1"/>
              </p:cNvSpPr>
              <p:nvPr/>
            </p:nvSpPr>
            <p:spPr bwMode="auto">
              <a:xfrm rot="-5400000">
                <a:off x="4766" y="3092"/>
                <a:ext cx="0" cy="166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1" name="Line 61"/>
              <p:cNvSpPr>
                <a:spLocks noChangeShapeType="1"/>
              </p:cNvSpPr>
              <p:nvPr/>
            </p:nvSpPr>
            <p:spPr bwMode="auto">
              <a:xfrm rot="-5400000">
                <a:off x="4771" y="3579"/>
                <a:ext cx="0" cy="166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7" name="Text Box 62"/>
            <p:cNvSpPr txBox="1">
              <a:spLocks noChangeArrowheads="1"/>
            </p:cNvSpPr>
            <p:nvPr/>
          </p:nvSpPr>
          <p:spPr bwMode="auto">
            <a:xfrm>
              <a:off x="4709" y="3061"/>
              <a:ext cx="449" cy="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spcAft>
                  <a:spcPct val="162000"/>
                </a:spcAft>
              </a:pPr>
              <a:r>
                <a:rPr lang="en-US" sz="18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150</a:t>
              </a:r>
            </a:p>
            <a:p>
              <a:pPr eaLnBrk="0" hangingPunct="0">
                <a:spcBef>
                  <a:spcPct val="50000"/>
                </a:spcBef>
                <a:spcAft>
                  <a:spcPct val="162000"/>
                </a:spcAft>
              </a:pPr>
              <a:r>
                <a:rPr lang="en-US" sz="18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108" name="Text Box 63"/>
            <p:cNvSpPr txBox="1">
              <a:spLocks noChangeArrowheads="1"/>
            </p:cNvSpPr>
            <p:nvPr/>
          </p:nvSpPr>
          <p:spPr bwMode="auto">
            <a:xfrm rot="16200000">
              <a:off x="4639" y="3293"/>
              <a:ext cx="90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R </a:t>
              </a:r>
              <a:r>
                <a:rPr 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</a:t>
              </a:r>
            </a:p>
          </p:txBody>
        </p:sp>
      </p:grpSp>
      <p:grpSp>
        <p:nvGrpSpPr>
          <p:cNvPr id="112" name="Group 64"/>
          <p:cNvGrpSpPr>
            <a:grpSpLocks/>
          </p:cNvGrpSpPr>
          <p:nvPr/>
        </p:nvGrpSpPr>
        <p:grpSpPr bwMode="auto">
          <a:xfrm flipV="1">
            <a:off x="1178099" y="1533306"/>
            <a:ext cx="5915025" cy="109538"/>
            <a:chOff x="765" y="3624"/>
            <a:chExt cx="3726" cy="50"/>
          </a:xfrm>
        </p:grpSpPr>
        <p:sp>
          <p:nvSpPr>
            <p:cNvPr id="113" name="Line 65"/>
            <p:cNvSpPr>
              <a:spLocks noChangeAspect="1" noChangeShapeType="1"/>
            </p:cNvSpPr>
            <p:nvPr/>
          </p:nvSpPr>
          <p:spPr bwMode="auto">
            <a:xfrm>
              <a:off x="765" y="3674"/>
              <a:ext cx="372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" name="Line 66"/>
            <p:cNvSpPr>
              <a:spLocks noChangeAspect="1" noChangeShapeType="1"/>
            </p:cNvSpPr>
            <p:nvPr/>
          </p:nvSpPr>
          <p:spPr bwMode="auto">
            <a:xfrm flipV="1">
              <a:off x="1681" y="3624"/>
              <a:ext cx="0" cy="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" name="Line 67"/>
            <p:cNvSpPr>
              <a:spLocks noChangeAspect="1" noChangeShapeType="1"/>
            </p:cNvSpPr>
            <p:nvPr/>
          </p:nvSpPr>
          <p:spPr bwMode="auto">
            <a:xfrm flipV="1">
              <a:off x="2582" y="3624"/>
              <a:ext cx="0" cy="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" name="Line 68"/>
            <p:cNvSpPr>
              <a:spLocks noChangeAspect="1" noChangeShapeType="1"/>
            </p:cNvSpPr>
            <p:nvPr/>
          </p:nvSpPr>
          <p:spPr bwMode="auto">
            <a:xfrm flipV="1">
              <a:off x="3489" y="3624"/>
              <a:ext cx="0" cy="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9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021"/>
          <a:stretch>
            <a:fillRect/>
          </a:stretch>
        </p:blipFill>
        <p:spPr bwMode="auto">
          <a:xfrm>
            <a:off x="236538" y="4289425"/>
            <a:ext cx="3779837" cy="2416175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2996" name="Text Box 4"/>
          <p:cNvSpPr txBox="1">
            <a:spLocks noChangeArrowheads="1"/>
          </p:cNvSpPr>
          <p:nvPr/>
        </p:nvSpPr>
        <p:spPr bwMode="auto">
          <a:xfrm>
            <a:off x="428625" y="3521075"/>
            <a:ext cx="1370013" cy="40011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OCEANS</a:t>
            </a:r>
            <a:endParaRPr lang="en-US" sz="2400" b="1" smtClean="0">
              <a:solidFill>
                <a:schemeClr val="bg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52997" name="Text Box 5"/>
          <p:cNvSpPr txBox="1">
            <a:spLocks noChangeArrowheads="1"/>
          </p:cNvSpPr>
          <p:nvPr/>
        </p:nvSpPr>
        <p:spPr bwMode="auto">
          <a:xfrm>
            <a:off x="2290763" y="1681163"/>
            <a:ext cx="3046412" cy="40011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STRATOSPHERE (</a:t>
            </a:r>
            <a:r>
              <a:rPr lang="en-US" sz="2000" b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sym typeface="Symbol" pitchFamily="18" charset="2"/>
              </a:rPr>
              <a:t>2/3)</a:t>
            </a:r>
            <a:r>
              <a:rPr lang="en-US" sz="2000" b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</a:t>
            </a:r>
            <a:endParaRPr lang="en-US" sz="2400" b="1" smtClean="0">
              <a:solidFill>
                <a:schemeClr val="bg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52998" name="Text Box 6"/>
          <p:cNvSpPr txBox="1">
            <a:spLocks noChangeArrowheads="1"/>
          </p:cNvSpPr>
          <p:nvPr/>
        </p:nvSpPr>
        <p:spPr bwMode="auto">
          <a:xfrm>
            <a:off x="2992438" y="882650"/>
            <a:ext cx="3536950" cy="40011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GALACTIC COSMIC RAYS</a:t>
            </a:r>
            <a:endParaRPr lang="en-US" sz="2400" b="1" dirty="0" smtClean="0">
              <a:solidFill>
                <a:schemeClr val="bg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52999" name="AutoShape 7"/>
          <p:cNvSpPr>
            <a:spLocks noChangeArrowheads="1"/>
          </p:cNvSpPr>
          <p:nvPr/>
        </p:nvSpPr>
        <p:spPr bwMode="auto">
          <a:xfrm>
            <a:off x="3163888" y="1362075"/>
            <a:ext cx="893762" cy="250825"/>
          </a:xfrm>
          <a:prstGeom prst="downArrow">
            <a:avLst>
              <a:gd name="adj1" fmla="val 50194"/>
              <a:gd name="adj2" fmla="val 48190"/>
            </a:avLst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2400" smtClean="0">
              <a:solidFill>
                <a:schemeClr val="bg1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853000" name="Text Box 8"/>
          <p:cNvSpPr txBox="1">
            <a:spLocks noChangeArrowheads="1"/>
          </p:cNvSpPr>
          <p:nvPr/>
        </p:nvSpPr>
        <p:spPr bwMode="auto">
          <a:xfrm>
            <a:off x="2486025" y="4325938"/>
            <a:ext cx="1481138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</a:rPr>
              <a:t>BIOMASS</a:t>
            </a:r>
            <a:endParaRPr lang="en-US" sz="2400" b="1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853001" name="Picture 9" descr="iniceshe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6388" y="4305300"/>
            <a:ext cx="3538537" cy="23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53002" name="Text Box 10"/>
          <p:cNvSpPr txBox="1">
            <a:spLocks noChangeArrowheads="1"/>
          </p:cNvSpPr>
          <p:nvPr/>
        </p:nvSpPr>
        <p:spPr bwMode="auto">
          <a:xfrm>
            <a:off x="5672138" y="2360613"/>
            <a:ext cx="3319462" cy="40011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TROPOSPHERE (</a:t>
            </a:r>
            <a:r>
              <a:rPr lang="en-US" sz="2000" b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sym typeface="Symbol" pitchFamily="18" charset="2"/>
              </a:rPr>
              <a:t>1/3)</a:t>
            </a:r>
            <a:r>
              <a:rPr lang="en-US" sz="2000" b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853003" name="AutoShape 11"/>
          <p:cNvSpPr>
            <a:spLocks noChangeArrowheads="1"/>
          </p:cNvSpPr>
          <p:nvPr/>
        </p:nvSpPr>
        <p:spPr bwMode="auto">
          <a:xfrm>
            <a:off x="5614988" y="1374775"/>
            <a:ext cx="893762" cy="911225"/>
          </a:xfrm>
          <a:prstGeom prst="downArrow">
            <a:avLst>
              <a:gd name="adj1" fmla="val 50194"/>
              <a:gd name="adj2" fmla="val 49131"/>
            </a:avLst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 smtClean="0">
              <a:solidFill>
                <a:schemeClr val="bg1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853004" name="Text Box 12"/>
          <p:cNvSpPr txBox="1">
            <a:spLocks noChangeArrowheads="1"/>
          </p:cNvSpPr>
          <p:nvPr/>
        </p:nvSpPr>
        <p:spPr bwMode="auto">
          <a:xfrm>
            <a:off x="5581650" y="4381500"/>
            <a:ext cx="2057400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</a:rPr>
              <a:t>ICE SHEETS</a:t>
            </a:r>
            <a:endParaRPr lang="en-US" sz="2400" b="1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53005" name="Text Box 13"/>
          <p:cNvSpPr txBox="1">
            <a:spLocks noChangeArrowheads="1"/>
          </p:cNvSpPr>
          <p:nvPr/>
        </p:nvSpPr>
        <p:spPr bwMode="auto">
          <a:xfrm>
            <a:off x="4478338" y="3546475"/>
            <a:ext cx="2465387" cy="40011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baseline="30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10</a:t>
            </a:r>
            <a:r>
              <a:rPr lang="en-US" sz="2000" b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Be + AEROSOL</a:t>
            </a:r>
          </a:p>
        </p:txBody>
      </p:sp>
      <p:sp>
        <p:nvSpPr>
          <p:cNvPr id="853006" name="AutoShape 14"/>
          <p:cNvSpPr>
            <a:spLocks noChangeArrowheads="1"/>
          </p:cNvSpPr>
          <p:nvPr/>
        </p:nvSpPr>
        <p:spPr bwMode="auto">
          <a:xfrm>
            <a:off x="5502275" y="4022725"/>
            <a:ext cx="498475" cy="284163"/>
          </a:xfrm>
          <a:prstGeom prst="downArrow">
            <a:avLst>
              <a:gd name="adj1" fmla="val 50194"/>
              <a:gd name="adj2" fmla="val 48190"/>
            </a:avLst>
          </a:prstGeom>
          <a:noFill/>
          <a:ln w="28575">
            <a:solidFill>
              <a:schemeClr val="bg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 smtClean="0">
              <a:solidFill>
                <a:schemeClr val="bg1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853007" name="AutoShape 15"/>
          <p:cNvSpPr>
            <a:spLocks noChangeArrowheads="1"/>
          </p:cNvSpPr>
          <p:nvPr/>
        </p:nvSpPr>
        <p:spPr bwMode="auto">
          <a:xfrm flipH="1">
            <a:off x="3011488" y="2914650"/>
            <a:ext cx="296862" cy="1309688"/>
          </a:xfrm>
          <a:prstGeom prst="downArrow">
            <a:avLst>
              <a:gd name="adj1" fmla="val 50806"/>
              <a:gd name="adj2" fmla="val 190217"/>
            </a:avLst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 smtClean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853008" name="Group 16"/>
          <p:cNvGrpSpPr>
            <a:grpSpLocks/>
          </p:cNvGrpSpPr>
          <p:nvPr/>
        </p:nvGrpSpPr>
        <p:grpSpPr bwMode="auto">
          <a:xfrm>
            <a:off x="4837113" y="2225675"/>
            <a:ext cx="1720850" cy="1076325"/>
            <a:chOff x="3047" y="1394"/>
            <a:chExt cx="1084" cy="678"/>
          </a:xfrm>
        </p:grpSpPr>
        <p:sp>
          <p:nvSpPr>
            <p:cNvPr id="853009" name="AutoShape 17"/>
            <p:cNvSpPr>
              <a:spLocks noChangeArrowheads="1"/>
            </p:cNvSpPr>
            <p:nvPr/>
          </p:nvSpPr>
          <p:spPr bwMode="auto">
            <a:xfrm>
              <a:off x="3823" y="1809"/>
              <a:ext cx="308" cy="263"/>
            </a:xfrm>
            <a:prstGeom prst="downArrow">
              <a:avLst>
                <a:gd name="adj1" fmla="val 50194"/>
                <a:gd name="adj2" fmla="val 48190"/>
              </a:avLst>
            </a:prstGeom>
            <a:noFill/>
            <a:ln w="28575">
              <a:solidFill>
                <a:schemeClr val="bg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8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endParaRPr>
            </a:p>
          </p:txBody>
        </p:sp>
        <p:sp>
          <p:nvSpPr>
            <p:cNvPr id="853010" name="AutoShape 18"/>
            <p:cNvSpPr>
              <a:spLocks noChangeArrowheads="1"/>
            </p:cNvSpPr>
            <p:nvPr/>
          </p:nvSpPr>
          <p:spPr bwMode="auto">
            <a:xfrm>
              <a:off x="3047" y="1394"/>
              <a:ext cx="308" cy="663"/>
            </a:xfrm>
            <a:prstGeom prst="downArrow">
              <a:avLst>
                <a:gd name="adj1" fmla="val 50000"/>
                <a:gd name="adj2" fmla="val 90588"/>
              </a:avLst>
            </a:prstGeom>
            <a:noFill/>
            <a:ln w="28575">
              <a:solidFill>
                <a:schemeClr val="bg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8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endParaRPr>
            </a:p>
          </p:txBody>
        </p:sp>
      </p:grpSp>
      <p:sp>
        <p:nvSpPr>
          <p:cNvPr id="853011" name="Text Box 19"/>
          <p:cNvSpPr txBox="1">
            <a:spLocks noChangeArrowheads="1"/>
          </p:cNvSpPr>
          <p:nvPr/>
        </p:nvSpPr>
        <p:spPr bwMode="auto">
          <a:xfrm>
            <a:off x="3727450" y="3162300"/>
            <a:ext cx="3848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i="1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</a:rPr>
              <a:t>( ~1 year)      ( ~1 week) </a:t>
            </a:r>
          </a:p>
        </p:txBody>
      </p:sp>
      <p:sp>
        <p:nvSpPr>
          <p:cNvPr id="853012" name="Text Box 20"/>
          <p:cNvSpPr txBox="1">
            <a:spLocks noChangeArrowheads="1"/>
          </p:cNvSpPr>
          <p:nvPr/>
        </p:nvSpPr>
        <p:spPr bwMode="auto">
          <a:xfrm>
            <a:off x="177800" y="852488"/>
            <a:ext cx="2179638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200" baseline="30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14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C</a:t>
            </a:r>
          </a:p>
          <a:p>
            <a:pPr eaLnBrk="0" hangingPunct="0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•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sym typeface="Symbol" pitchFamily="18" charset="2"/>
              </a:rPr>
              <a:t></a:t>
            </a:r>
            <a:r>
              <a:rPr lang="en-US" sz="2000" baseline="-25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sym typeface="Symbol" pitchFamily="18" charset="2"/>
              </a:rPr>
              <a:t>1/2 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=  5370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yr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  </a:t>
            </a:r>
          </a:p>
          <a:p>
            <a:pPr eaLnBrk="0" hangingPunct="0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•  &lt;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q</a:t>
            </a:r>
            <a:r>
              <a:rPr lang="en-US" sz="2000" baseline="-25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G</a:t>
            </a:r>
            <a:r>
              <a:rPr lang="en-US" sz="2000" baseline="-25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&gt; = 2 atoms cm</a:t>
            </a:r>
            <a:r>
              <a:rPr lang="en-US" sz="2000" baseline="30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-2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s</a:t>
            </a:r>
            <a:r>
              <a:rPr lang="en-US" sz="2000" baseline="30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-1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853013" name="Text Box 21"/>
          <p:cNvSpPr txBox="1">
            <a:spLocks noChangeArrowheads="1"/>
          </p:cNvSpPr>
          <p:nvPr/>
        </p:nvSpPr>
        <p:spPr bwMode="auto">
          <a:xfrm>
            <a:off x="6423025" y="776288"/>
            <a:ext cx="2619375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2400" baseline="30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10</a:t>
            </a:r>
            <a:r>
              <a:rPr lang="en-US" sz="24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Be </a:t>
            </a:r>
          </a:p>
          <a:p>
            <a:pPr algn="r" eaLnBrk="0" hangingPunct="0"/>
            <a:r>
              <a:rPr lang="en-US" sz="2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• </a:t>
            </a:r>
            <a:r>
              <a:rPr lang="en-US" sz="2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sym typeface="Symbol" pitchFamily="18" charset="2"/>
              </a:rPr>
              <a:t></a:t>
            </a:r>
            <a:r>
              <a:rPr lang="en-US" sz="2000" baseline="-25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sym typeface="Symbol" pitchFamily="18" charset="2"/>
              </a:rPr>
              <a:t>1/2  </a:t>
            </a:r>
            <a:r>
              <a:rPr lang="en-US" sz="2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= 1.5</a:t>
            </a:r>
            <a:r>
              <a:rPr lang="en-US" sz="2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×</a:t>
            </a:r>
            <a:r>
              <a:rPr lang="en-US" sz="2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10</a:t>
            </a:r>
            <a:r>
              <a:rPr lang="en-US" sz="2000" baseline="30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6</a:t>
            </a:r>
            <a:r>
              <a:rPr lang="en-US" sz="2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yr   </a:t>
            </a:r>
          </a:p>
          <a:p>
            <a:pPr algn="r" eaLnBrk="0" hangingPunct="0"/>
            <a:r>
              <a:rPr lang="en-US" sz="2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•  &lt; q</a:t>
            </a:r>
            <a:r>
              <a:rPr lang="en-US" sz="2000" baseline="-25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G </a:t>
            </a:r>
            <a:r>
              <a:rPr lang="en-US" sz="2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&gt; = 0.018 atoms cm</a:t>
            </a:r>
            <a:r>
              <a:rPr lang="en-US" sz="2000" baseline="30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-2</a:t>
            </a:r>
            <a:r>
              <a:rPr lang="en-US" sz="2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s</a:t>
            </a:r>
            <a:r>
              <a:rPr lang="en-US" sz="2000" baseline="30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-1</a:t>
            </a:r>
            <a:r>
              <a:rPr lang="en-US" sz="22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853014" name="Rectangle 22"/>
          <p:cNvSpPr>
            <a:spLocks noChangeArrowheads="1"/>
          </p:cNvSpPr>
          <p:nvPr/>
        </p:nvSpPr>
        <p:spPr bwMode="auto">
          <a:xfrm>
            <a:off x="209550" y="96838"/>
            <a:ext cx="878205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800" b="1" baseline="30000" dirty="0" smtClean="0">
                <a:solidFill>
                  <a:srgbClr val="FF6600"/>
                </a:solidFill>
                <a:latin typeface="Arial" pitchFamily="34" charset="0"/>
              </a:rPr>
              <a:t>14</a:t>
            </a:r>
            <a:r>
              <a:rPr lang="en-US" sz="2800" b="1" dirty="0" smtClean="0">
                <a:solidFill>
                  <a:srgbClr val="FF6600"/>
                </a:solidFill>
                <a:latin typeface="Arial" pitchFamily="34" charset="0"/>
              </a:rPr>
              <a:t>C &amp; </a:t>
            </a:r>
            <a:r>
              <a:rPr lang="en-US" sz="2800" b="1" baseline="30000" dirty="0" smtClean="0">
                <a:solidFill>
                  <a:srgbClr val="FF6600"/>
                </a:solidFill>
                <a:latin typeface="Arial" pitchFamily="34" charset="0"/>
              </a:rPr>
              <a:t>10</a:t>
            </a:r>
            <a:r>
              <a:rPr lang="en-US" sz="2800" b="1" dirty="0" smtClean="0">
                <a:solidFill>
                  <a:srgbClr val="FF6600"/>
                </a:solidFill>
                <a:latin typeface="Arial" pitchFamily="34" charset="0"/>
              </a:rPr>
              <a:t>Be: spallation products from O, N &amp; </a:t>
            </a:r>
            <a:r>
              <a:rPr lang="en-US" sz="2800" b="1" dirty="0" err="1" smtClean="0">
                <a:solidFill>
                  <a:srgbClr val="FF6600"/>
                </a:solidFill>
                <a:latin typeface="Arial" pitchFamily="34" charset="0"/>
              </a:rPr>
              <a:t>Ar</a:t>
            </a:r>
            <a:r>
              <a:rPr lang="en-US" sz="2800" b="1" dirty="0" smtClean="0">
                <a:solidFill>
                  <a:srgbClr val="FF6600"/>
                </a:solidFill>
                <a:latin typeface="Arial" pitchFamily="34" charset="0"/>
              </a:rPr>
              <a:t> </a:t>
            </a:r>
            <a:endParaRPr lang="en-US" sz="4400" b="1" dirty="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853016" name="Text Box 24"/>
          <p:cNvSpPr txBox="1">
            <a:spLocks noChangeArrowheads="1"/>
          </p:cNvSpPr>
          <p:nvPr/>
        </p:nvSpPr>
        <p:spPr bwMode="auto">
          <a:xfrm>
            <a:off x="173038" y="2416175"/>
            <a:ext cx="4259262" cy="40011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baseline="30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14</a:t>
            </a:r>
            <a:r>
              <a:rPr lang="en-US" sz="2000" b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C+0</a:t>
            </a:r>
            <a:r>
              <a:rPr lang="en-US" sz="2000" b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sz="2000" b="1" baseline="30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14</a:t>
            </a:r>
            <a:r>
              <a:rPr lang="en-US" sz="2000" b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C0  ;  </a:t>
            </a:r>
            <a:r>
              <a:rPr lang="en-US" sz="2000" b="1" baseline="30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14</a:t>
            </a:r>
            <a:r>
              <a:rPr lang="en-US" sz="2000" b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C0+0H</a:t>
            </a:r>
            <a:r>
              <a:rPr lang="en-US" sz="2000" b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sz="2000" b="1" baseline="30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14</a:t>
            </a:r>
            <a:r>
              <a:rPr lang="en-US" sz="2000" b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C0</a:t>
            </a:r>
            <a:r>
              <a:rPr lang="en-US" sz="2000" b="1" baseline="-25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2</a:t>
            </a:r>
            <a:r>
              <a:rPr lang="en-US" sz="2000" b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+ H </a:t>
            </a:r>
          </a:p>
        </p:txBody>
      </p:sp>
      <p:sp>
        <p:nvSpPr>
          <p:cNvPr id="853017" name="AutoShape 25"/>
          <p:cNvSpPr>
            <a:spLocks noChangeArrowheads="1"/>
          </p:cNvSpPr>
          <p:nvPr/>
        </p:nvSpPr>
        <p:spPr bwMode="auto">
          <a:xfrm>
            <a:off x="3084513" y="2160588"/>
            <a:ext cx="488950" cy="214312"/>
          </a:xfrm>
          <a:prstGeom prst="downArrow">
            <a:avLst>
              <a:gd name="adj1" fmla="val 50194"/>
              <a:gd name="adj2" fmla="val 48190"/>
            </a:avLst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53018" name="AutoShape 26"/>
          <p:cNvSpPr>
            <a:spLocks noChangeArrowheads="1"/>
          </p:cNvSpPr>
          <p:nvPr/>
        </p:nvSpPr>
        <p:spPr bwMode="auto">
          <a:xfrm flipH="1" flipV="1">
            <a:off x="3328988" y="2876550"/>
            <a:ext cx="296862" cy="1363663"/>
          </a:xfrm>
          <a:prstGeom prst="downArrow">
            <a:avLst>
              <a:gd name="adj1" fmla="val 42250"/>
              <a:gd name="adj2" fmla="val 207839"/>
            </a:avLst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53019" name="AutoShape 27"/>
          <p:cNvSpPr>
            <a:spLocks noChangeArrowheads="1"/>
          </p:cNvSpPr>
          <p:nvPr/>
        </p:nvSpPr>
        <p:spPr bwMode="auto">
          <a:xfrm rot="7198055" flipH="1" flipV="1">
            <a:off x="2085975" y="3633788"/>
            <a:ext cx="317500" cy="749300"/>
          </a:xfrm>
          <a:prstGeom prst="downArrow">
            <a:avLst>
              <a:gd name="adj1" fmla="val 50194"/>
              <a:gd name="adj2" fmla="val 113728"/>
            </a:avLst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53020" name="AutoShape 28"/>
          <p:cNvSpPr>
            <a:spLocks noChangeArrowheads="1"/>
          </p:cNvSpPr>
          <p:nvPr/>
        </p:nvSpPr>
        <p:spPr bwMode="auto">
          <a:xfrm rot="7198055">
            <a:off x="1831975" y="3857625"/>
            <a:ext cx="317500" cy="749300"/>
          </a:xfrm>
          <a:prstGeom prst="downArrow">
            <a:avLst>
              <a:gd name="adj1" fmla="val 50194"/>
              <a:gd name="adj2" fmla="val 113728"/>
            </a:avLst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53021" name="AutoShape 29"/>
          <p:cNvSpPr>
            <a:spLocks noChangeArrowheads="1"/>
          </p:cNvSpPr>
          <p:nvPr/>
        </p:nvSpPr>
        <p:spPr bwMode="auto">
          <a:xfrm rot="13412149" flipH="1">
            <a:off x="2043113" y="2968625"/>
            <a:ext cx="293687" cy="706438"/>
          </a:xfrm>
          <a:prstGeom prst="downArrow">
            <a:avLst>
              <a:gd name="adj1" fmla="val 50194"/>
              <a:gd name="adj2" fmla="val 115916"/>
            </a:avLst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53022" name="AutoShape 30"/>
          <p:cNvSpPr>
            <a:spLocks noChangeArrowheads="1"/>
          </p:cNvSpPr>
          <p:nvPr/>
        </p:nvSpPr>
        <p:spPr bwMode="auto">
          <a:xfrm rot="13412149" flipV="1">
            <a:off x="1752600" y="2840038"/>
            <a:ext cx="293688" cy="706437"/>
          </a:xfrm>
          <a:prstGeom prst="downArrow">
            <a:avLst>
              <a:gd name="adj1" fmla="val 50194"/>
              <a:gd name="adj2" fmla="val 115916"/>
            </a:avLst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53023" name="Freeform 31"/>
          <p:cNvSpPr>
            <a:spLocks/>
          </p:cNvSpPr>
          <p:nvPr/>
        </p:nvSpPr>
        <p:spPr bwMode="auto">
          <a:xfrm>
            <a:off x="4492625" y="2355850"/>
            <a:ext cx="425450" cy="498475"/>
          </a:xfrm>
          <a:custGeom>
            <a:avLst/>
            <a:gdLst>
              <a:gd name="T0" fmla="*/ 258 w 258"/>
              <a:gd name="T1" fmla="*/ 76 h 314"/>
              <a:gd name="T2" fmla="*/ 116 w 258"/>
              <a:gd name="T3" fmla="*/ 76 h 314"/>
              <a:gd name="T4" fmla="*/ 116 w 258"/>
              <a:gd name="T5" fmla="*/ 0 h 314"/>
              <a:gd name="T6" fmla="*/ 0 w 258"/>
              <a:gd name="T7" fmla="*/ 154 h 314"/>
              <a:gd name="T8" fmla="*/ 116 w 258"/>
              <a:gd name="T9" fmla="*/ 314 h 314"/>
              <a:gd name="T10" fmla="*/ 116 w 258"/>
              <a:gd name="T11" fmla="*/ 232 h 314"/>
              <a:gd name="T12" fmla="*/ 258 w 258"/>
              <a:gd name="T13" fmla="*/ 230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8" h="314">
                <a:moveTo>
                  <a:pt x="258" y="76"/>
                </a:moveTo>
                <a:lnTo>
                  <a:pt x="116" y="76"/>
                </a:lnTo>
                <a:lnTo>
                  <a:pt x="116" y="0"/>
                </a:lnTo>
                <a:lnTo>
                  <a:pt x="0" y="154"/>
                </a:lnTo>
                <a:lnTo>
                  <a:pt x="116" y="314"/>
                </a:lnTo>
                <a:lnTo>
                  <a:pt x="116" y="232"/>
                </a:lnTo>
                <a:lnTo>
                  <a:pt x="258" y="230"/>
                </a:lnTo>
              </a:path>
            </a:pathLst>
          </a:custGeom>
          <a:noFill/>
          <a:ln w="28575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53024" name="Freeform 32"/>
          <p:cNvSpPr>
            <a:spLocks/>
          </p:cNvSpPr>
          <p:nvPr/>
        </p:nvSpPr>
        <p:spPr bwMode="auto">
          <a:xfrm>
            <a:off x="5254625" y="2476500"/>
            <a:ext cx="330200" cy="247650"/>
          </a:xfrm>
          <a:custGeom>
            <a:avLst/>
            <a:gdLst>
              <a:gd name="T0" fmla="*/ 0 w 142"/>
              <a:gd name="T1" fmla="*/ 0 h 156"/>
              <a:gd name="T2" fmla="*/ 142 w 142"/>
              <a:gd name="T3" fmla="*/ 0 h 156"/>
              <a:gd name="T4" fmla="*/ 142 w 142"/>
              <a:gd name="T5" fmla="*/ 156 h 156"/>
              <a:gd name="T6" fmla="*/ 0 w 142"/>
              <a:gd name="T7" fmla="*/ 154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2" h="156">
                <a:moveTo>
                  <a:pt x="0" y="0"/>
                </a:moveTo>
                <a:lnTo>
                  <a:pt x="142" y="0"/>
                </a:lnTo>
                <a:lnTo>
                  <a:pt x="142" y="156"/>
                </a:lnTo>
                <a:lnTo>
                  <a:pt x="0" y="154"/>
                </a:lnTo>
              </a:path>
            </a:pathLst>
          </a:custGeom>
          <a:noFill/>
          <a:ln w="28575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54922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3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3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52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53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53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53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5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85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85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85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85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853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85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85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5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2996" grpId="0" animBg="1"/>
      <p:bldP spid="852997" grpId="0" animBg="1"/>
      <p:bldP spid="852998" grpId="0" animBg="1"/>
      <p:bldP spid="852999" grpId="0" animBg="1"/>
      <p:bldP spid="853000" grpId="0"/>
      <p:bldP spid="853002" grpId="0" animBg="1"/>
      <p:bldP spid="853003" grpId="0" animBg="1"/>
      <p:bldP spid="853004" grpId="0"/>
      <p:bldP spid="853005" grpId="0" animBg="1"/>
      <p:bldP spid="853006" grpId="0" animBg="1"/>
      <p:bldP spid="853007" grpId="0" animBg="1"/>
      <p:bldP spid="853011" grpId="0"/>
      <p:bldP spid="853012" grpId="0"/>
      <p:bldP spid="853013" grpId="0"/>
      <p:bldP spid="853014" grpId="0" build="p" autoUpdateAnimBg="0" advAuto="0"/>
      <p:bldP spid="853016" grpId="0" animBg="1"/>
      <p:bldP spid="853017" grpId="0" animBg="1"/>
      <p:bldP spid="853018" grpId="0" animBg="1"/>
      <p:bldP spid="853019" grpId="0" animBg="1"/>
      <p:bldP spid="853020" grpId="0" animBg="1"/>
      <p:bldP spid="853021" grpId="0" animBg="1"/>
      <p:bldP spid="853022" grpId="0" animBg="1"/>
      <p:bldP spid="853023" grpId="0" animBg="1"/>
      <p:bldP spid="8530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Ice core reconstructions</a:t>
            </a:r>
            <a:br>
              <a:rPr lang="en-GB" dirty="0" smtClean="0"/>
            </a:br>
            <a:r>
              <a:rPr lang="en-GB" sz="2000" dirty="0" smtClean="0">
                <a:solidFill>
                  <a:schemeClr val="tx1"/>
                </a:solidFill>
              </a:rPr>
              <a:t>Steinhilber et al., JGR, 2010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4B07-723E-4FEB-828A-B850290B1289}" type="slidenum">
              <a:rPr lang="en-GB" smtClean="0">
                <a:solidFill>
                  <a:srgbClr val="000000"/>
                </a:solidFill>
              </a:rPr>
              <a:pPr/>
              <a:t>25</a:t>
            </a:fld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856068" name="Group 4"/>
          <p:cNvGrpSpPr>
            <a:grpSpLocks noChangeAspect="1"/>
          </p:cNvGrpSpPr>
          <p:nvPr/>
        </p:nvGrpSpPr>
        <p:grpSpPr bwMode="auto">
          <a:xfrm>
            <a:off x="1259632" y="1628800"/>
            <a:ext cx="6604000" cy="4951412"/>
            <a:chOff x="431" y="935"/>
            <a:chExt cx="4160" cy="3119"/>
          </a:xfrm>
        </p:grpSpPr>
        <p:sp>
          <p:nvSpPr>
            <p:cNvPr id="856067" name="AutoShape 3"/>
            <p:cNvSpPr>
              <a:spLocks noChangeAspect="1" noChangeArrowheads="1" noTextEdit="1"/>
            </p:cNvSpPr>
            <p:nvPr/>
          </p:nvSpPr>
          <p:spPr bwMode="auto">
            <a:xfrm>
              <a:off x="431" y="935"/>
              <a:ext cx="4160" cy="3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85606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1" y="935"/>
              <a:ext cx="4163" cy="3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4" name="Rectangle 6"/>
          <p:cNvSpPr>
            <a:spLocks noChangeArrowheads="1"/>
          </p:cNvSpPr>
          <p:nvPr/>
        </p:nvSpPr>
        <p:spPr bwMode="auto">
          <a:xfrm>
            <a:off x="179512" y="260648"/>
            <a:ext cx="6319837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100000"/>
              </a:spcBef>
              <a:spcAft>
                <a:spcPct val="50000"/>
              </a:spcAft>
            </a:pPr>
            <a:r>
              <a:rPr lang="en-US" sz="28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Millennial Variation</a:t>
            </a:r>
            <a:r>
              <a:rPr lang="en-US" sz="2800" dirty="0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>
                <a:solidFill>
                  <a:srgbClr val="080808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</a:t>
            </a:r>
            <a:r>
              <a:rPr lang="en-US" sz="2200" dirty="0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 composite (40-year means) from </a:t>
            </a:r>
            <a:r>
              <a:rPr lang="en-US" sz="2200" dirty="0" err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cosmogenic</a:t>
            </a:r>
            <a:r>
              <a:rPr lang="en-US" sz="2200" dirty="0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 isotopes </a:t>
            </a:r>
            <a:r>
              <a:rPr lang="en-US" sz="2200" baseline="30000" dirty="0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14</a:t>
            </a:r>
            <a:r>
              <a:rPr lang="en-US" sz="2200" dirty="0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C &amp; </a:t>
            </a:r>
            <a:r>
              <a:rPr lang="en-US" sz="2200" baseline="30000" dirty="0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2200" dirty="0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Be by Steinhilber et al. (2008)</a:t>
            </a:r>
            <a:r>
              <a:rPr lang="en-US" sz="2800" dirty="0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</a:br>
            <a:endParaRPr lang="en-US" sz="2800" dirty="0">
              <a:solidFill>
                <a:srgbClr val="08080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781" name="Text Box 7"/>
          <p:cNvSpPr txBox="1">
            <a:spLocks noChangeArrowheads="1"/>
          </p:cNvSpPr>
          <p:nvPr/>
        </p:nvSpPr>
        <p:spPr bwMode="auto">
          <a:xfrm>
            <a:off x="3427413" y="5867400"/>
            <a:ext cx="286385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Year AD </a:t>
            </a:r>
            <a:r>
              <a:rPr lang="en-GB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endParaRPr lang="en-GB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782" name="Text Box 8"/>
          <p:cNvSpPr txBox="1">
            <a:spLocks noChangeArrowheads="1"/>
          </p:cNvSpPr>
          <p:nvPr/>
        </p:nvSpPr>
        <p:spPr bwMode="auto">
          <a:xfrm rot="-5400000">
            <a:off x="-1214437" y="3422650"/>
            <a:ext cx="38862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Solar Modulation Parameter,  </a:t>
            </a:r>
            <a:r>
              <a:rPr lang="en-GB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</a:t>
            </a:r>
            <a:r>
              <a:rPr lang="en-GB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(MV)    </a:t>
            </a:r>
            <a:r>
              <a:rPr lang="en-GB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endParaRPr lang="en-GB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783" name="Rectangle 9"/>
          <p:cNvSpPr>
            <a:spLocks noChangeArrowheads="1"/>
          </p:cNvSpPr>
          <p:nvPr/>
        </p:nvSpPr>
        <p:spPr bwMode="auto">
          <a:xfrm>
            <a:off x="1809750" y="1751013"/>
            <a:ext cx="6618288" cy="3857625"/>
          </a:xfrm>
          <a:prstGeom prst="rect">
            <a:avLst/>
          </a:prstGeom>
          <a:solidFill>
            <a:srgbClr val="00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258" name="Freeform 10"/>
          <p:cNvSpPr>
            <a:spLocks/>
          </p:cNvSpPr>
          <p:nvPr/>
        </p:nvSpPr>
        <p:spPr bwMode="auto">
          <a:xfrm>
            <a:off x="1803400" y="2027238"/>
            <a:ext cx="6623050" cy="3786187"/>
          </a:xfrm>
          <a:custGeom>
            <a:avLst/>
            <a:gdLst>
              <a:gd name="T0" fmla="*/ 38250 w 9004"/>
              <a:gd name="T1" fmla="*/ 2729434 h 4930"/>
              <a:gd name="T2" fmla="*/ 157411 w 9004"/>
              <a:gd name="T3" fmla="*/ 1739496 h 4930"/>
              <a:gd name="T4" fmla="*/ 299376 w 9004"/>
              <a:gd name="T5" fmla="*/ 2193377 h 4930"/>
              <a:gd name="T6" fmla="*/ 417802 w 9004"/>
              <a:gd name="T7" fmla="*/ 1145072 h 4930"/>
              <a:gd name="T8" fmla="*/ 548733 w 9004"/>
              <a:gd name="T9" fmla="*/ 2412254 h 4930"/>
              <a:gd name="T10" fmla="*/ 615670 w 9004"/>
              <a:gd name="T11" fmla="*/ 2985174 h 4930"/>
              <a:gd name="T12" fmla="*/ 726005 w 9004"/>
              <a:gd name="T13" fmla="*/ 1400812 h 4930"/>
              <a:gd name="T14" fmla="*/ 812802 w 9004"/>
              <a:gd name="T15" fmla="*/ 2489821 h 4930"/>
              <a:gd name="T16" fmla="*/ 915782 w 9004"/>
              <a:gd name="T17" fmla="*/ 1376237 h 4930"/>
              <a:gd name="T18" fmla="*/ 1026852 w 9004"/>
              <a:gd name="T19" fmla="*/ 2597340 h 4930"/>
              <a:gd name="T20" fmla="*/ 1115856 w 9004"/>
              <a:gd name="T21" fmla="*/ 1769447 h 4930"/>
              <a:gd name="T22" fmla="*/ 1240167 w 9004"/>
              <a:gd name="T23" fmla="*/ 3051221 h 4930"/>
              <a:gd name="T24" fmla="*/ 1398314 w 9004"/>
              <a:gd name="T25" fmla="*/ 2836952 h 4930"/>
              <a:gd name="T26" fmla="*/ 1500558 w 9004"/>
              <a:gd name="T27" fmla="*/ 3035094 h 4930"/>
              <a:gd name="T28" fmla="*/ 1627075 w 9004"/>
              <a:gd name="T29" fmla="*/ 2110434 h 4930"/>
              <a:gd name="T30" fmla="*/ 1714608 w 9004"/>
              <a:gd name="T31" fmla="*/ 2919127 h 4930"/>
              <a:gd name="T32" fmla="*/ 1826414 w 9004"/>
              <a:gd name="T33" fmla="*/ 1610473 h 4930"/>
              <a:gd name="T34" fmla="*/ 1943369 w 9004"/>
              <a:gd name="T35" fmla="*/ 2292448 h 4930"/>
              <a:gd name="T36" fmla="*/ 2061796 w 9004"/>
              <a:gd name="T37" fmla="*/ 2292448 h 4930"/>
              <a:gd name="T38" fmla="*/ 2180958 w 9004"/>
              <a:gd name="T39" fmla="*/ 3018198 h 4930"/>
              <a:gd name="T40" fmla="*/ 2275846 w 9004"/>
              <a:gd name="T41" fmla="*/ 1780199 h 4930"/>
              <a:gd name="T42" fmla="*/ 2394272 w 9004"/>
              <a:gd name="T43" fmla="*/ 2976726 h 4930"/>
              <a:gd name="T44" fmla="*/ 2559775 w 9004"/>
              <a:gd name="T45" fmla="*/ 2002916 h 4930"/>
              <a:gd name="T46" fmla="*/ 2714244 w 9004"/>
              <a:gd name="T47" fmla="*/ 3548110 h 4930"/>
              <a:gd name="T48" fmla="*/ 2867978 w 9004"/>
              <a:gd name="T49" fmla="*/ 2555868 h 4930"/>
              <a:gd name="T50" fmla="*/ 2970957 w 9004"/>
              <a:gd name="T51" fmla="*/ 2325471 h 4930"/>
              <a:gd name="T52" fmla="*/ 3082028 w 9004"/>
              <a:gd name="T53" fmla="*/ 1598954 h 4930"/>
              <a:gd name="T54" fmla="*/ 3263713 w 9004"/>
              <a:gd name="T55" fmla="*/ 1969892 h 4930"/>
              <a:gd name="T56" fmla="*/ 3390231 w 9004"/>
              <a:gd name="T57" fmla="*/ 1516011 h 4930"/>
              <a:gd name="T58" fmla="*/ 3524104 w 9004"/>
              <a:gd name="T59" fmla="*/ 2383071 h 4930"/>
              <a:gd name="T60" fmla="*/ 3706525 w 9004"/>
              <a:gd name="T61" fmla="*/ 691190 h 4930"/>
              <a:gd name="T62" fmla="*/ 3808769 w 9004"/>
              <a:gd name="T63" fmla="*/ 1764071 h 4930"/>
              <a:gd name="T64" fmla="*/ 3911748 w 9004"/>
              <a:gd name="T65" fmla="*/ 1673449 h 4930"/>
              <a:gd name="T66" fmla="*/ 4008843 w 9004"/>
              <a:gd name="T67" fmla="*/ 2294752 h 4930"/>
              <a:gd name="T68" fmla="*/ 4141245 w 9004"/>
              <a:gd name="T69" fmla="*/ 2601180 h 4930"/>
              <a:gd name="T70" fmla="*/ 4243489 w 9004"/>
              <a:gd name="T71" fmla="*/ 1995236 h 4930"/>
              <a:gd name="T72" fmla="*/ 4370007 w 9004"/>
              <a:gd name="T73" fmla="*/ 1285614 h 4930"/>
              <a:gd name="T74" fmla="*/ 4456804 w 9004"/>
              <a:gd name="T75" fmla="*/ 2976726 h 4930"/>
              <a:gd name="T76" fmla="*/ 4573759 w 9004"/>
              <a:gd name="T77" fmla="*/ 942323 h 4930"/>
              <a:gd name="T78" fmla="*/ 4702483 w 9004"/>
              <a:gd name="T79" fmla="*/ 1821670 h 4930"/>
              <a:gd name="T80" fmla="*/ 4851803 w 9004"/>
              <a:gd name="T81" fmla="*/ 624375 h 4930"/>
              <a:gd name="T82" fmla="*/ 4986412 w 9004"/>
              <a:gd name="T83" fmla="*/ 1491435 h 4930"/>
              <a:gd name="T84" fmla="*/ 5097483 w 9004"/>
              <a:gd name="T85" fmla="*/ 1400812 h 4930"/>
              <a:gd name="T86" fmla="*/ 5207818 w 9004"/>
              <a:gd name="T87" fmla="*/ 1830118 h 4930"/>
              <a:gd name="T88" fmla="*/ 5363758 w 9004"/>
              <a:gd name="T89" fmla="*/ 2055139 h 4930"/>
              <a:gd name="T90" fmla="*/ 5509401 w 9004"/>
              <a:gd name="T91" fmla="*/ 2186465 h 4930"/>
              <a:gd name="T92" fmla="*/ 5621943 w 9004"/>
              <a:gd name="T93" fmla="*/ 2297056 h 4930"/>
              <a:gd name="T94" fmla="*/ 5752138 w 9004"/>
              <a:gd name="T95" fmla="*/ 1668073 h 4930"/>
              <a:gd name="T96" fmla="*/ 5866887 w 9004"/>
              <a:gd name="T97" fmla="*/ 951539 h 4930"/>
              <a:gd name="T98" fmla="*/ 5994875 w 9004"/>
              <a:gd name="T99" fmla="*/ 1357037 h 4930"/>
              <a:gd name="T100" fmla="*/ 6116980 w 9004"/>
              <a:gd name="T101" fmla="*/ 3240915 h 4930"/>
              <a:gd name="T102" fmla="*/ 6219959 w 9004"/>
              <a:gd name="T103" fmla="*/ 3101141 h 4930"/>
              <a:gd name="T104" fmla="*/ 6322938 w 9004"/>
              <a:gd name="T105" fmla="*/ 1681128 h 4930"/>
              <a:gd name="T106" fmla="*/ 6398702 w 9004"/>
              <a:gd name="T107" fmla="*/ 3108052 h 4930"/>
              <a:gd name="T108" fmla="*/ 6441365 w 9004"/>
              <a:gd name="T109" fmla="*/ 1953765 h 4930"/>
              <a:gd name="T110" fmla="*/ 6478143 w 9004"/>
              <a:gd name="T111" fmla="*/ 2619611 h 4930"/>
              <a:gd name="T112" fmla="*/ 6539931 w 9004"/>
              <a:gd name="T113" fmla="*/ 2368479 h 4930"/>
              <a:gd name="T114" fmla="*/ 6623050 w 9004"/>
              <a:gd name="T115" fmla="*/ 946931 h 493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04" h="4930">
                <a:moveTo>
                  <a:pt x="0" y="1650"/>
                </a:moveTo>
                <a:lnTo>
                  <a:pt x="0" y="3290"/>
                </a:lnTo>
                <a:cubicBezTo>
                  <a:pt x="9" y="3607"/>
                  <a:pt x="34" y="3630"/>
                  <a:pt x="52" y="3554"/>
                </a:cubicBezTo>
                <a:cubicBezTo>
                  <a:pt x="70" y="3478"/>
                  <a:pt x="88" y="2812"/>
                  <a:pt x="107" y="2835"/>
                </a:cubicBezTo>
                <a:cubicBezTo>
                  <a:pt x="126" y="2858"/>
                  <a:pt x="146" y="3788"/>
                  <a:pt x="164" y="3693"/>
                </a:cubicBezTo>
                <a:cubicBezTo>
                  <a:pt x="182" y="3598"/>
                  <a:pt x="192" y="2239"/>
                  <a:pt x="214" y="2265"/>
                </a:cubicBezTo>
                <a:cubicBezTo>
                  <a:pt x="236" y="2291"/>
                  <a:pt x="270" y="3838"/>
                  <a:pt x="293" y="3849"/>
                </a:cubicBezTo>
                <a:cubicBezTo>
                  <a:pt x="316" y="3860"/>
                  <a:pt x="334" y="2494"/>
                  <a:pt x="353" y="2329"/>
                </a:cubicBezTo>
                <a:cubicBezTo>
                  <a:pt x="372" y="2164"/>
                  <a:pt x="391" y="3085"/>
                  <a:pt x="407" y="2856"/>
                </a:cubicBezTo>
                <a:cubicBezTo>
                  <a:pt x="423" y="2627"/>
                  <a:pt x="432" y="924"/>
                  <a:pt x="450" y="954"/>
                </a:cubicBezTo>
                <a:cubicBezTo>
                  <a:pt x="468" y="984"/>
                  <a:pt x="492" y="2947"/>
                  <a:pt x="512" y="3036"/>
                </a:cubicBezTo>
                <a:cubicBezTo>
                  <a:pt x="532" y="3125"/>
                  <a:pt x="547" y="1489"/>
                  <a:pt x="568" y="1491"/>
                </a:cubicBezTo>
                <a:cubicBezTo>
                  <a:pt x="589" y="1493"/>
                  <a:pt x="617" y="2953"/>
                  <a:pt x="638" y="3048"/>
                </a:cubicBezTo>
                <a:cubicBezTo>
                  <a:pt x="659" y="3143"/>
                  <a:pt x="679" y="2045"/>
                  <a:pt x="697" y="2060"/>
                </a:cubicBezTo>
                <a:cubicBezTo>
                  <a:pt x="715" y="2075"/>
                  <a:pt x="728" y="3225"/>
                  <a:pt x="746" y="3141"/>
                </a:cubicBezTo>
                <a:cubicBezTo>
                  <a:pt x="764" y="3057"/>
                  <a:pt x="790" y="1535"/>
                  <a:pt x="805" y="1555"/>
                </a:cubicBezTo>
                <a:cubicBezTo>
                  <a:pt x="820" y="1575"/>
                  <a:pt x="832" y="2875"/>
                  <a:pt x="837" y="3264"/>
                </a:cubicBezTo>
                <a:cubicBezTo>
                  <a:pt x="842" y="3653"/>
                  <a:pt x="830" y="3814"/>
                  <a:pt x="837" y="3887"/>
                </a:cubicBezTo>
                <a:cubicBezTo>
                  <a:pt x="844" y="3960"/>
                  <a:pt x="866" y="3750"/>
                  <a:pt x="880" y="3705"/>
                </a:cubicBezTo>
                <a:cubicBezTo>
                  <a:pt x="894" y="3660"/>
                  <a:pt x="905" y="3932"/>
                  <a:pt x="923" y="3619"/>
                </a:cubicBezTo>
                <a:cubicBezTo>
                  <a:pt x="941" y="3306"/>
                  <a:pt x="971" y="1994"/>
                  <a:pt x="987" y="1824"/>
                </a:cubicBezTo>
                <a:cubicBezTo>
                  <a:pt x="1003" y="1654"/>
                  <a:pt x="1006" y="2496"/>
                  <a:pt x="1019" y="2598"/>
                </a:cubicBezTo>
                <a:cubicBezTo>
                  <a:pt x="1032" y="2700"/>
                  <a:pt x="1048" y="2329"/>
                  <a:pt x="1062" y="2436"/>
                </a:cubicBezTo>
                <a:cubicBezTo>
                  <a:pt x="1076" y="2543"/>
                  <a:pt x="1087" y="3308"/>
                  <a:pt x="1105" y="3242"/>
                </a:cubicBezTo>
                <a:cubicBezTo>
                  <a:pt x="1123" y="3176"/>
                  <a:pt x="1157" y="2037"/>
                  <a:pt x="1170" y="2039"/>
                </a:cubicBezTo>
                <a:cubicBezTo>
                  <a:pt x="1183" y="2041"/>
                  <a:pt x="1169" y="3294"/>
                  <a:pt x="1181" y="3253"/>
                </a:cubicBezTo>
                <a:cubicBezTo>
                  <a:pt x="1193" y="3212"/>
                  <a:pt x="1229" y="1667"/>
                  <a:pt x="1245" y="1792"/>
                </a:cubicBezTo>
                <a:cubicBezTo>
                  <a:pt x="1261" y="1917"/>
                  <a:pt x="1259" y="3881"/>
                  <a:pt x="1277" y="4005"/>
                </a:cubicBezTo>
                <a:cubicBezTo>
                  <a:pt x="1295" y="4129"/>
                  <a:pt x="1333" y="2637"/>
                  <a:pt x="1353" y="2533"/>
                </a:cubicBezTo>
                <a:cubicBezTo>
                  <a:pt x="1373" y="2429"/>
                  <a:pt x="1385" y="3300"/>
                  <a:pt x="1396" y="3382"/>
                </a:cubicBezTo>
                <a:cubicBezTo>
                  <a:pt x="1407" y="3464"/>
                  <a:pt x="1404" y="3100"/>
                  <a:pt x="1417" y="3028"/>
                </a:cubicBezTo>
                <a:cubicBezTo>
                  <a:pt x="1430" y="2956"/>
                  <a:pt x="1454" y="3073"/>
                  <a:pt x="1471" y="2952"/>
                </a:cubicBezTo>
                <a:cubicBezTo>
                  <a:pt x="1488" y="2831"/>
                  <a:pt x="1501" y="2147"/>
                  <a:pt x="1517" y="2304"/>
                </a:cubicBezTo>
                <a:cubicBezTo>
                  <a:pt x="1533" y="2461"/>
                  <a:pt x="1551" y="3768"/>
                  <a:pt x="1568" y="3897"/>
                </a:cubicBezTo>
                <a:cubicBezTo>
                  <a:pt x="1585" y="4026"/>
                  <a:pt x="1601" y="3068"/>
                  <a:pt x="1621" y="3081"/>
                </a:cubicBezTo>
                <a:cubicBezTo>
                  <a:pt x="1641" y="3094"/>
                  <a:pt x="1661" y="3952"/>
                  <a:pt x="1686" y="3973"/>
                </a:cubicBezTo>
                <a:cubicBezTo>
                  <a:pt x="1711" y="3994"/>
                  <a:pt x="1747" y="3144"/>
                  <a:pt x="1772" y="3210"/>
                </a:cubicBezTo>
                <a:cubicBezTo>
                  <a:pt x="1797" y="3276"/>
                  <a:pt x="1815" y="4290"/>
                  <a:pt x="1836" y="4371"/>
                </a:cubicBezTo>
                <a:cubicBezTo>
                  <a:pt x="1857" y="4452"/>
                  <a:pt x="1880" y="3671"/>
                  <a:pt x="1901" y="3694"/>
                </a:cubicBezTo>
                <a:cubicBezTo>
                  <a:pt x="1922" y="3717"/>
                  <a:pt x="1949" y="4457"/>
                  <a:pt x="1965" y="4511"/>
                </a:cubicBezTo>
                <a:cubicBezTo>
                  <a:pt x="1981" y="4565"/>
                  <a:pt x="1985" y="4109"/>
                  <a:pt x="1997" y="4016"/>
                </a:cubicBezTo>
                <a:cubicBezTo>
                  <a:pt x="2009" y="3923"/>
                  <a:pt x="2022" y="4278"/>
                  <a:pt x="2040" y="3952"/>
                </a:cubicBezTo>
                <a:cubicBezTo>
                  <a:pt x="2058" y="3626"/>
                  <a:pt x="2087" y="2168"/>
                  <a:pt x="2108" y="2061"/>
                </a:cubicBezTo>
                <a:cubicBezTo>
                  <a:pt x="2129" y="1954"/>
                  <a:pt x="2148" y="3195"/>
                  <a:pt x="2165" y="3309"/>
                </a:cubicBezTo>
                <a:cubicBezTo>
                  <a:pt x="2182" y="3423"/>
                  <a:pt x="2197" y="2618"/>
                  <a:pt x="2212" y="2748"/>
                </a:cubicBezTo>
                <a:cubicBezTo>
                  <a:pt x="2227" y="2878"/>
                  <a:pt x="2242" y="3908"/>
                  <a:pt x="2255" y="4091"/>
                </a:cubicBezTo>
                <a:cubicBezTo>
                  <a:pt x="2268" y="4274"/>
                  <a:pt x="2275" y="3892"/>
                  <a:pt x="2288" y="3844"/>
                </a:cubicBezTo>
                <a:cubicBezTo>
                  <a:pt x="2301" y="3796"/>
                  <a:pt x="2313" y="4044"/>
                  <a:pt x="2331" y="3801"/>
                </a:cubicBezTo>
                <a:cubicBezTo>
                  <a:pt x="2349" y="3558"/>
                  <a:pt x="2379" y="2585"/>
                  <a:pt x="2395" y="2383"/>
                </a:cubicBezTo>
                <a:cubicBezTo>
                  <a:pt x="2411" y="2181"/>
                  <a:pt x="2412" y="2635"/>
                  <a:pt x="2427" y="2587"/>
                </a:cubicBezTo>
                <a:cubicBezTo>
                  <a:pt x="2442" y="2539"/>
                  <a:pt x="2467" y="1934"/>
                  <a:pt x="2483" y="2097"/>
                </a:cubicBezTo>
                <a:cubicBezTo>
                  <a:pt x="2499" y="2260"/>
                  <a:pt x="2507" y="3550"/>
                  <a:pt x="2524" y="3565"/>
                </a:cubicBezTo>
                <a:cubicBezTo>
                  <a:pt x="2541" y="3580"/>
                  <a:pt x="2568" y="2286"/>
                  <a:pt x="2588" y="2189"/>
                </a:cubicBezTo>
                <a:cubicBezTo>
                  <a:pt x="2608" y="2092"/>
                  <a:pt x="2629" y="2845"/>
                  <a:pt x="2642" y="2985"/>
                </a:cubicBezTo>
                <a:cubicBezTo>
                  <a:pt x="2655" y="3125"/>
                  <a:pt x="2648" y="2969"/>
                  <a:pt x="2664" y="3028"/>
                </a:cubicBezTo>
                <a:cubicBezTo>
                  <a:pt x="2680" y="3087"/>
                  <a:pt x="2716" y="3346"/>
                  <a:pt x="2739" y="3339"/>
                </a:cubicBezTo>
                <a:cubicBezTo>
                  <a:pt x="2762" y="3332"/>
                  <a:pt x="2782" y="2815"/>
                  <a:pt x="2803" y="2985"/>
                </a:cubicBezTo>
                <a:cubicBezTo>
                  <a:pt x="2824" y="3155"/>
                  <a:pt x="2846" y="4337"/>
                  <a:pt x="2868" y="4360"/>
                </a:cubicBezTo>
                <a:cubicBezTo>
                  <a:pt x="2890" y="4383"/>
                  <a:pt x="2916" y="3195"/>
                  <a:pt x="2932" y="3124"/>
                </a:cubicBezTo>
                <a:cubicBezTo>
                  <a:pt x="2948" y="3053"/>
                  <a:pt x="2954" y="3885"/>
                  <a:pt x="2965" y="3930"/>
                </a:cubicBezTo>
                <a:cubicBezTo>
                  <a:pt x="2976" y="3975"/>
                  <a:pt x="2983" y="3457"/>
                  <a:pt x="2997" y="3393"/>
                </a:cubicBezTo>
                <a:cubicBezTo>
                  <a:pt x="3011" y="3329"/>
                  <a:pt x="3035" y="3722"/>
                  <a:pt x="3051" y="3543"/>
                </a:cubicBezTo>
                <a:cubicBezTo>
                  <a:pt x="3067" y="3364"/>
                  <a:pt x="3077" y="2441"/>
                  <a:pt x="3094" y="2318"/>
                </a:cubicBezTo>
                <a:cubicBezTo>
                  <a:pt x="3111" y="2195"/>
                  <a:pt x="3140" y="2759"/>
                  <a:pt x="3156" y="2802"/>
                </a:cubicBezTo>
                <a:cubicBezTo>
                  <a:pt x="3172" y="2845"/>
                  <a:pt x="3174" y="2397"/>
                  <a:pt x="3190" y="2576"/>
                </a:cubicBezTo>
                <a:cubicBezTo>
                  <a:pt x="3206" y="2755"/>
                  <a:pt x="3226" y="4042"/>
                  <a:pt x="3255" y="3876"/>
                </a:cubicBezTo>
                <a:cubicBezTo>
                  <a:pt x="3284" y="3710"/>
                  <a:pt x="3335" y="1713"/>
                  <a:pt x="3362" y="1577"/>
                </a:cubicBezTo>
                <a:cubicBezTo>
                  <a:pt x="3389" y="1441"/>
                  <a:pt x="3396" y="2888"/>
                  <a:pt x="3416" y="3060"/>
                </a:cubicBezTo>
                <a:cubicBezTo>
                  <a:pt x="3436" y="3232"/>
                  <a:pt x="3459" y="2343"/>
                  <a:pt x="3480" y="2608"/>
                </a:cubicBezTo>
                <a:cubicBezTo>
                  <a:pt x="3501" y="2873"/>
                  <a:pt x="3524" y="4827"/>
                  <a:pt x="3545" y="4650"/>
                </a:cubicBezTo>
                <a:cubicBezTo>
                  <a:pt x="3566" y="4473"/>
                  <a:pt x="3585" y="1550"/>
                  <a:pt x="3609" y="1545"/>
                </a:cubicBezTo>
                <a:cubicBezTo>
                  <a:pt x="3633" y="1540"/>
                  <a:pt x="3669" y="4624"/>
                  <a:pt x="3690" y="4620"/>
                </a:cubicBezTo>
                <a:cubicBezTo>
                  <a:pt x="3711" y="4616"/>
                  <a:pt x="3712" y="1522"/>
                  <a:pt x="3738" y="1523"/>
                </a:cubicBezTo>
                <a:cubicBezTo>
                  <a:pt x="3764" y="1524"/>
                  <a:pt x="3819" y="4328"/>
                  <a:pt x="3846" y="4629"/>
                </a:cubicBezTo>
                <a:cubicBezTo>
                  <a:pt x="3873" y="4930"/>
                  <a:pt x="3883" y="3555"/>
                  <a:pt x="3899" y="3328"/>
                </a:cubicBezTo>
                <a:cubicBezTo>
                  <a:pt x="3915" y="3101"/>
                  <a:pt x="3922" y="3547"/>
                  <a:pt x="3942" y="3264"/>
                </a:cubicBezTo>
                <a:cubicBezTo>
                  <a:pt x="3962" y="2981"/>
                  <a:pt x="4002" y="1670"/>
                  <a:pt x="4018" y="1631"/>
                </a:cubicBezTo>
                <a:cubicBezTo>
                  <a:pt x="4034" y="1592"/>
                  <a:pt x="4030" y="2854"/>
                  <a:pt x="4039" y="3028"/>
                </a:cubicBezTo>
                <a:cubicBezTo>
                  <a:pt x="4048" y="3202"/>
                  <a:pt x="4057" y="2650"/>
                  <a:pt x="4071" y="2673"/>
                </a:cubicBezTo>
                <a:cubicBezTo>
                  <a:pt x="4085" y="2696"/>
                  <a:pt x="4105" y="3265"/>
                  <a:pt x="4125" y="3167"/>
                </a:cubicBezTo>
                <a:cubicBezTo>
                  <a:pt x="4145" y="3069"/>
                  <a:pt x="4168" y="1842"/>
                  <a:pt x="4190" y="2082"/>
                </a:cubicBezTo>
                <a:cubicBezTo>
                  <a:pt x="4212" y="2322"/>
                  <a:pt x="4222" y="4666"/>
                  <a:pt x="4254" y="4607"/>
                </a:cubicBezTo>
                <a:cubicBezTo>
                  <a:pt x="4286" y="4548"/>
                  <a:pt x="4352" y="2067"/>
                  <a:pt x="4383" y="1727"/>
                </a:cubicBezTo>
                <a:cubicBezTo>
                  <a:pt x="4414" y="1387"/>
                  <a:pt x="4416" y="2531"/>
                  <a:pt x="4437" y="2565"/>
                </a:cubicBezTo>
                <a:cubicBezTo>
                  <a:pt x="4458" y="2599"/>
                  <a:pt x="4494" y="1841"/>
                  <a:pt x="4512" y="1931"/>
                </a:cubicBezTo>
                <a:cubicBezTo>
                  <a:pt x="4530" y="2021"/>
                  <a:pt x="4528" y="3096"/>
                  <a:pt x="4544" y="3103"/>
                </a:cubicBezTo>
                <a:cubicBezTo>
                  <a:pt x="4560" y="3110"/>
                  <a:pt x="4589" y="1824"/>
                  <a:pt x="4609" y="1974"/>
                </a:cubicBezTo>
                <a:cubicBezTo>
                  <a:pt x="4629" y="2124"/>
                  <a:pt x="4640" y="3953"/>
                  <a:pt x="4662" y="4005"/>
                </a:cubicBezTo>
                <a:cubicBezTo>
                  <a:pt x="4684" y="4057"/>
                  <a:pt x="4717" y="2436"/>
                  <a:pt x="4738" y="2286"/>
                </a:cubicBezTo>
                <a:cubicBezTo>
                  <a:pt x="4759" y="2136"/>
                  <a:pt x="4773" y="3071"/>
                  <a:pt x="4791" y="3103"/>
                </a:cubicBezTo>
                <a:cubicBezTo>
                  <a:pt x="4809" y="3135"/>
                  <a:pt x="4819" y="2455"/>
                  <a:pt x="4845" y="2479"/>
                </a:cubicBezTo>
                <a:cubicBezTo>
                  <a:pt x="4871" y="2503"/>
                  <a:pt x="4917" y="3509"/>
                  <a:pt x="4949" y="3246"/>
                </a:cubicBezTo>
                <a:cubicBezTo>
                  <a:pt x="4981" y="2983"/>
                  <a:pt x="5019" y="979"/>
                  <a:pt x="5039" y="900"/>
                </a:cubicBezTo>
                <a:cubicBezTo>
                  <a:pt x="5059" y="821"/>
                  <a:pt x="5055" y="2670"/>
                  <a:pt x="5071" y="2770"/>
                </a:cubicBezTo>
                <a:cubicBezTo>
                  <a:pt x="5087" y="2870"/>
                  <a:pt x="5117" y="1581"/>
                  <a:pt x="5135" y="1502"/>
                </a:cubicBezTo>
                <a:cubicBezTo>
                  <a:pt x="5153" y="1423"/>
                  <a:pt x="5164" y="2290"/>
                  <a:pt x="5178" y="2297"/>
                </a:cubicBezTo>
                <a:cubicBezTo>
                  <a:pt x="5192" y="2304"/>
                  <a:pt x="5205" y="1549"/>
                  <a:pt x="5221" y="1545"/>
                </a:cubicBezTo>
                <a:cubicBezTo>
                  <a:pt x="5237" y="1541"/>
                  <a:pt x="5259" y="2169"/>
                  <a:pt x="5275" y="2275"/>
                </a:cubicBezTo>
                <a:cubicBezTo>
                  <a:pt x="5291" y="2381"/>
                  <a:pt x="5300" y="2209"/>
                  <a:pt x="5318" y="2179"/>
                </a:cubicBezTo>
                <a:cubicBezTo>
                  <a:pt x="5336" y="2149"/>
                  <a:pt x="5368" y="2129"/>
                  <a:pt x="5382" y="2093"/>
                </a:cubicBezTo>
                <a:cubicBezTo>
                  <a:pt x="5396" y="2057"/>
                  <a:pt x="5393" y="1815"/>
                  <a:pt x="5404" y="1964"/>
                </a:cubicBezTo>
                <a:cubicBezTo>
                  <a:pt x="5415" y="2113"/>
                  <a:pt x="5430" y="3045"/>
                  <a:pt x="5450" y="2988"/>
                </a:cubicBezTo>
                <a:cubicBezTo>
                  <a:pt x="5470" y="2931"/>
                  <a:pt x="5505" y="1581"/>
                  <a:pt x="5526" y="1623"/>
                </a:cubicBezTo>
                <a:cubicBezTo>
                  <a:pt x="5547" y="1665"/>
                  <a:pt x="5559" y="2946"/>
                  <a:pt x="5576" y="3240"/>
                </a:cubicBezTo>
                <a:cubicBezTo>
                  <a:pt x="5593" y="3534"/>
                  <a:pt x="5612" y="3297"/>
                  <a:pt x="5630" y="3387"/>
                </a:cubicBezTo>
                <a:cubicBezTo>
                  <a:pt x="5648" y="3477"/>
                  <a:pt x="5667" y="3969"/>
                  <a:pt x="5683" y="3780"/>
                </a:cubicBezTo>
                <a:cubicBezTo>
                  <a:pt x="5699" y="3591"/>
                  <a:pt x="5712" y="2451"/>
                  <a:pt x="5726" y="2254"/>
                </a:cubicBezTo>
                <a:cubicBezTo>
                  <a:pt x="5740" y="2057"/>
                  <a:pt x="5755" y="2693"/>
                  <a:pt x="5769" y="2598"/>
                </a:cubicBezTo>
                <a:cubicBezTo>
                  <a:pt x="5783" y="2503"/>
                  <a:pt x="5796" y="1569"/>
                  <a:pt x="5812" y="1684"/>
                </a:cubicBezTo>
                <a:cubicBezTo>
                  <a:pt x="5828" y="1799"/>
                  <a:pt x="5845" y="3287"/>
                  <a:pt x="5866" y="3285"/>
                </a:cubicBezTo>
                <a:cubicBezTo>
                  <a:pt x="5887" y="3283"/>
                  <a:pt x="5923" y="1695"/>
                  <a:pt x="5941" y="1674"/>
                </a:cubicBezTo>
                <a:cubicBezTo>
                  <a:pt x="5959" y="1653"/>
                  <a:pt x="5960" y="3056"/>
                  <a:pt x="5974" y="3156"/>
                </a:cubicBezTo>
                <a:cubicBezTo>
                  <a:pt x="5988" y="3256"/>
                  <a:pt x="6013" y="2155"/>
                  <a:pt x="6027" y="2275"/>
                </a:cubicBezTo>
                <a:cubicBezTo>
                  <a:pt x="6041" y="2395"/>
                  <a:pt x="6044" y="3839"/>
                  <a:pt x="6059" y="3876"/>
                </a:cubicBezTo>
                <a:cubicBezTo>
                  <a:pt x="6074" y="3913"/>
                  <a:pt x="6099" y="2731"/>
                  <a:pt x="6116" y="2496"/>
                </a:cubicBezTo>
                <a:cubicBezTo>
                  <a:pt x="6133" y="2261"/>
                  <a:pt x="6147" y="2674"/>
                  <a:pt x="6164" y="2463"/>
                </a:cubicBezTo>
                <a:cubicBezTo>
                  <a:pt x="6181" y="2252"/>
                  <a:pt x="6201" y="877"/>
                  <a:pt x="6218" y="1227"/>
                </a:cubicBezTo>
                <a:cubicBezTo>
                  <a:pt x="6235" y="1577"/>
                  <a:pt x="6242" y="4352"/>
                  <a:pt x="6264" y="4564"/>
                </a:cubicBezTo>
                <a:cubicBezTo>
                  <a:pt x="6286" y="4776"/>
                  <a:pt x="6328" y="2866"/>
                  <a:pt x="6350" y="2501"/>
                </a:cubicBezTo>
                <a:cubicBezTo>
                  <a:pt x="6372" y="2136"/>
                  <a:pt x="6374" y="2614"/>
                  <a:pt x="6393" y="2372"/>
                </a:cubicBezTo>
                <a:cubicBezTo>
                  <a:pt x="6412" y="2130"/>
                  <a:pt x="6444" y="1034"/>
                  <a:pt x="6464" y="1047"/>
                </a:cubicBezTo>
                <a:cubicBezTo>
                  <a:pt x="6484" y="1060"/>
                  <a:pt x="6489" y="2486"/>
                  <a:pt x="6511" y="2447"/>
                </a:cubicBezTo>
                <a:cubicBezTo>
                  <a:pt x="6533" y="2408"/>
                  <a:pt x="6566" y="568"/>
                  <a:pt x="6596" y="813"/>
                </a:cubicBezTo>
                <a:cubicBezTo>
                  <a:pt x="6626" y="1058"/>
                  <a:pt x="6669" y="3808"/>
                  <a:pt x="6694" y="3919"/>
                </a:cubicBezTo>
                <a:cubicBezTo>
                  <a:pt x="6719" y="4030"/>
                  <a:pt x="6733" y="1809"/>
                  <a:pt x="6747" y="1480"/>
                </a:cubicBezTo>
                <a:cubicBezTo>
                  <a:pt x="6761" y="1151"/>
                  <a:pt x="6767" y="2033"/>
                  <a:pt x="6779" y="1942"/>
                </a:cubicBezTo>
                <a:cubicBezTo>
                  <a:pt x="6791" y="1851"/>
                  <a:pt x="6802" y="884"/>
                  <a:pt x="6822" y="932"/>
                </a:cubicBezTo>
                <a:cubicBezTo>
                  <a:pt x="6842" y="980"/>
                  <a:pt x="6880" y="2083"/>
                  <a:pt x="6898" y="2232"/>
                </a:cubicBezTo>
                <a:cubicBezTo>
                  <a:pt x="6916" y="2381"/>
                  <a:pt x="6918" y="1856"/>
                  <a:pt x="6930" y="1824"/>
                </a:cubicBezTo>
                <a:cubicBezTo>
                  <a:pt x="6942" y="1792"/>
                  <a:pt x="6955" y="2127"/>
                  <a:pt x="6973" y="2039"/>
                </a:cubicBezTo>
                <a:cubicBezTo>
                  <a:pt x="6991" y="1951"/>
                  <a:pt x="7019" y="1240"/>
                  <a:pt x="7037" y="1297"/>
                </a:cubicBezTo>
                <a:cubicBezTo>
                  <a:pt x="7055" y="1354"/>
                  <a:pt x="7058" y="2183"/>
                  <a:pt x="7080" y="2383"/>
                </a:cubicBezTo>
                <a:cubicBezTo>
                  <a:pt x="7102" y="2583"/>
                  <a:pt x="7144" y="2708"/>
                  <a:pt x="7169" y="2496"/>
                </a:cubicBezTo>
                <a:cubicBezTo>
                  <a:pt x="7194" y="2284"/>
                  <a:pt x="7208" y="1083"/>
                  <a:pt x="7229" y="1113"/>
                </a:cubicBezTo>
                <a:cubicBezTo>
                  <a:pt x="7250" y="1143"/>
                  <a:pt x="7274" y="2839"/>
                  <a:pt x="7292" y="2676"/>
                </a:cubicBezTo>
                <a:cubicBezTo>
                  <a:pt x="7310" y="2513"/>
                  <a:pt x="7318" y="274"/>
                  <a:pt x="7338" y="137"/>
                </a:cubicBezTo>
                <a:cubicBezTo>
                  <a:pt x="7358" y="0"/>
                  <a:pt x="7387" y="1402"/>
                  <a:pt x="7412" y="1854"/>
                </a:cubicBezTo>
                <a:cubicBezTo>
                  <a:pt x="7437" y="2306"/>
                  <a:pt x="7468" y="2913"/>
                  <a:pt x="7490" y="2847"/>
                </a:cubicBezTo>
                <a:cubicBezTo>
                  <a:pt x="7512" y="2781"/>
                  <a:pt x="7530" y="1468"/>
                  <a:pt x="7547" y="1455"/>
                </a:cubicBezTo>
                <a:cubicBezTo>
                  <a:pt x="7564" y="1442"/>
                  <a:pt x="7579" y="2513"/>
                  <a:pt x="7595" y="2769"/>
                </a:cubicBezTo>
                <a:cubicBezTo>
                  <a:pt x="7611" y="3025"/>
                  <a:pt x="7625" y="2703"/>
                  <a:pt x="7643" y="2991"/>
                </a:cubicBezTo>
                <a:cubicBezTo>
                  <a:pt x="7661" y="3279"/>
                  <a:pt x="7685" y="4610"/>
                  <a:pt x="7704" y="4500"/>
                </a:cubicBezTo>
                <a:cubicBezTo>
                  <a:pt x="7723" y="4390"/>
                  <a:pt x="7741" y="2716"/>
                  <a:pt x="7760" y="2328"/>
                </a:cubicBezTo>
                <a:cubicBezTo>
                  <a:pt x="7779" y="1940"/>
                  <a:pt x="7802" y="2309"/>
                  <a:pt x="7820" y="2172"/>
                </a:cubicBezTo>
                <a:cubicBezTo>
                  <a:pt x="7838" y="2035"/>
                  <a:pt x="7852" y="1410"/>
                  <a:pt x="7868" y="1503"/>
                </a:cubicBezTo>
                <a:cubicBezTo>
                  <a:pt x="7884" y="1596"/>
                  <a:pt x="7898" y="2774"/>
                  <a:pt x="7916" y="2730"/>
                </a:cubicBezTo>
                <a:cubicBezTo>
                  <a:pt x="7934" y="2686"/>
                  <a:pt x="7954" y="1139"/>
                  <a:pt x="7976" y="1239"/>
                </a:cubicBezTo>
                <a:cubicBezTo>
                  <a:pt x="7998" y="1339"/>
                  <a:pt x="8027" y="3195"/>
                  <a:pt x="8048" y="3328"/>
                </a:cubicBezTo>
                <a:cubicBezTo>
                  <a:pt x="8069" y="3461"/>
                  <a:pt x="8084" y="2299"/>
                  <a:pt x="8101" y="2039"/>
                </a:cubicBezTo>
                <a:cubicBezTo>
                  <a:pt x="8118" y="1779"/>
                  <a:pt x="8134" y="1742"/>
                  <a:pt x="8150" y="1767"/>
                </a:cubicBezTo>
                <a:cubicBezTo>
                  <a:pt x="8166" y="1792"/>
                  <a:pt x="8180" y="2250"/>
                  <a:pt x="8198" y="2190"/>
                </a:cubicBezTo>
                <a:cubicBezTo>
                  <a:pt x="8216" y="2130"/>
                  <a:pt x="8241" y="1069"/>
                  <a:pt x="8261" y="1407"/>
                </a:cubicBezTo>
                <a:cubicBezTo>
                  <a:pt x="8281" y="1745"/>
                  <a:pt x="8297" y="4278"/>
                  <a:pt x="8316" y="4220"/>
                </a:cubicBezTo>
                <a:cubicBezTo>
                  <a:pt x="8335" y="4162"/>
                  <a:pt x="8357" y="1213"/>
                  <a:pt x="8375" y="1056"/>
                </a:cubicBezTo>
                <a:cubicBezTo>
                  <a:pt x="8393" y="899"/>
                  <a:pt x="8411" y="2778"/>
                  <a:pt x="8424" y="3275"/>
                </a:cubicBezTo>
                <a:cubicBezTo>
                  <a:pt x="8437" y="3772"/>
                  <a:pt x="8448" y="3936"/>
                  <a:pt x="8456" y="4038"/>
                </a:cubicBezTo>
                <a:cubicBezTo>
                  <a:pt x="8464" y="4140"/>
                  <a:pt x="8460" y="3928"/>
                  <a:pt x="8474" y="3888"/>
                </a:cubicBezTo>
                <a:cubicBezTo>
                  <a:pt x="8488" y="3848"/>
                  <a:pt x="8520" y="4078"/>
                  <a:pt x="8540" y="3795"/>
                </a:cubicBezTo>
                <a:cubicBezTo>
                  <a:pt x="8560" y="3512"/>
                  <a:pt x="8576" y="2330"/>
                  <a:pt x="8596" y="2189"/>
                </a:cubicBezTo>
                <a:cubicBezTo>
                  <a:pt x="8616" y="2048"/>
                  <a:pt x="8644" y="2837"/>
                  <a:pt x="8657" y="2949"/>
                </a:cubicBezTo>
                <a:cubicBezTo>
                  <a:pt x="8670" y="3061"/>
                  <a:pt x="8668" y="2676"/>
                  <a:pt x="8675" y="2859"/>
                </a:cubicBezTo>
                <a:cubicBezTo>
                  <a:pt x="8682" y="3042"/>
                  <a:pt x="8692" y="4045"/>
                  <a:pt x="8699" y="4047"/>
                </a:cubicBezTo>
                <a:cubicBezTo>
                  <a:pt x="8706" y="4049"/>
                  <a:pt x="8712" y="3288"/>
                  <a:pt x="8720" y="2871"/>
                </a:cubicBezTo>
                <a:cubicBezTo>
                  <a:pt x="8728" y="2454"/>
                  <a:pt x="8738" y="1599"/>
                  <a:pt x="8744" y="1545"/>
                </a:cubicBezTo>
                <a:cubicBezTo>
                  <a:pt x="8750" y="1491"/>
                  <a:pt x="8749" y="2412"/>
                  <a:pt x="8757" y="2544"/>
                </a:cubicBezTo>
                <a:cubicBezTo>
                  <a:pt x="8765" y="2676"/>
                  <a:pt x="8785" y="2204"/>
                  <a:pt x="8792" y="2340"/>
                </a:cubicBezTo>
                <a:cubicBezTo>
                  <a:pt x="8799" y="2476"/>
                  <a:pt x="8798" y="3183"/>
                  <a:pt x="8800" y="3361"/>
                </a:cubicBezTo>
                <a:cubicBezTo>
                  <a:pt x="8802" y="3539"/>
                  <a:pt x="8802" y="3430"/>
                  <a:pt x="8807" y="3411"/>
                </a:cubicBezTo>
                <a:cubicBezTo>
                  <a:pt x="8812" y="3392"/>
                  <a:pt x="8819" y="3439"/>
                  <a:pt x="8828" y="3246"/>
                </a:cubicBezTo>
                <a:cubicBezTo>
                  <a:pt x="8837" y="3053"/>
                  <a:pt x="8854" y="2281"/>
                  <a:pt x="8864" y="2254"/>
                </a:cubicBezTo>
                <a:cubicBezTo>
                  <a:pt x="8874" y="2227"/>
                  <a:pt x="8877" y="3233"/>
                  <a:pt x="8891" y="3084"/>
                </a:cubicBezTo>
                <a:cubicBezTo>
                  <a:pt x="8905" y="2935"/>
                  <a:pt x="8933" y="1611"/>
                  <a:pt x="8946" y="1359"/>
                </a:cubicBezTo>
                <a:cubicBezTo>
                  <a:pt x="8959" y="1107"/>
                  <a:pt x="8960" y="1591"/>
                  <a:pt x="8970" y="1570"/>
                </a:cubicBezTo>
                <a:cubicBezTo>
                  <a:pt x="8980" y="1549"/>
                  <a:pt x="8984" y="1239"/>
                  <a:pt x="9004" y="1233"/>
                </a:cubicBezTo>
                <a:cubicBezTo>
                  <a:pt x="9004" y="1428"/>
                  <a:pt x="9000" y="1640"/>
                  <a:pt x="9000" y="1640"/>
                </a:cubicBezTo>
              </a:path>
            </a:pathLst>
          </a:custGeom>
          <a:solidFill>
            <a:schemeClr val="accent1"/>
          </a:solidFill>
          <a:ln w="12700" cmpd="sng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75785" name="Line 11"/>
          <p:cNvSpPr>
            <a:spLocks noChangeShapeType="1"/>
          </p:cNvSpPr>
          <p:nvPr/>
        </p:nvSpPr>
        <p:spPr bwMode="auto">
          <a:xfrm>
            <a:off x="1500188" y="3098800"/>
            <a:ext cx="2873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809750" y="2540000"/>
            <a:ext cx="52388" cy="2309813"/>
            <a:chOff x="1688" y="1478"/>
            <a:chExt cx="9005" cy="3007"/>
          </a:xfrm>
        </p:grpSpPr>
        <p:sp>
          <p:nvSpPr>
            <p:cNvPr id="75833" name="Line 13"/>
            <p:cNvSpPr>
              <a:spLocks noChangeShapeType="1"/>
            </p:cNvSpPr>
            <p:nvPr/>
          </p:nvSpPr>
          <p:spPr bwMode="auto">
            <a:xfrm>
              <a:off x="1688" y="4485"/>
              <a:ext cx="9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34" name="Line 14"/>
            <p:cNvSpPr>
              <a:spLocks noChangeShapeType="1"/>
            </p:cNvSpPr>
            <p:nvPr/>
          </p:nvSpPr>
          <p:spPr bwMode="auto">
            <a:xfrm>
              <a:off x="1690" y="1478"/>
              <a:ext cx="9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35" name="Line 15"/>
            <p:cNvSpPr>
              <a:spLocks noChangeShapeType="1"/>
            </p:cNvSpPr>
            <p:nvPr/>
          </p:nvSpPr>
          <p:spPr bwMode="auto">
            <a:xfrm>
              <a:off x="1693" y="3488"/>
              <a:ext cx="9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2736850" y="5532438"/>
            <a:ext cx="4259263" cy="76200"/>
            <a:chOff x="2948" y="444"/>
            <a:chExt cx="5791" cy="5031"/>
          </a:xfrm>
        </p:grpSpPr>
        <p:sp>
          <p:nvSpPr>
            <p:cNvPr id="75829" name="Line 17"/>
            <p:cNvSpPr>
              <a:spLocks noChangeShapeType="1"/>
            </p:cNvSpPr>
            <p:nvPr/>
          </p:nvSpPr>
          <p:spPr bwMode="auto">
            <a:xfrm>
              <a:off x="2948" y="450"/>
              <a:ext cx="0" cy="5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30" name="Line 18"/>
            <p:cNvSpPr>
              <a:spLocks noChangeShapeType="1"/>
            </p:cNvSpPr>
            <p:nvPr/>
          </p:nvSpPr>
          <p:spPr bwMode="auto">
            <a:xfrm>
              <a:off x="4876" y="444"/>
              <a:ext cx="0" cy="5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31" name="Line 19"/>
            <p:cNvSpPr>
              <a:spLocks noChangeShapeType="1"/>
            </p:cNvSpPr>
            <p:nvPr/>
          </p:nvSpPr>
          <p:spPr bwMode="auto">
            <a:xfrm>
              <a:off x="6811" y="450"/>
              <a:ext cx="0" cy="5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32" name="Line 20"/>
            <p:cNvSpPr>
              <a:spLocks noChangeShapeType="1"/>
            </p:cNvSpPr>
            <p:nvPr/>
          </p:nvSpPr>
          <p:spPr bwMode="auto">
            <a:xfrm>
              <a:off x="8739" y="450"/>
              <a:ext cx="0" cy="5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2116138" y="2141538"/>
            <a:ext cx="6308725" cy="1154112"/>
            <a:chOff x="1333" y="1349"/>
            <a:chExt cx="3974" cy="727"/>
          </a:xfrm>
        </p:grpSpPr>
        <p:sp>
          <p:nvSpPr>
            <p:cNvPr id="75806" name="Freeform 22"/>
            <p:cNvSpPr>
              <a:spLocks/>
            </p:cNvSpPr>
            <p:nvPr/>
          </p:nvSpPr>
          <p:spPr bwMode="auto">
            <a:xfrm>
              <a:off x="1396" y="1995"/>
              <a:ext cx="8" cy="78"/>
            </a:xfrm>
            <a:custGeom>
              <a:avLst/>
              <a:gdLst>
                <a:gd name="T0" fmla="*/ 0 w 611"/>
                <a:gd name="T1" fmla="*/ 78 h 676"/>
                <a:gd name="T2" fmla="*/ 4 w 611"/>
                <a:gd name="T3" fmla="*/ 0 h 676"/>
                <a:gd name="T4" fmla="*/ 8 w 611"/>
                <a:gd name="T5" fmla="*/ 78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07" name="Freeform 23"/>
            <p:cNvSpPr>
              <a:spLocks/>
            </p:cNvSpPr>
            <p:nvPr/>
          </p:nvSpPr>
          <p:spPr bwMode="auto">
            <a:xfrm>
              <a:off x="1333" y="1624"/>
              <a:ext cx="22" cy="451"/>
            </a:xfrm>
            <a:custGeom>
              <a:avLst/>
              <a:gdLst>
                <a:gd name="T0" fmla="*/ 0 w 47"/>
                <a:gd name="T1" fmla="*/ 451 h 933"/>
                <a:gd name="T2" fmla="*/ 22 w 47"/>
                <a:gd name="T3" fmla="*/ 451 h 93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7" h="933">
                  <a:moveTo>
                    <a:pt x="0" y="933"/>
                  </a:moveTo>
                  <a:cubicBezTo>
                    <a:pt x="30" y="0"/>
                    <a:pt x="21" y="66"/>
                    <a:pt x="47" y="933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08" name="Freeform 24"/>
            <p:cNvSpPr>
              <a:spLocks/>
            </p:cNvSpPr>
            <p:nvPr/>
          </p:nvSpPr>
          <p:spPr bwMode="auto">
            <a:xfrm>
              <a:off x="1508" y="2032"/>
              <a:ext cx="2" cy="43"/>
            </a:xfrm>
            <a:custGeom>
              <a:avLst/>
              <a:gdLst>
                <a:gd name="T0" fmla="*/ 0 w 611"/>
                <a:gd name="T1" fmla="*/ 43 h 676"/>
                <a:gd name="T2" fmla="*/ 1 w 611"/>
                <a:gd name="T3" fmla="*/ 0 h 676"/>
                <a:gd name="T4" fmla="*/ 2 w 611"/>
                <a:gd name="T5" fmla="*/ 43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09" name="Freeform 25"/>
            <p:cNvSpPr>
              <a:spLocks/>
            </p:cNvSpPr>
            <p:nvPr/>
          </p:nvSpPr>
          <p:spPr bwMode="auto">
            <a:xfrm>
              <a:off x="2694" y="2035"/>
              <a:ext cx="4" cy="38"/>
            </a:xfrm>
            <a:custGeom>
              <a:avLst/>
              <a:gdLst>
                <a:gd name="T0" fmla="*/ 0 w 611"/>
                <a:gd name="T1" fmla="*/ 38 h 676"/>
                <a:gd name="T2" fmla="*/ 2 w 611"/>
                <a:gd name="T3" fmla="*/ 0 h 676"/>
                <a:gd name="T4" fmla="*/ 4 w 611"/>
                <a:gd name="T5" fmla="*/ 38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10" name="Freeform 26"/>
            <p:cNvSpPr>
              <a:spLocks/>
            </p:cNvSpPr>
            <p:nvPr/>
          </p:nvSpPr>
          <p:spPr bwMode="auto">
            <a:xfrm>
              <a:off x="2806" y="2031"/>
              <a:ext cx="3" cy="38"/>
            </a:xfrm>
            <a:custGeom>
              <a:avLst/>
              <a:gdLst>
                <a:gd name="T0" fmla="*/ 0 w 611"/>
                <a:gd name="T1" fmla="*/ 38 h 676"/>
                <a:gd name="T2" fmla="*/ 2 w 611"/>
                <a:gd name="T3" fmla="*/ 0 h 676"/>
                <a:gd name="T4" fmla="*/ 3 w 611"/>
                <a:gd name="T5" fmla="*/ 38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11" name="Freeform 27"/>
            <p:cNvSpPr>
              <a:spLocks/>
            </p:cNvSpPr>
            <p:nvPr/>
          </p:nvSpPr>
          <p:spPr bwMode="auto">
            <a:xfrm>
              <a:off x="2867" y="2015"/>
              <a:ext cx="3" cy="60"/>
            </a:xfrm>
            <a:custGeom>
              <a:avLst/>
              <a:gdLst>
                <a:gd name="T0" fmla="*/ 0 w 611"/>
                <a:gd name="T1" fmla="*/ 60 h 676"/>
                <a:gd name="T2" fmla="*/ 2 w 611"/>
                <a:gd name="T3" fmla="*/ 0 h 676"/>
                <a:gd name="T4" fmla="*/ 3 w 611"/>
                <a:gd name="T5" fmla="*/ 60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12" name="Freeform 28"/>
            <p:cNvSpPr>
              <a:spLocks/>
            </p:cNvSpPr>
            <p:nvPr/>
          </p:nvSpPr>
          <p:spPr bwMode="auto">
            <a:xfrm>
              <a:off x="3456" y="1713"/>
              <a:ext cx="25" cy="361"/>
            </a:xfrm>
            <a:custGeom>
              <a:avLst/>
              <a:gdLst>
                <a:gd name="T0" fmla="*/ 0 w 611"/>
                <a:gd name="T1" fmla="*/ 361 h 676"/>
                <a:gd name="T2" fmla="*/ 13 w 611"/>
                <a:gd name="T3" fmla="*/ 0 h 676"/>
                <a:gd name="T4" fmla="*/ 25 w 611"/>
                <a:gd name="T5" fmla="*/ 361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13" name="Freeform 29"/>
            <p:cNvSpPr>
              <a:spLocks/>
            </p:cNvSpPr>
            <p:nvPr/>
          </p:nvSpPr>
          <p:spPr bwMode="auto">
            <a:xfrm>
              <a:off x="4521" y="1349"/>
              <a:ext cx="41" cy="725"/>
            </a:xfrm>
            <a:custGeom>
              <a:avLst/>
              <a:gdLst>
                <a:gd name="T0" fmla="*/ 5 w 91"/>
                <a:gd name="T1" fmla="*/ 725 h 1501"/>
                <a:gd name="T2" fmla="*/ 19 w 91"/>
                <a:gd name="T3" fmla="*/ 0 h 1501"/>
                <a:gd name="T4" fmla="*/ 41 w 91"/>
                <a:gd name="T5" fmla="*/ 725 h 15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501">
                  <a:moveTo>
                    <a:pt x="10" y="1501"/>
                  </a:moveTo>
                  <a:cubicBezTo>
                    <a:pt x="0" y="753"/>
                    <a:pt x="29" y="0"/>
                    <a:pt x="42" y="0"/>
                  </a:cubicBezTo>
                  <a:cubicBezTo>
                    <a:pt x="55" y="0"/>
                    <a:pt x="81" y="1188"/>
                    <a:pt x="91" y="1501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14" name="Freeform 30"/>
            <p:cNvSpPr>
              <a:spLocks/>
            </p:cNvSpPr>
            <p:nvPr/>
          </p:nvSpPr>
          <p:spPr bwMode="auto">
            <a:xfrm>
              <a:off x="4004" y="1843"/>
              <a:ext cx="21" cy="231"/>
            </a:xfrm>
            <a:custGeom>
              <a:avLst/>
              <a:gdLst>
                <a:gd name="T0" fmla="*/ 0 w 611"/>
                <a:gd name="T1" fmla="*/ 231 h 676"/>
                <a:gd name="T2" fmla="*/ 11 w 611"/>
                <a:gd name="T3" fmla="*/ 0 h 676"/>
                <a:gd name="T4" fmla="*/ 21 w 611"/>
                <a:gd name="T5" fmla="*/ 231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15" name="Freeform 31"/>
            <p:cNvSpPr>
              <a:spLocks/>
            </p:cNvSpPr>
            <p:nvPr/>
          </p:nvSpPr>
          <p:spPr bwMode="auto">
            <a:xfrm>
              <a:off x="4111" y="1787"/>
              <a:ext cx="32" cy="287"/>
            </a:xfrm>
            <a:custGeom>
              <a:avLst/>
              <a:gdLst>
                <a:gd name="T0" fmla="*/ 0 w 611"/>
                <a:gd name="T1" fmla="*/ 287 h 676"/>
                <a:gd name="T2" fmla="*/ 17 w 611"/>
                <a:gd name="T3" fmla="*/ 0 h 676"/>
                <a:gd name="T4" fmla="*/ 32 w 611"/>
                <a:gd name="T5" fmla="*/ 287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16" name="Freeform 32"/>
            <p:cNvSpPr>
              <a:spLocks/>
            </p:cNvSpPr>
            <p:nvPr/>
          </p:nvSpPr>
          <p:spPr bwMode="auto">
            <a:xfrm>
              <a:off x="4171" y="1661"/>
              <a:ext cx="37" cy="412"/>
            </a:xfrm>
            <a:custGeom>
              <a:avLst/>
              <a:gdLst>
                <a:gd name="T0" fmla="*/ 0 w 611"/>
                <a:gd name="T1" fmla="*/ 412 h 676"/>
                <a:gd name="T2" fmla="*/ 20 w 611"/>
                <a:gd name="T3" fmla="*/ 0 h 676"/>
                <a:gd name="T4" fmla="*/ 37 w 611"/>
                <a:gd name="T5" fmla="*/ 412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17" name="Freeform 33"/>
            <p:cNvSpPr>
              <a:spLocks/>
            </p:cNvSpPr>
            <p:nvPr/>
          </p:nvSpPr>
          <p:spPr bwMode="auto">
            <a:xfrm>
              <a:off x="5275" y="1819"/>
              <a:ext cx="32" cy="255"/>
            </a:xfrm>
            <a:custGeom>
              <a:avLst/>
              <a:gdLst>
                <a:gd name="T0" fmla="*/ 3 w 70"/>
                <a:gd name="T1" fmla="*/ 254 h 528"/>
                <a:gd name="T2" fmla="*/ 6 w 70"/>
                <a:gd name="T3" fmla="*/ 88 h 528"/>
                <a:gd name="T4" fmla="*/ 21 w 70"/>
                <a:gd name="T5" fmla="*/ 165 h 528"/>
                <a:gd name="T6" fmla="*/ 31 w 70"/>
                <a:gd name="T7" fmla="*/ 15 h 528"/>
                <a:gd name="T8" fmla="*/ 32 w 70"/>
                <a:gd name="T9" fmla="*/ 255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528">
                  <a:moveTo>
                    <a:pt x="6" y="525"/>
                  </a:moveTo>
                  <a:cubicBezTo>
                    <a:pt x="11" y="427"/>
                    <a:pt x="0" y="183"/>
                    <a:pt x="13" y="183"/>
                  </a:cubicBezTo>
                  <a:cubicBezTo>
                    <a:pt x="20" y="152"/>
                    <a:pt x="38" y="366"/>
                    <a:pt x="47" y="341"/>
                  </a:cubicBezTo>
                  <a:cubicBezTo>
                    <a:pt x="56" y="316"/>
                    <a:pt x="63" y="0"/>
                    <a:pt x="67" y="31"/>
                  </a:cubicBezTo>
                  <a:lnTo>
                    <a:pt x="70" y="528"/>
                  </a:lnTo>
                </a:path>
              </a:pathLst>
            </a:custGeom>
            <a:solidFill>
              <a:srgbClr val="FF0066"/>
            </a:solidFill>
            <a:ln w="3175" cmpd="sng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18" name="Freeform 34"/>
            <p:cNvSpPr>
              <a:spLocks/>
            </p:cNvSpPr>
            <p:nvPr/>
          </p:nvSpPr>
          <p:spPr bwMode="auto">
            <a:xfrm>
              <a:off x="5009" y="1812"/>
              <a:ext cx="21" cy="264"/>
            </a:xfrm>
            <a:custGeom>
              <a:avLst/>
              <a:gdLst>
                <a:gd name="T0" fmla="*/ 0 w 81"/>
                <a:gd name="T1" fmla="*/ 264 h 547"/>
                <a:gd name="T2" fmla="*/ 8 w 81"/>
                <a:gd name="T3" fmla="*/ 0 h 547"/>
                <a:gd name="T4" fmla="*/ 21 w 81"/>
                <a:gd name="T5" fmla="*/ 264 h 5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" h="547">
                  <a:moveTo>
                    <a:pt x="0" y="547"/>
                  </a:moveTo>
                  <a:cubicBezTo>
                    <a:pt x="19" y="215"/>
                    <a:pt x="19" y="0"/>
                    <a:pt x="32" y="0"/>
                  </a:cubicBezTo>
                  <a:cubicBezTo>
                    <a:pt x="45" y="0"/>
                    <a:pt x="71" y="433"/>
                    <a:pt x="81" y="547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19" name="Freeform 35"/>
            <p:cNvSpPr>
              <a:spLocks/>
            </p:cNvSpPr>
            <p:nvPr/>
          </p:nvSpPr>
          <p:spPr bwMode="auto">
            <a:xfrm>
              <a:off x="4948" y="1924"/>
              <a:ext cx="19" cy="150"/>
            </a:xfrm>
            <a:custGeom>
              <a:avLst/>
              <a:gdLst>
                <a:gd name="T0" fmla="*/ 0 w 611"/>
                <a:gd name="T1" fmla="*/ 150 h 676"/>
                <a:gd name="T2" fmla="*/ 10 w 611"/>
                <a:gd name="T3" fmla="*/ 0 h 676"/>
                <a:gd name="T4" fmla="*/ 19 w 611"/>
                <a:gd name="T5" fmla="*/ 150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20" name="Freeform 36"/>
            <p:cNvSpPr>
              <a:spLocks/>
            </p:cNvSpPr>
            <p:nvPr/>
          </p:nvSpPr>
          <p:spPr bwMode="auto">
            <a:xfrm>
              <a:off x="4282" y="1726"/>
              <a:ext cx="32" cy="349"/>
            </a:xfrm>
            <a:custGeom>
              <a:avLst/>
              <a:gdLst>
                <a:gd name="T0" fmla="*/ 0 w 611"/>
                <a:gd name="T1" fmla="*/ 349 h 676"/>
                <a:gd name="T2" fmla="*/ 17 w 611"/>
                <a:gd name="T3" fmla="*/ 0 h 676"/>
                <a:gd name="T4" fmla="*/ 32 w 611"/>
                <a:gd name="T5" fmla="*/ 349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21" name="Freeform 37"/>
            <p:cNvSpPr>
              <a:spLocks/>
            </p:cNvSpPr>
            <p:nvPr/>
          </p:nvSpPr>
          <p:spPr bwMode="auto">
            <a:xfrm>
              <a:off x="4380" y="1918"/>
              <a:ext cx="27" cy="157"/>
            </a:xfrm>
            <a:custGeom>
              <a:avLst/>
              <a:gdLst>
                <a:gd name="T0" fmla="*/ 0 w 611"/>
                <a:gd name="T1" fmla="*/ 157 h 676"/>
                <a:gd name="T2" fmla="*/ 14 w 611"/>
                <a:gd name="T3" fmla="*/ 0 h 676"/>
                <a:gd name="T4" fmla="*/ 27 w 611"/>
                <a:gd name="T5" fmla="*/ 157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22" name="Freeform 38"/>
            <p:cNvSpPr>
              <a:spLocks/>
            </p:cNvSpPr>
            <p:nvPr/>
          </p:nvSpPr>
          <p:spPr bwMode="auto">
            <a:xfrm flipH="1">
              <a:off x="4472" y="1817"/>
              <a:ext cx="24" cy="257"/>
            </a:xfrm>
            <a:custGeom>
              <a:avLst/>
              <a:gdLst>
                <a:gd name="T0" fmla="*/ 0 w 611"/>
                <a:gd name="T1" fmla="*/ 257 h 676"/>
                <a:gd name="T2" fmla="*/ 13 w 611"/>
                <a:gd name="T3" fmla="*/ 0 h 676"/>
                <a:gd name="T4" fmla="*/ 24 w 611"/>
                <a:gd name="T5" fmla="*/ 257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23" name="Freeform 39"/>
            <p:cNvSpPr>
              <a:spLocks/>
            </p:cNvSpPr>
            <p:nvPr/>
          </p:nvSpPr>
          <p:spPr bwMode="auto">
            <a:xfrm flipH="1">
              <a:off x="4818" y="1882"/>
              <a:ext cx="25" cy="193"/>
            </a:xfrm>
            <a:custGeom>
              <a:avLst/>
              <a:gdLst>
                <a:gd name="T0" fmla="*/ 0 w 611"/>
                <a:gd name="T1" fmla="*/ 193 h 676"/>
                <a:gd name="T2" fmla="*/ 13 w 611"/>
                <a:gd name="T3" fmla="*/ 0 h 676"/>
                <a:gd name="T4" fmla="*/ 25 w 611"/>
                <a:gd name="T5" fmla="*/ 193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24" name="Freeform 40"/>
            <p:cNvSpPr>
              <a:spLocks/>
            </p:cNvSpPr>
            <p:nvPr/>
          </p:nvSpPr>
          <p:spPr bwMode="auto">
            <a:xfrm>
              <a:off x="3512" y="2003"/>
              <a:ext cx="8" cy="71"/>
            </a:xfrm>
            <a:custGeom>
              <a:avLst/>
              <a:gdLst>
                <a:gd name="T0" fmla="*/ 0 w 611"/>
                <a:gd name="T1" fmla="*/ 71 h 676"/>
                <a:gd name="T2" fmla="*/ 4 w 611"/>
                <a:gd name="T3" fmla="*/ 0 h 676"/>
                <a:gd name="T4" fmla="*/ 8 w 611"/>
                <a:gd name="T5" fmla="*/ 71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25" name="Freeform 41"/>
            <p:cNvSpPr>
              <a:spLocks/>
            </p:cNvSpPr>
            <p:nvPr/>
          </p:nvSpPr>
          <p:spPr bwMode="auto">
            <a:xfrm>
              <a:off x="3551" y="2028"/>
              <a:ext cx="11" cy="45"/>
            </a:xfrm>
            <a:custGeom>
              <a:avLst/>
              <a:gdLst>
                <a:gd name="T0" fmla="*/ 0 w 611"/>
                <a:gd name="T1" fmla="*/ 45 h 676"/>
                <a:gd name="T2" fmla="*/ 6 w 611"/>
                <a:gd name="T3" fmla="*/ 0 h 676"/>
                <a:gd name="T4" fmla="*/ 11 w 611"/>
                <a:gd name="T5" fmla="*/ 45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26" name="Freeform 42"/>
            <p:cNvSpPr>
              <a:spLocks/>
            </p:cNvSpPr>
            <p:nvPr/>
          </p:nvSpPr>
          <p:spPr bwMode="auto">
            <a:xfrm>
              <a:off x="4628" y="1986"/>
              <a:ext cx="11" cy="89"/>
            </a:xfrm>
            <a:custGeom>
              <a:avLst/>
              <a:gdLst>
                <a:gd name="T0" fmla="*/ 0 w 611"/>
                <a:gd name="T1" fmla="*/ 89 h 676"/>
                <a:gd name="T2" fmla="*/ 6 w 611"/>
                <a:gd name="T3" fmla="*/ 0 h 676"/>
                <a:gd name="T4" fmla="*/ 11 w 611"/>
                <a:gd name="T5" fmla="*/ 89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27" name="Freeform 43"/>
            <p:cNvSpPr>
              <a:spLocks/>
            </p:cNvSpPr>
            <p:nvPr/>
          </p:nvSpPr>
          <p:spPr bwMode="auto">
            <a:xfrm>
              <a:off x="4774" y="2003"/>
              <a:ext cx="11" cy="69"/>
            </a:xfrm>
            <a:custGeom>
              <a:avLst/>
              <a:gdLst>
                <a:gd name="T0" fmla="*/ 0 w 611"/>
                <a:gd name="T1" fmla="*/ 69 h 676"/>
                <a:gd name="T2" fmla="*/ 6 w 611"/>
                <a:gd name="T3" fmla="*/ 0 h 676"/>
                <a:gd name="T4" fmla="*/ 11 w 611"/>
                <a:gd name="T5" fmla="*/ 69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28" name="Freeform 44"/>
            <p:cNvSpPr>
              <a:spLocks/>
            </p:cNvSpPr>
            <p:nvPr/>
          </p:nvSpPr>
          <p:spPr bwMode="auto">
            <a:xfrm>
              <a:off x="4261" y="1956"/>
              <a:ext cx="8" cy="119"/>
            </a:xfrm>
            <a:custGeom>
              <a:avLst/>
              <a:gdLst>
                <a:gd name="T0" fmla="*/ 0 w 611"/>
                <a:gd name="T1" fmla="*/ 119 h 676"/>
                <a:gd name="T2" fmla="*/ 4 w 611"/>
                <a:gd name="T3" fmla="*/ 0 h 676"/>
                <a:gd name="T4" fmla="*/ 8 w 611"/>
                <a:gd name="T5" fmla="*/ 119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2736850" y="1752600"/>
            <a:ext cx="4259263" cy="79375"/>
            <a:chOff x="2948" y="444"/>
            <a:chExt cx="5791" cy="5031"/>
          </a:xfrm>
        </p:grpSpPr>
        <p:sp>
          <p:nvSpPr>
            <p:cNvPr id="75802" name="Line 46"/>
            <p:cNvSpPr>
              <a:spLocks noChangeShapeType="1"/>
            </p:cNvSpPr>
            <p:nvPr/>
          </p:nvSpPr>
          <p:spPr bwMode="auto">
            <a:xfrm>
              <a:off x="2948" y="450"/>
              <a:ext cx="0" cy="5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03" name="Line 47"/>
            <p:cNvSpPr>
              <a:spLocks noChangeShapeType="1"/>
            </p:cNvSpPr>
            <p:nvPr/>
          </p:nvSpPr>
          <p:spPr bwMode="auto">
            <a:xfrm>
              <a:off x="4876" y="444"/>
              <a:ext cx="0" cy="5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04" name="Line 48"/>
            <p:cNvSpPr>
              <a:spLocks noChangeShapeType="1"/>
            </p:cNvSpPr>
            <p:nvPr/>
          </p:nvSpPr>
          <p:spPr bwMode="auto">
            <a:xfrm>
              <a:off x="6811" y="450"/>
              <a:ext cx="0" cy="5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05" name="Line 49"/>
            <p:cNvSpPr>
              <a:spLocks noChangeShapeType="1"/>
            </p:cNvSpPr>
            <p:nvPr/>
          </p:nvSpPr>
          <p:spPr bwMode="auto">
            <a:xfrm>
              <a:off x="8739" y="450"/>
              <a:ext cx="0" cy="5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50"/>
          <p:cNvGrpSpPr>
            <a:grpSpLocks/>
          </p:cNvGrpSpPr>
          <p:nvPr/>
        </p:nvGrpSpPr>
        <p:grpSpPr bwMode="auto">
          <a:xfrm>
            <a:off x="8377238" y="2536825"/>
            <a:ext cx="53975" cy="2308225"/>
            <a:chOff x="1688" y="1478"/>
            <a:chExt cx="9005" cy="3007"/>
          </a:xfrm>
        </p:grpSpPr>
        <p:sp>
          <p:nvSpPr>
            <p:cNvPr id="75799" name="Line 51"/>
            <p:cNvSpPr>
              <a:spLocks noChangeShapeType="1"/>
            </p:cNvSpPr>
            <p:nvPr/>
          </p:nvSpPr>
          <p:spPr bwMode="auto">
            <a:xfrm>
              <a:off x="1688" y="4485"/>
              <a:ext cx="9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00" name="Line 52"/>
            <p:cNvSpPr>
              <a:spLocks noChangeShapeType="1"/>
            </p:cNvSpPr>
            <p:nvPr/>
          </p:nvSpPr>
          <p:spPr bwMode="auto">
            <a:xfrm>
              <a:off x="1690" y="1478"/>
              <a:ext cx="9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01" name="Line 53"/>
            <p:cNvSpPr>
              <a:spLocks noChangeShapeType="1"/>
            </p:cNvSpPr>
            <p:nvPr/>
          </p:nvSpPr>
          <p:spPr bwMode="auto">
            <a:xfrm>
              <a:off x="1693" y="3488"/>
              <a:ext cx="9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5791" name="Text Box 54"/>
          <p:cNvSpPr txBox="1">
            <a:spLocks noChangeArrowheads="1"/>
          </p:cNvSpPr>
          <p:nvPr/>
        </p:nvSpPr>
        <p:spPr bwMode="auto">
          <a:xfrm>
            <a:off x="1604963" y="5605463"/>
            <a:ext cx="7969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-6000          -4000            -2000              0                2000</a:t>
            </a:r>
          </a:p>
        </p:txBody>
      </p:sp>
      <p:sp>
        <p:nvSpPr>
          <p:cNvPr id="75792" name="Text Box 55"/>
          <p:cNvSpPr txBox="1">
            <a:spLocks noChangeArrowheads="1"/>
          </p:cNvSpPr>
          <p:nvPr/>
        </p:nvSpPr>
        <p:spPr bwMode="auto">
          <a:xfrm>
            <a:off x="1027113" y="1593850"/>
            <a:ext cx="801687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Aft>
                <a:spcPts val="3600"/>
              </a:spcAft>
            </a:pP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1000</a:t>
            </a:r>
          </a:p>
          <a:p>
            <a:pPr algn="r">
              <a:spcAft>
                <a:spcPts val="3600"/>
              </a:spcAft>
            </a:pP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800</a:t>
            </a:r>
          </a:p>
          <a:p>
            <a:pPr algn="r">
              <a:spcAft>
                <a:spcPts val="3600"/>
              </a:spcAft>
            </a:pP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600</a:t>
            </a:r>
          </a:p>
          <a:p>
            <a:pPr algn="r">
              <a:spcAft>
                <a:spcPts val="3600"/>
              </a:spcAft>
            </a:pP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400</a:t>
            </a:r>
          </a:p>
          <a:p>
            <a:pPr algn="r">
              <a:spcAft>
                <a:spcPts val="3600"/>
              </a:spcAft>
            </a:pP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200</a:t>
            </a:r>
          </a:p>
          <a:p>
            <a:pPr algn="r">
              <a:spcAft>
                <a:spcPts val="3600"/>
              </a:spcAft>
            </a:pP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75793" name="Text Box 56"/>
          <p:cNvSpPr txBox="1">
            <a:spLocks noChangeArrowheads="1"/>
          </p:cNvSpPr>
          <p:nvPr/>
        </p:nvSpPr>
        <p:spPr bwMode="auto">
          <a:xfrm>
            <a:off x="165100" y="6318250"/>
            <a:ext cx="876935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Solanki</a:t>
            </a:r>
            <a:r>
              <a:rPr lang="en-GB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al., 2004; </a:t>
            </a:r>
            <a:r>
              <a:rPr lang="en-GB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Vonmoos</a:t>
            </a: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et al., 2006 &amp; </a:t>
            </a:r>
            <a:r>
              <a:rPr lang="en-GB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Muscheler</a:t>
            </a: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et al., 2007 </a:t>
            </a:r>
          </a:p>
        </p:txBody>
      </p:sp>
      <p:grpSp>
        <p:nvGrpSpPr>
          <p:cNvPr id="8" name="Group 57"/>
          <p:cNvGrpSpPr>
            <a:grpSpLocks/>
          </p:cNvGrpSpPr>
          <p:nvPr/>
        </p:nvGrpSpPr>
        <p:grpSpPr bwMode="auto">
          <a:xfrm>
            <a:off x="3588148" y="980653"/>
            <a:ext cx="5556250" cy="2028824"/>
            <a:chOff x="2259" y="602"/>
            <a:chExt cx="3500" cy="1278"/>
          </a:xfrm>
        </p:grpSpPr>
        <p:sp>
          <p:nvSpPr>
            <p:cNvPr id="75797" name="Text Box 58"/>
            <p:cNvSpPr txBox="1">
              <a:spLocks noChangeArrowheads="1"/>
            </p:cNvSpPr>
            <p:nvPr/>
          </p:nvSpPr>
          <p:spPr bwMode="auto">
            <a:xfrm>
              <a:off x="2259" y="602"/>
              <a:ext cx="3500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GB" sz="2000" dirty="0">
                  <a:latin typeface="Arial" pitchFamily="34" charset="0"/>
                  <a:cs typeface="Arial" pitchFamily="34" charset="0"/>
                </a:rPr>
                <a:t>we are still within recent grand maximum</a:t>
              </a:r>
              <a:r>
                <a:rPr lang="en-GB" dirty="0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sp>
          <p:nvSpPr>
            <p:cNvPr id="75798" name="Line 59"/>
            <p:cNvSpPr>
              <a:spLocks noChangeShapeType="1"/>
            </p:cNvSpPr>
            <p:nvPr/>
          </p:nvSpPr>
          <p:spPr bwMode="auto">
            <a:xfrm>
              <a:off x="5056" y="1328"/>
              <a:ext cx="232" cy="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9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4" grpId="0" build="p" autoUpdateAnimBg="0" advAuto="0"/>
      <p:bldP spid="3092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6192838" cy="1143000"/>
          </a:xfrm>
        </p:spPr>
        <p:txBody>
          <a:bodyPr/>
          <a:lstStyle/>
          <a:p>
            <a:r>
              <a:rPr lang="en-GB" dirty="0" smtClean="0"/>
              <a:t>Modelling open solar flux</a:t>
            </a:r>
            <a:br>
              <a:rPr lang="en-GB" dirty="0" smtClean="0"/>
            </a:br>
            <a:r>
              <a:rPr lang="en-GB" sz="2400" dirty="0" err="1" smtClean="0">
                <a:solidFill>
                  <a:schemeClr val="tx1"/>
                </a:solidFill>
              </a:rPr>
              <a:t>Solanki</a:t>
            </a:r>
            <a:r>
              <a:rPr lang="en-GB" sz="2400" dirty="0" smtClean="0">
                <a:solidFill>
                  <a:schemeClr val="tx1"/>
                </a:solidFill>
              </a:rPr>
              <a:t> et al., Nature, 2000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4B07-723E-4FEB-828A-B850290B1289}" type="slidenum">
              <a:rPr lang="en-GB" smtClean="0">
                <a:solidFill>
                  <a:srgbClr val="000000"/>
                </a:solidFill>
              </a:rPr>
              <a:pPr/>
              <a:t>27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5536" y="2060848"/>
            <a:ext cx="3528392" cy="388275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OSF</a:t>
            </a:r>
            <a:r>
              <a:rPr kumimoji="0" lang="en-GB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can be modelled as a continuity equation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GB" sz="2400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sz="24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Source:</a:t>
            </a:r>
            <a:r>
              <a:rPr lang="en-GB" sz="2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New closed loops. Sunspots or CMEs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Loss:</a:t>
            </a:r>
            <a:r>
              <a:rPr kumimoji="0" lang="en-GB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Disconnection of magnetic flux. ???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MATHEW~1\AppData\Local\Temp\enhtmlclip\ScreenClip(14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56992"/>
            <a:ext cx="257958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214938" y="5929313"/>
            <a:ext cx="27219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Owens and Crooker, JGR, 2007</a:t>
            </a:r>
          </a:p>
        </p:txBody>
      </p:sp>
      <p:pic>
        <p:nvPicPr>
          <p:cNvPr id="7" name="Picture 4" descr="interchange"/>
          <p:cNvPicPr>
            <a:picLocks noChangeAspect="1" noChangeArrowheads="1"/>
          </p:cNvPicPr>
          <p:nvPr/>
        </p:nvPicPr>
        <p:blipFill>
          <a:blip r:embed="rId3" cstate="print"/>
          <a:srcRect l="551" t="15141" r="35458" b="64566"/>
          <a:stretch>
            <a:fillRect/>
          </a:stretch>
        </p:blipFill>
        <p:spPr bwMode="auto">
          <a:xfrm>
            <a:off x="4029943" y="4677569"/>
            <a:ext cx="5294585" cy="119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3923928" y="3645024"/>
            <a:ext cx="4891956" cy="1057970"/>
            <a:chOff x="359" y="2390"/>
            <a:chExt cx="3063" cy="641"/>
          </a:xfrm>
        </p:grpSpPr>
        <p:pic>
          <p:nvPicPr>
            <p:cNvPr id="9" name="Picture 6" descr="interchange"/>
            <p:cNvPicPr>
              <a:picLocks noChangeAspect="1" noChangeArrowheads="1"/>
            </p:cNvPicPr>
            <p:nvPr/>
          </p:nvPicPr>
          <p:blipFill>
            <a:blip r:embed="rId3" cstate="print"/>
            <a:srcRect l="568" t="79704" r="51472" b="1445"/>
            <a:stretch>
              <a:fillRect/>
            </a:stretch>
          </p:blipFill>
          <p:spPr bwMode="auto">
            <a:xfrm>
              <a:off x="359" y="2390"/>
              <a:ext cx="2279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7" descr="interchange"/>
            <p:cNvPicPr>
              <a:picLocks noChangeAspect="1" noChangeArrowheads="1"/>
            </p:cNvPicPr>
            <p:nvPr/>
          </p:nvPicPr>
          <p:blipFill>
            <a:blip r:embed="rId3" cstate="print"/>
            <a:srcRect l="81544" t="79704" r="325" b="1445"/>
            <a:stretch>
              <a:fillRect/>
            </a:stretch>
          </p:blipFill>
          <p:spPr bwMode="auto">
            <a:xfrm>
              <a:off x="2560" y="2391"/>
              <a:ext cx="862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6641" t="44678" r="55652" b="31883"/>
          <a:stretch>
            <a:fillRect/>
          </a:stretch>
        </p:blipFill>
        <p:spPr bwMode="auto">
          <a:xfrm>
            <a:off x="3923928" y="1556792"/>
            <a:ext cx="2808312" cy="1512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923928" y="3140968"/>
            <a:ext cx="27219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Owens and Crooker, JGR, </a:t>
            </a:r>
            <a:r>
              <a:rPr lang="en-GB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2006</a:t>
            </a:r>
            <a:endParaRPr lang="en-GB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59138" name="Picture 2" descr="http://helios.gsfc.nasa.gov/lasc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1268760"/>
            <a:ext cx="2304256" cy="23042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6192838" cy="1143000"/>
          </a:xfrm>
        </p:spPr>
        <p:txBody>
          <a:bodyPr/>
          <a:lstStyle/>
          <a:p>
            <a:r>
              <a:rPr lang="en-GB" dirty="0" smtClean="0"/>
              <a:t>Coronal mass ejections</a:t>
            </a:r>
            <a:br>
              <a:rPr lang="en-GB" dirty="0" smtClean="0"/>
            </a:br>
            <a:r>
              <a:rPr lang="en-GB" dirty="0" smtClean="0"/>
              <a:t>and sunspot number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4B07-723E-4FEB-828A-B850290B1289}" type="slidenum">
              <a:rPr lang="en-GB" smtClean="0">
                <a:solidFill>
                  <a:srgbClr val="000000"/>
                </a:solidFill>
              </a:rPr>
              <a:pPr/>
              <a:t>28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4" name="Picture 2" descr="C:\Users\MATHEW~1\AppData\Local\Temp\enhtmlclip\ScreenClip(18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7838" y="0"/>
            <a:ext cx="3586162" cy="674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268760"/>
            <a:ext cx="3994588" cy="2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29" t="4410" r="6820"/>
          <a:stretch/>
        </p:blipFill>
        <p:spPr>
          <a:xfrm>
            <a:off x="1984636" y="3632886"/>
            <a:ext cx="3573201" cy="28587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1700808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WSO</a:t>
            </a:r>
            <a:endParaRPr lang="en-GB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5776" y="3933056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MWO</a:t>
            </a:r>
            <a:endParaRPr lang="en-GB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6192838" cy="1143000"/>
          </a:xfrm>
        </p:spPr>
        <p:txBody>
          <a:bodyPr/>
          <a:lstStyle/>
          <a:p>
            <a:r>
              <a:rPr lang="en-GB" dirty="0" smtClean="0"/>
              <a:t>Computing the OSF loss rate</a:t>
            </a:r>
            <a:br>
              <a:rPr lang="en-GB" dirty="0" smtClean="0"/>
            </a:br>
            <a:r>
              <a:rPr lang="en-GB" sz="2000" dirty="0" smtClean="0">
                <a:solidFill>
                  <a:schemeClr val="tx1"/>
                </a:solidFill>
              </a:rPr>
              <a:t>Owens and Lockwood, JGR, 2012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4B07-723E-4FEB-828A-B850290B1289}" type="slidenum">
              <a:rPr lang="en-GB" smtClean="0">
                <a:solidFill>
                  <a:srgbClr val="000000"/>
                </a:solidFill>
              </a:rPr>
              <a:pPr/>
              <a:t>29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5" name="Picture 2" descr="C:\Users\MATHEW~1\AppData\Local\Temp\enhtmlclip\ScreenClip(13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5742210" cy="540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l"/>
            <a:r>
              <a:rPr lang="en-GB" sz="3600" dirty="0" smtClean="0">
                <a:solidFill>
                  <a:srgbClr val="FF6600"/>
                </a:solidFill>
              </a:rPr>
              <a:t>Sunspots – evidence of </a:t>
            </a:r>
            <a:br>
              <a:rPr lang="en-GB" sz="3600" dirty="0" smtClean="0">
                <a:solidFill>
                  <a:srgbClr val="FF6600"/>
                </a:solidFill>
              </a:rPr>
            </a:br>
            <a:r>
              <a:rPr lang="en-GB" sz="3600" dirty="0" err="1" smtClean="0">
                <a:solidFill>
                  <a:srgbClr val="FF6600"/>
                </a:solidFill>
              </a:rPr>
              <a:t>photospheric</a:t>
            </a:r>
            <a:r>
              <a:rPr lang="en-GB" sz="3600" dirty="0" smtClean="0">
                <a:solidFill>
                  <a:srgbClr val="FF6600"/>
                </a:solidFill>
              </a:rPr>
              <a:t> structure</a:t>
            </a:r>
          </a:p>
        </p:txBody>
      </p:sp>
      <p:pic>
        <p:nvPicPr>
          <p:cNvPr id="7" name="Picture 55" descr="Device-whi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galilleosusnpotsmovie.mp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11560" y="2132856"/>
            <a:ext cx="3352800" cy="3333750"/>
          </a:xfrm>
          <a:prstGeom prst="rect">
            <a:avLst/>
          </a:prstGeom>
        </p:spPr>
      </p:pic>
      <p:pic>
        <p:nvPicPr>
          <p:cNvPr id="9" name="dot_su~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355976" y="2132856"/>
            <a:ext cx="4499992" cy="331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2390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HCS location</a:t>
            </a:r>
            <a:br>
              <a:rPr lang="en-GB" dirty="0" smtClean="0"/>
            </a:br>
            <a:r>
              <a:rPr lang="en-GB" sz="2000" dirty="0" smtClean="0">
                <a:solidFill>
                  <a:schemeClr val="tx1"/>
                </a:solidFill>
              </a:rPr>
              <a:t>e.g., Smith el al., 2003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F8BFB-D94F-428C-AD3F-62C334E8D75B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1026" name="Picture 2" descr="C:\Users\vy902033\AppData\Local\Temp\enhtmlclip\ScreenClip(2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661837" cy="43434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836712"/>
            <a:ext cx="6192838" cy="562074"/>
          </a:xfrm>
        </p:spPr>
        <p:txBody>
          <a:bodyPr/>
          <a:lstStyle/>
          <a:p>
            <a:r>
              <a:rPr lang="en-GB" dirty="0" smtClean="0"/>
              <a:t>OSF loss and the HCS tilt</a:t>
            </a:r>
            <a:br>
              <a:rPr lang="en-GB" dirty="0" smtClean="0"/>
            </a:br>
            <a:r>
              <a:rPr lang="en-GB" sz="2000" dirty="0" smtClean="0">
                <a:solidFill>
                  <a:schemeClr val="tx1"/>
                </a:solidFill>
              </a:rPr>
              <a:t>Owens and Lockwood, JGR, 2012</a:t>
            </a:r>
            <a:endParaRPr lang="en-GB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4B07-723E-4FEB-828A-B850290B1289}" type="slidenum">
              <a:rPr lang="en-GB" smtClean="0">
                <a:solidFill>
                  <a:srgbClr val="000000"/>
                </a:solidFill>
              </a:rPr>
              <a:pPr/>
              <a:t>31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4" name="Picture 2" descr="C:\Users\MATHEW~1\AppData\Local\Temp\enhtmlclip\ScreenClip(19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57192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OSF loss and HCS tilt</a:t>
            </a:r>
            <a:br>
              <a:rPr lang="en-GB" dirty="0" smtClean="0"/>
            </a:br>
            <a:r>
              <a:rPr lang="en-GB" sz="2000" dirty="0" smtClean="0">
                <a:solidFill>
                  <a:schemeClr val="tx1"/>
                </a:solidFill>
              </a:rPr>
              <a:t>Owens et al, JGR, 2011</a:t>
            </a:r>
            <a:endParaRPr lang="en-GB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4B07-723E-4FEB-828A-B850290B1289}" type="slidenum">
              <a:rPr lang="en-GB" smtClean="0">
                <a:solidFill>
                  <a:srgbClr val="000000"/>
                </a:solidFill>
              </a:rPr>
              <a:pPr/>
              <a:t>32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653136"/>
            <a:ext cx="7443788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916832"/>
            <a:ext cx="3695700" cy="200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4392" y="1593800"/>
            <a:ext cx="3363913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OSF reconstruction</a:t>
            </a:r>
            <a:br>
              <a:rPr lang="en-GB" dirty="0" smtClean="0"/>
            </a:br>
            <a:r>
              <a:rPr lang="en-GB" sz="2000" dirty="0" smtClean="0">
                <a:solidFill>
                  <a:schemeClr val="tx1"/>
                </a:solidFill>
              </a:rPr>
              <a:t>Owens and Lockwood, JGR, 2012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4B07-723E-4FEB-828A-B850290B1289}" type="slidenum">
              <a:rPr lang="en-GB" smtClean="0">
                <a:solidFill>
                  <a:srgbClr val="000000"/>
                </a:solidFill>
              </a:rPr>
              <a:pPr/>
              <a:t>33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 cstate="print"/>
          <a:srcRect t="11528"/>
          <a:stretch>
            <a:fillRect/>
          </a:stretch>
        </p:blipFill>
        <p:spPr bwMode="auto">
          <a:xfrm>
            <a:off x="0" y="1772816"/>
            <a:ext cx="9144000" cy="452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Maunder minimum</a:t>
            </a:r>
            <a:br>
              <a:rPr lang="en-GB" dirty="0" smtClean="0"/>
            </a:br>
            <a:r>
              <a:rPr lang="en-GB" sz="2000" dirty="0" smtClean="0">
                <a:solidFill>
                  <a:schemeClr val="tx1"/>
                </a:solidFill>
              </a:rPr>
              <a:t>Owens, </a:t>
            </a:r>
            <a:r>
              <a:rPr lang="en-GB" sz="2000" dirty="0" err="1" smtClean="0">
                <a:solidFill>
                  <a:schemeClr val="tx1"/>
                </a:solidFill>
              </a:rPr>
              <a:t>Usoskin</a:t>
            </a:r>
            <a:r>
              <a:rPr lang="en-GB" sz="2000" dirty="0" smtClean="0">
                <a:solidFill>
                  <a:schemeClr val="tx1"/>
                </a:solidFill>
              </a:rPr>
              <a:t> and Lockwood, GRL, 2012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4B07-723E-4FEB-828A-B850290B1289}" type="slidenum">
              <a:rPr lang="en-GB" smtClean="0">
                <a:solidFill>
                  <a:srgbClr val="000000"/>
                </a:solidFill>
              </a:rPr>
              <a:pPr/>
              <a:t>34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026" name="Picture 2" descr="C:\Users\MATHEW~1\AppData\Local\Temp\ScreenCli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442" y="1553343"/>
            <a:ext cx="5004097" cy="471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THEW~1\AppData\Local\Temp\ScreenCli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2293" y="2413596"/>
            <a:ext cx="3841707" cy="299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3307895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386" y="260648"/>
            <a:ext cx="6192838" cy="1143000"/>
          </a:xfrm>
        </p:spPr>
        <p:txBody>
          <a:bodyPr/>
          <a:lstStyle/>
          <a:p>
            <a:r>
              <a:rPr lang="en-GB" dirty="0" smtClean="0"/>
              <a:t>Cycle 24 – where are we now?</a:t>
            </a:r>
            <a:br>
              <a:rPr lang="en-GB" dirty="0" smtClean="0"/>
            </a:br>
            <a:r>
              <a:rPr lang="en-GB" sz="2000" dirty="0" smtClean="0">
                <a:solidFill>
                  <a:schemeClr val="tx1"/>
                </a:solidFill>
              </a:rPr>
              <a:t>Unsigned open solar flux</a:t>
            </a:r>
            <a:endParaRPr lang="en-GB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4B07-723E-4FEB-828A-B850290B1289}" type="slidenum">
              <a:rPr lang="en-GB" smtClean="0">
                <a:solidFill>
                  <a:srgbClr val="000000"/>
                </a:solidFill>
              </a:rPr>
              <a:pPr/>
              <a:t>35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6" name="Picture 1" descr="C:\Users\vy902033\AppData\Local\Temp\enhtmlclip\ScreenClip(51).png"/>
          <p:cNvPicPr>
            <a:picLocks noChangeAspect="1" noChangeArrowheads="1"/>
          </p:cNvPicPr>
          <p:nvPr/>
        </p:nvPicPr>
        <p:blipFill>
          <a:blip r:embed="rId2" cstate="print"/>
          <a:srcRect t="54021"/>
          <a:stretch>
            <a:fillRect/>
          </a:stretch>
        </p:blipFill>
        <p:spPr bwMode="auto">
          <a:xfrm>
            <a:off x="251520" y="2132856"/>
            <a:ext cx="8822005" cy="309634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386" y="260648"/>
            <a:ext cx="6192838" cy="1143000"/>
          </a:xfrm>
        </p:spPr>
        <p:txBody>
          <a:bodyPr/>
          <a:lstStyle/>
          <a:p>
            <a:r>
              <a:rPr lang="en-GB" dirty="0" smtClean="0"/>
              <a:t>Cycle 24 – where are we now?</a:t>
            </a:r>
            <a:br>
              <a:rPr lang="en-GB" dirty="0" smtClean="0"/>
            </a:br>
            <a:r>
              <a:rPr lang="en-GB" sz="2000" dirty="0" smtClean="0">
                <a:solidFill>
                  <a:schemeClr val="tx1"/>
                </a:solidFill>
              </a:rPr>
              <a:t>Dave Hathaway (NASA/Marshall Space Flight </a:t>
            </a:r>
            <a:r>
              <a:rPr lang="en-GB" sz="2000" dirty="0" err="1" smtClean="0">
                <a:solidFill>
                  <a:schemeClr val="tx1"/>
                </a:solidFill>
              </a:rPr>
              <a:t>Center</a:t>
            </a:r>
            <a:r>
              <a:rPr lang="en-GB" sz="2000" dirty="0" smtClean="0">
                <a:solidFill>
                  <a:schemeClr val="tx1"/>
                </a:solidFill>
              </a:rPr>
              <a:t>)</a:t>
            </a:r>
            <a:endParaRPr lang="en-GB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4B07-723E-4FEB-828A-B850290B1289}" type="slidenum">
              <a:rPr lang="en-GB" smtClean="0">
                <a:solidFill>
                  <a:srgbClr val="000000"/>
                </a:solidFill>
              </a:rPr>
              <a:pPr/>
              <a:t>36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4" name="Picture 24"/>
          <p:cNvPicPr>
            <a:picLocks noChangeAspect="1" noChangeArrowheads="1"/>
          </p:cNvPicPr>
          <p:nvPr/>
        </p:nvPicPr>
        <p:blipFill>
          <a:blip r:embed="rId2" cstate="print"/>
          <a:srcRect l="3443" r="5118"/>
          <a:stretch>
            <a:fillRect/>
          </a:stretch>
        </p:blipFill>
        <p:spPr bwMode="auto">
          <a:xfrm>
            <a:off x="0" y="1556792"/>
            <a:ext cx="9144000" cy="49661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3491880" y="1484784"/>
            <a:ext cx="5461992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Magnetic Butterfly Diagram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GB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Observed 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by the </a:t>
            </a:r>
            <a:r>
              <a:rPr lang="en-GB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Kitt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Peak Magnetograph</a:t>
            </a:r>
          </a:p>
          <a:p>
            <a:pPr algn="r">
              <a:spcBef>
                <a:spcPct val="50000"/>
              </a:spcBef>
            </a:pPr>
            <a:endParaRPr lang="en-GB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6192838" cy="868958"/>
          </a:xfrm>
        </p:spPr>
        <p:txBody>
          <a:bodyPr/>
          <a:lstStyle/>
          <a:p>
            <a:r>
              <a:rPr lang="en-GB" dirty="0" smtClean="0"/>
              <a:t>Cycle 24 – where are we now?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F8BFB-D94F-428C-AD3F-62C334E8D75B}" type="slidenum">
              <a:rPr lang="en-GB" smtClean="0"/>
              <a:pPr/>
              <a:t>37</a:t>
            </a:fld>
            <a:endParaRPr lang="en-GB"/>
          </a:p>
        </p:txBody>
      </p:sp>
      <p:grpSp>
        <p:nvGrpSpPr>
          <p:cNvPr id="722947" name="Group 3"/>
          <p:cNvGrpSpPr>
            <a:grpSpLocks noChangeAspect="1"/>
          </p:cNvGrpSpPr>
          <p:nvPr/>
        </p:nvGrpSpPr>
        <p:grpSpPr bwMode="auto">
          <a:xfrm>
            <a:off x="179512" y="1052736"/>
            <a:ext cx="4058694" cy="4721352"/>
            <a:chOff x="231" y="108"/>
            <a:chExt cx="4173" cy="4083"/>
          </a:xfrm>
        </p:grpSpPr>
        <p:sp>
          <p:nvSpPr>
            <p:cNvPr id="722946" name="AutoShape 2"/>
            <p:cNvSpPr>
              <a:spLocks noChangeAspect="1" noChangeArrowheads="1" noTextEdit="1"/>
            </p:cNvSpPr>
            <p:nvPr/>
          </p:nvSpPr>
          <p:spPr bwMode="auto">
            <a:xfrm>
              <a:off x="249" y="108"/>
              <a:ext cx="4153" cy="4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72294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12424" t="27868"/>
            <a:stretch>
              <a:fillRect/>
            </a:stretch>
          </p:blipFill>
          <p:spPr bwMode="auto">
            <a:xfrm>
              <a:off x="231" y="1246"/>
              <a:ext cx="4173" cy="2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0" name="Picture 2" descr="C:\Users\MATHEW~1\AppData\Local\Temp\ScreenCli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32421"/>
            <a:ext cx="4345970" cy="49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30169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6192838" cy="634082"/>
          </a:xfrm>
        </p:spPr>
        <p:txBody>
          <a:bodyPr/>
          <a:lstStyle/>
          <a:p>
            <a:r>
              <a:rPr lang="en-GB" dirty="0" smtClean="0"/>
              <a:t>Where are we going?</a:t>
            </a:r>
            <a:br>
              <a:rPr lang="en-GB" dirty="0" smtClean="0"/>
            </a:br>
            <a:r>
              <a:rPr lang="en-GB" sz="2000" dirty="0" smtClean="0">
                <a:solidFill>
                  <a:schemeClr val="tx1"/>
                </a:solidFill>
              </a:rPr>
              <a:t>The next solar cycle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F8BFB-D94F-428C-AD3F-62C334E8D75B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90" t="5210" r="18333" b="19266"/>
          <a:stretch/>
        </p:blipFill>
        <p:spPr>
          <a:xfrm>
            <a:off x="611560" y="1484784"/>
            <a:ext cx="7920880" cy="49427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8264" y="3429000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itchFamily="34" charset="0"/>
                <a:cs typeface="Arial" pitchFamily="34" charset="0"/>
              </a:rPr>
              <a:t>24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096" y="338134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itchFamily="34" charset="0"/>
                <a:cs typeface="Arial" pitchFamily="34" charset="0"/>
              </a:rPr>
              <a:t>23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1960" y="338134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itchFamily="34" charset="0"/>
                <a:cs typeface="Arial" pitchFamily="34" charset="0"/>
              </a:rPr>
              <a:t>22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7824" y="3371623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itchFamily="34" charset="0"/>
                <a:cs typeface="Arial" pitchFamily="34" charset="0"/>
              </a:rPr>
              <a:t>21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7664" y="338134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itchFamily="34" charset="0"/>
                <a:cs typeface="Arial" pitchFamily="34" charset="0"/>
              </a:rPr>
              <a:t>20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Text Box 7"/>
          <p:cNvSpPr txBox="1">
            <a:spLocks noChangeArrowheads="1"/>
          </p:cNvSpPr>
          <p:nvPr/>
        </p:nvSpPr>
        <p:spPr bwMode="auto">
          <a:xfrm>
            <a:off x="3427413" y="5867400"/>
            <a:ext cx="286385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Year AD </a:t>
            </a:r>
            <a:r>
              <a:rPr lang="en-GB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830" name="Text Box 8"/>
          <p:cNvSpPr txBox="1">
            <a:spLocks noChangeArrowheads="1"/>
          </p:cNvSpPr>
          <p:nvPr/>
        </p:nvSpPr>
        <p:spPr bwMode="auto">
          <a:xfrm rot="-5400000">
            <a:off x="-1214437" y="3422650"/>
            <a:ext cx="38862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Solar Modulation Parameter,  </a:t>
            </a:r>
            <a:r>
              <a:rPr lang="en-GB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</a:t>
            </a:r>
            <a:r>
              <a:rPr lang="en-GB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(MV)    </a:t>
            </a:r>
            <a:r>
              <a:rPr lang="en-GB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endParaRPr lang="en-GB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831" name="Rectangle 9"/>
          <p:cNvSpPr>
            <a:spLocks noChangeArrowheads="1"/>
          </p:cNvSpPr>
          <p:nvPr/>
        </p:nvSpPr>
        <p:spPr bwMode="auto">
          <a:xfrm>
            <a:off x="1809750" y="1751013"/>
            <a:ext cx="6618288" cy="3857625"/>
          </a:xfrm>
          <a:prstGeom prst="rect">
            <a:avLst/>
          </a:prstGeom>
          <a:solidFill>
            <a:srgbClr val="00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682" name="Freeform 10"/>
          <p:cNvSpPr>
            <a:spLocks/>
          </p:cNvSpPr>
          <p:nvPr/>
        </p:nvSpPr>
        <p:spPr bwMode="auto">
          <a:xfrm>
            <a:off x="1803400" y="2027238"/>
            <a:ext cx="6623050" cy="3786187"/>
          </a:xfrm>
          <a:custGeom>
            <a:avLst/>
            <a:gdLst>
              <a:gd name="T0" fmla="*/ 38100 w 4172"/>
              <a:gd name="T1" fmla="*/ 2728912 h 2385"/>
              <a:gd name="T2" fmla="*/ 157163 w 4172"/>
              <a:gd name="T3" fmla="*/ 1739900 h 2385"/>
              <a:gd name="T4" fmla="*/ 300038 w 4172"/>
              <a:gd name="T5" fmla="*/ 2193925 h 2385"/>
              <a:gd name="T6" fmla="*/ 417513 w 4172"/>
              <a:gd name="T7" fmla="*/ 1144587 h 2385"/>
              <a:gd name="T8" fmla="*/ 549275 w 4172"/>
              <a:gd name="T9" fmla="*/ 2413000 h 2385"/>
              <a:gd name="T10" fmla="*/ 615950 w 4172"/>
              <a:gd name="T11" fmla="*/ 2984500 h 2385"/>
              <a:gd name="T12" fmla="*/ 725488 w 4172"/>
              <a:gd name="T13" fmla="*/ 1400175 h 2385"/>
              <a:gd name="T14" fmla="*/ 812800 w 4172"/>
              <a:gd name="T15" fmla="*/ 2489200 h 2385"/>
              <a:gd name="T16" fmla="*/ 915988 w 4172"/>
              <a:gd name="T17" fmla="*/ 1376362 h 2385"/>
              <a:gd name="T18" fmla="*/ 1027113 w 4172"/>
              <a:gd name="T19" fmla="*/ 2597150 h 2385"/>
              <a:gd name="T20" fmla="*/ 1116013 w 4172"/>
              <a:gd name="T21" fmla="*/ 1770062 h 2385"/>
              <a:gd name="T22" fmla="*/ 1239838 w 4172"/>
              <a:gd name="T23" fmla="*/ 3051175 h 2385"/>
              <a:gd name="T24" fmla="*/ 1398588 w 4172"/>
              <a:gd name="T25" fmla="*/ 2836862 h 2385"/>
              <a:gd name="T26" fmla="*/ 1500188 w 4172"/>
              <a:gd name="T27" fmla="*/ 3035300 h 2385"/>
              <a:gd name="T28" fmla="*/ 1627188 w 4172"/>
              <a:gd name="T29" fmla="*/ 2109787 h 2385"/>
              <a:gd name="T30" fmla="*/ 1714500 w 4172"/>
              <a:gd name="T31" fmla="*/ 2919412 h 2385"/>
              <a:gd name="T32" fmla="*/ 1825625 w 4172"/>
              <a:gd name="T33" fmla="*/ 1609725 h 2385"/>
              <a:gd name="T34" fmla="*/ 1943100 w 4172"/>
              <a:gd name="T35" fmla="*/ 2292350 h 2385"/>
              <a:gd name="T36" fmla="*/ 2062163 w 4172"/>
              <a:gd name="T37" fmla="*/ 2292350 h 2385"/>
              <a:gd name="T38" fmla="*/ 2181225 w 4172"/>
              <a:gd name="T39" fmla="*/ 3017837 h 2385"/>
              <a:gd name="T40" fmla="*/ 2276475 w 4172"/>
              <a:gd name="T41" fmla="*/ 1779587 h 2385"/>
              <a:gd name="T42" fmla="*/ 2393950 w 4172"/>
              <a:gd name="T43" fmla="*/ 2976562 h 2385"/>
              <a:gd name="T44" fmla="*/ 2559050 w 4172"/>
              <a:gd name="T45" fmla="*/ 2003425 h 2385"/>
              <a:gd name="T46" fmla="*/ 2714625 w 4172"/>
              <a:gd name="T47" fmla="*/ 3548062 h 2385"/>
              <a:gd name="T48" fmla="*/ 2868613 w 4172"/>
              <a:gd name="T49" fmla="*/ 2555875 h 2385"/>
              <a:gd name="T50" fmla="*/ 2970213 w 4172"/>
              <a:gd name="T51" fmla="*/ 2325687 h 2385"/>
              <a:gd name="T52" fmla="*/ 3081338 w 4172"/>
              <a:gd name="T53" fmla="*/ 1598612 h 2385"/>
              <a:gd name="T54" fmla="*/ 3263900 w 4172"/>
              <a:gd name="T55" fmla="*/ 1970087 h 2385"/>
              <a:gd name="T56" fmla="*/ 3390900 w 4172"/>
              <a:gd name="T57" fmla="*/ 1516062 h 2385"/>
              <a:gd name="T58" fmla="*/ 3524250 w 4172"/>
              <a:gd name="T59" fmla="*/ 2382837 h 2385"/>
              <a:gd name="T60" fmla="*/ 3706813 w 4172"/>
              <a:gd name="T61" fmla="*/ 690562 h 2385"/>
              <a:gd name="T62" fmla="*/ 3808413 w 4172"/>
              <a:gd name="T63" fmla="*/ 1763712 h 2385"/>
              <a:gd name="T64" fmla="*/ 3911600 w 4172"/>
              <a:gd name="T65" fmla="*/ 1673225 h 2385"/>
              <a:gd name="T66" fmla="*/ 4008438 w 4172"/>
              <a:gd name="T67" fmla="*/ 2295525 h 2385"/>
              <a:gd name="T68" fmla="*/ 4141788 w 4172"/>
              <a:gd name="T69" fmla="*/ 2601912 h 2385"/>
              <a:gd name="T70" fmla="*/ 4243388 w 4172"/>
              <a:gd name="T71" fmla="*/ 1995487 h 2385"/>
              <a:gd name="T72" fmla="*/ 4370388 w 4172"/>
              <a:gd name="T73" fmla="*/ 1285875 h 2385"/>
              <a:gd name="T74" fmla="*/ 4456113 w 4172"/>
              <a:gd name="T75" fmla="*/ 2976562 h 2385"/>
              <a:gd name="T76" fmla="*/ 4573588 w 4172"/>
              <a:gd name="T77" fmla="*/ 942975 h 2385"/>
              <a:gd name="T78" fmla="*/ 4702175 w 4172"/>
              <a:gd name="T79" fmla="*/ 1822450 h 2385"/>
              <a:gd name="T80" fmla="*/ 4851400 w 4172"/>
              <a:gd name="T81" fmla="*/ 623887 h 2385"/>
              <a:gd name="T82" fmla="*/ 4986338 w 4172"/>
              <a:gd name="T83" fmla="*/ 1490662 h 2385"/>
              <a:gd name="T84" fmla="*/ 5097463 w 4172"/>
              <a:gd name="T85" fmla="*/ 1400175 h 2385"/>
              <a:gd name="T86" fmla="*/ 5208588 w 4172"/>
              <a:gd name="T87" fmla="*/ 1830387 h 2385"/>
              <a:gd name="T88" fmla="*/ 5364163 w 4172"/>
              <a:gd name="T89" fmla="*/ 2055812 h 2385"/>
              <a:gd name="T90" fmla="*/ 5508625 w 4172"/>
              <a:gd name="T91" fmla="*/ 2185987 h 2385"/>
              <a:gd name="T92" fmla="*/ 5621338 w 4172"/>
              <a:gd name="T93" fmla="*/ 2297112 h 2385"/>
              <a:gd name="T94" fmla="*/ 5751513 w 4172"/>
              <a:gd name="T95" fmla="*/ 1668462 h 2385"/>
              <a:gd name="T96" fmla="*/ 5867400 w 4172"/>
              <a:gd name="T97" fmla="*/ 950912 h 2385"/>
              <a:gd name="T98" fmla="*/ 5994400 w 4172"/>
              <a:gd name="T99" fmla="*/ 1357312 h 2385"/>
              <a:gd name="T100" fmla="*/ 6116638 w 4172"/>
              <a:gd name="T101" fmla="*/ 3241675 h 2385"/>
              <a:gd name="T102" fmla="*/ 6219825 w 4172"/>
              <a:gd name="T103" fmla="*/ 3100387 h 2385"/>
              <a:gd name="T104" fmla="*/ 6323013 w 4172"/>
              <a:gd name="T105" fmla="*/ 1681162 h 2385"/>
              <a:gd name="T106" fmla="*/ 6399213 w 4172"/>
              <a:gd name="T107" fmla="*/ 3108325 h 2385"/>
              <a:gd name="T108" fmla="*/ 6442075 w 4172"/>
              <a:gd name="T109" fmla="*/ 1954212 h 2385"/>
              <a:gd name="T110" fmla="*/ 6478588 w 4172"/>
              <a:gd name="T111" fmla="*/ 2619375 h 2385"/>
              <a:gd name="T112" fmla="*/ 6540500 w 4172"/>
              <a:gd name="T113" fmla="*/ 2368550 h 2385"/>
              <a:gd name="T114" fmla="*/ 6623050 w 4172"/>
              <a:gd name="T115" fmla="*/ 946150 h 238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172" h="2385">
                <a:moveTo>
                  <a:pt x="0" y="798"/>
                </a:moveTo>
                <a:lnTo>
                  <a:pt x="0" y="1592"/>
                </a:lnTo>
                <a:cubicBezTo>
                  <a:pt x="4" y="1745"/>
                  <a:pt x="16" y="1756"/>
                  <a:pt x="24" y="1719"/>
                </a:cubicBezTo>
                <a:cubicBezTo>
                  <a:pt x="32" y="1683"/>
                  <a:pt x="41" y="1360"/>
                  <a:pt x="50" y="1371"/>
                </a:cubicBezTo>
                <a:cubicBezTo>
                  <a:pt x="58" y="1383"/>
                  <a:pt x="68" y="1833"/>
                  <a:pt x="76" y="1787"/>
                </a:cubicBezTo>
                <a:cubicBezTo>
                  <a:pt x="84" y="1741"/>
                  <a:pt x="89" y="1083"/>
                  <a:pt x="99" y="1096"/>
                </a:cubicBezTo>
                <a:cubicBezTo>
                  <a:pt x="109" y="1108"/>
                  <a:pt x="125" y="1857"/>
                  <a:pt x="136" y="1862"/>
                </a:cubicBezTo>
                <a:cubicBezTo>
                  <a:pt x="146" y="1867"/>
                  <a:pt x="155" y="1207"/>
                  <a:pt x="164" y="1127"/>
                </a:cubicBezTo>
                <a:cubicBezTo>
                  <a:pt x="172" y="1047"/>
                  <a:pt x="181" y="1492"/>
                  <a:pt x="189" y="1382"/>
                </a:cubicBezTo>
                <a:cubicBezTo>
                  <a:pt x="196" y="1271"/>
                  <a:pt x="200" y="447"/>
                  <a:pt x="209" y="462"/>
                </a:cubicBezTo>
                <a:cubicBezTo>
                  <a:pt x="217" y="476"/>
                  <a:pt x="228" y="1426"/>
                  <a:pt x="237" y="1469"/>
                </a:cubicBezTo>
                <a:cubicBezTo>
                  <a:pt x="247" y="1512"/>
                  <a:pt x="253" y="720"/>
                  <a:pt x="263" y="721"/>
                </a:cubicBezTo>
                <a:cubicBezTo>
                  <a:pt x="273" y="722"/>
                  <a:pt x="286" y="1429"/>
                  <a:pt x="296" y="1475"/>
                </a:cubicBezTo>
                <a:cubicBezTo>
                  <a:pt x="305" y="1520"/>
                  <a:pt x="315" y="989"/>
                  <a:pt x="323" y="997"/>
                </a:cubicBezTo>
                <a:cubicBezTo>
                  <a:pt x="331" y="1004"/>
                  <a:pt x="337" y="1560"/>
                  <a:pt x="346" y="1520"/>
                </a:cubicBezTo>
                <a:cubicBezTo>
                  <a:pt x="354" y="1479"/>
                  <a:pt x="366" y="743"/>
                  <a:pt x="373" y="752"/>
                </a:cubicBezTo>
                <a:cubicBezTo>
                  <a:pt x="380" y="762"/>
                  <a:pt x="386" y="1391"/>
                  <a:pt x="388" y="1579"/>
                </a:cubicBezTo>
                <a:cubicBezTo>
                  <a:pt x="390" y="1767"/>
                  <a:pt x="385" y="1845"/>
                  <a:pt x="388" y="1880"/>
                </a:cubicBezTo>
                <a:cubicBezTo>
                  <a:pt x="391" y="1916"/>
                  <a:pt x="401" y="1814"/>
                  <a:pt x="408" y="1792"/>
                </a:cubicBezTo>
                <a:cubicBezTo>
                  <a:pt x="414" y="1771"/>
                  <a:pt x="419" y="1902"/>
                  <a:pt x="428" y="1751"/>
                </a:cubicBezTo>
                <a:cubicBezTo>
                  <a:pt x="436" y="1599"/>
                  <a:pt x="450" y="965"/>
                  <a:pt x="457" y="882"/>
                </a:cubicBezTo>
                <a:cubicBezTo>
                  <a:pt x="465" y="800"/>
                  <a:pt x="466" y="1207"/>
                  <a:pt x="472" y="1257"/>
                </a:cubicBezTo>
                <a:cubicBezTo>
                  <a:pt x="478" y="1306"/>
                  <a:pt x="486" y="1127"/>
                  <a:pt x="492" y="1178"/>
                </a:cubicBezTo>
                <a:cubicBezTo>
                  <a:pt x="499" y="1230"/>
                  <a:pt x="504" y="1600"/>
                  <a:pt x="512" y="1568"/>
                </a:cubicBezTo>
                <a:cubicBezTo>
                  <a:pt x="520" y="1536"/>
                  <a:pt x="536" y="985"/>
                  <a:pt x="542" y="986"/>
                </a:cubicBezTo>
                <a:cubicBezTo>
                  <a:pt x="548" y="987"/>
                  <a:pt x="542" y="1594"/>
                  <a:pt x="547" y="1574"/>
                </a:cubicBezTo>
                <a:cubicBezTo>
                  <a:pt x="553" y="1554"/>
                  <a:pt x="569" y="806"/>
                  <a:pt x="577" y="867"/>
                </a:cubicBezTo>
                <a:cubicBezTo>
                  <a:pt x="584" y="927"/>
                  <a:pt x="583" y="1878"/>
                  <a:pt x="592" y="1938"/>
                </a:cubicBezTo>
                <a:cubicBezTo>
                  <a:pt x="600" y="1997"/>
                  <a:pt x="618" y="1276"/>
                  <a:pt x="627" y="1225"/>
                </a:cubicBezTo>
                <a:cubicBezTo>
                  <a:pt x="636" y="1175"/>
                  <a:pt x="642" y="1596"/>
                  <a:pt x="647" y="1636"/>
                </a:cubicBezTo>
                <a:cubicBezTo>
                  <a:pt x="652" y="1676"/>
                  <a:pt x="651" y="1500"/>
                  <a:pt x="657" y="1465"/>
                </a:cubicBezTo>
                <a:cubicBezTo>
                  <a:pt x="663" y="1430"/>
                  <a:pt x="674" y="1487"/>
                  <a:pt x="682" y="1428"/>
                </a:cubicBezTo>
                <a:cubicBezTo>
                  <a:pt x="689" y="1370"/>
                  <a:pt x="695" y="1039"/>
                  <a:pt x="703" y="1115"/>
                </a:cubicBezTo>
                <a:cubicBezTo>
                  <a:pt x="710" y="1191"/>
                  <a:pt x="719" y="1823"/>
                  <a:pt x="727" y="1885"/>
                </a:cubicBezTo>
                <a:cubicBezTo>
                  <a:pt x="734" y="1948"/>
                  <a:pt x="742" y="1484"/>
                  <a:pt x="751" y="1491"/>
                </a:cubicBezTo>
                <a:cubicBezTo>
                  <a:pt x="760" y="1497"/>
                  <a:pt x="770" y="1912"/>
                  <a:pt x="781" y="1922"/>
                </a:cubicBezTo>
                <a:cubicBezTo>
                  <a:pt x="793" y="1932"/>
                  <a:pt x="809" y="1521"/>
                  <a:pt x="821" y="1553"/>
                </a:cubicBezTo>
                <a:cubicBezTo>
                  <a:pt x="833" y="1585"/>
                  <a:pt x="841" y="2075"/>
                  <a:pt x="851" y="2115"/>
                </a:cubicBezTo>
                <a:cubicBezTo>
                  <a:pt x="860" y="2154"/>
                  <a:pt x="871" y="1776"/>
                  <a:pt x="881" y="1787"/>
                </a:cubicBezTo>
                <a:cubicBezTo>
                  <a:pt x="891" y="1798"/>
                  <a:pt x="903" y="2156"/>
                  <a:pt x="910" y="2182"/>
                </a:cubicBezTo>
                <a:cubicBezTo>
                  <a:pt x="918" y="2208"/>
                  <a:pt x="920" y="1988"/>
                  <a:pt x="925" y="1943"/>
                </a:cubicBezTo>
                <a:cubicBezTo>
                  <a:pt x="931" y="1898"/>
                  <a:pt x="937" y="2070"/>
                  <a:pt x="945" y="1912"/>
                </a:cubicBezTo>
                <a:cubicBezTo>
                  <a:pt x="954" y="1754"/>
                  <a:pt x="967" y="1049"/>
                  <a:pt x="977" y="997"/>
                </a:cubicBezTo>
                <a:cubicBezTo>
                  <a:pt x="986" y="945"/>
                  <a:pt x="995" y="1546"/>
                  <a:pt x="1003" y="1601"/>
                </a:cubicBezTo>
                <a:cubicBezTo>
                  <a:pt x="1011" y="1656"/>
                  <a:pt x="1018" y="1267"/>
                  <a:pt x="1025" y="1329"/>
                </a:cubicBezTo>
                <a:cubicBezTo>
                  <a:pt x="1032" y="1392"/>
                  <a:pt x="1039" y="1891"/>
                  <a:pt x="1045" y="1979"/>
                </a:cubicBezTo>
                <a:cubicBezTo>
                  <a:pt x="1051" y="2068"/>
                  <a:pt x="1054" y="1883"/>
                  <a:pt x="1060" y="1860"/>
                </a:cubicBezTo>
                <a:cubicBezTo>
                  <a:pt x="1066" y="1836"/>
                  <a:pt x="1072" y="1956"/>
                  <a:pt x="1080" y="1839"/>
                </a:cubicBezTo>
                <a:cubicBezTo>
                  <a:pt x="1088" y="1721"/>
                  <a:pt x="1102" y="1251"/>
                  <a:pt x="1110" y="1153"/>
                </a:cubicBezTo>
                <a:cubicBezTo>
                  <a:pt x="1117" y="1055"/>
                  <a:pt x="1118" y="1275"/>
                  <a:pt x="1125" y="1252"/>
                </a:cubicBezTo>
                <a:cubicBezTo>
                  <a:pt x="1131" y="1228"/>
                  <a:pt x="1143" y="936"/>
                  <a:pt x="1150" y="1014"/>
                </a:cubicBezTo>
                <a:cubicBezTo>
                  <a:pt x="1158" y="1093"/>
                  <a:pt x="1162" y="1717"/>
                  <a:pt x="1169" y="1725"/>
                </a:cubicBezTo>
                <a:cubicBezTo>
                  <a:pt x="1177" y="1732"/>
                  <a:pt x="1190" y="1106"/>
                  <a:pt x="1199" y="1059"/>
                </a:cubicBezTo>
                <a:cubicBezTo>
                  <a:pt x="1208" y="1012"/>
                  <a:pt x="1218" y="1376"/>
                  <a:pt x="1224" y="1444"/>
                </a:cubicBezTo>
                <a:cubicBezTo>
                  <a:pt x="1230" y="1512"/>
                  <a:pt x="1227" y="1436"/>
                  <a:pt x="1234" y="1465"/>
                </a:cubicBezTo>
                <a:cubicBezTo>
                  <a:pt x="1242" y="1493"/>
                  <a:pt x="1258" y="1619"/>
                  <a:pt x="1269" y="1615"/>
                </a:cubicBezTo>
                <a:cubicBezTo>
                  <a:pt x="1280" y="1612"/>
                  <a:pt x="1289" y="1362"/>
                  <a:pt x="1299" y="1444"/>
                </a:cubicBezTo>
                <a:cubicBezTo>
                  <a:pt x="1308" y="1526"/>
                  <a:pt x="1319" y="2098"/>
                  <a:pt x="1329" y="2109"/>
                </a:cubicBezTo>
                <a:cubicBezTo>
                  <a:pt x="1339" y="2120"/>
                  <a:pt x="1351" y="1546"/>
                  <a:pt x="1359" y="1511"/>
                </a:cubicBezTo>
                <a:cubicBezTo>
                  <a:pt x="1366" y="1477"/>
                  <a:pt x="1369" y="1879"/>
                  <a:pt x="1374" y="1901"/>
                </a:cubicBezTo>
                <a:cubicBezTo>
                  <a:pt x="1379" y="1923"/>
                  <a:pt x="1382" y="1672"/>
                  <a:pt x="1389" y="1641"/>
                </a:cubicBezTo>
                <a:cubicBezTo>
                  <a:pt x="1395" y="1610"/>
                  <a:pt x="1406" y="1801"/>
                  <a:pt x="1414" y="1714"/>
                </a:cubicBezTo>
                <a:cubicBezTo>
                  <a:pt x="1421" y="1627"/>
                  <a:pt x="1426" y="1181"/>
                  <a:pt x="1434" y="1121"/>
                </a:cubicBezTo>
                <a:cubicBezTo>
                  <a:pt x="1441" y="1062"/>
                  <a:pt x="1455" y="1335"/>
                  <a:pt x="1462" y="1356"/>
                </a:cubicBezTo>
                <a:cubicBezTo>
                  <a:pt x="1470" y="1376"/>
                  <a:pt x="1471" y="1160"/>
                  <a:pt x="1478" y="1246"/>
                </a:cubicBezTo>
                <a:cubicBezTo>
                  <a:pt x="1485" y="1333"/>
                  <a:pt x="1495" y="1955"/>
                  <a:pt x="1508" y="1875"/>
                </a:cubicBezTo>
                <a:cubicBezTo>
                  <a:pt x="1522" y="1795"/>
                  <a:pt x="1545" y="829"/>
                  <a:pt x="1558" y="763"/>
                </a:cubicBezTo>
                <a:cubicBezTo>
                  <a:pt x="1570" y="697"/>
                  <a:pt x="1574" y="1397"/>
                  <a:pt x="1583" y="1480"/>
                </a:cubicBezTo>
                <a:cubicBezTo>
                  <a:pt x="1592" y="1564"/>
                  <a:pt x="1603" y="1133"/>
                  <a:pt x="1612" y="1262"/>
                </a:cubicBezTo>
                <a:cubicBezTo>
                  <a:pt x="1622" y="1390"/>
                  <a:pt x="1633" y="2335"/>
                  <a:pt x="1643" y="2250"/>
                </a:cubicBezTo>
                <a:cubicBezTo>
                  <a:pt x="1652" y="2164"/>
                  <a:pt x="1661" y="750"/>
                  <a:pt x="1672" y="747"/>
                </a:cubicBezTo>
                <a:cubicBezTo>
                  <a:pt x="1683" y="745"/>
                  <a:pt x="1700" y="2237"/>
                  <a:pt x="1710" y="2235"/>
                </a:cubicBezTo>
                <a:cubicBezTo>
                  <a:pt x="1719" y="2233"/>
                  <a:pt x="1720" y="736"/>
                  <a:pt x="1732" y="737"/>
                </a:cubicBezTo>
                <a:cubicBezTo>
                  <a:pt x="1744" y="737"/>
                  <a:pt x="1770" y="2094"/>
                  <a:pt x="1782" y="2239"/>
                </a:cubicBezTo>
                <a:cubicBezTo>
                  <a:pt x="1795" y="2385"/>
                  <a:pt x="1799" y="1720"/>
                  <a:pt x="1807" y="1610"/>
                </a:cubicBezTo>
                <a:cubicBezTo>
                  <a:pt x="1814" y="1500"/>
                  <a:pt x="1817" y="1716"/>
                  <a:pt x="1827" y="1579"/>
                </a:cubicBezTo>
                <a:cubicBezTo>
                  <a:pt x="1836" y="1442"/>
                  <a:pt x="1854" y="808"/>
                  <a:pt x="1862" y="789"/>
                </a:cubicBezTo>
                <a:cubicBezTo>
                  <a:pt x="1869" y="770"/>
                  <a:pt x="1867" y="1381"/>
                  <a:pt x="1871" y="1465"/>
                </a:cubicBezTo>
                <a:cubicBezTo>
                  <a:pt x="1876" y="1549"/>
                  <a:pt x="1880" y="1282"/>
                  <a:pt x="1886" y="1293"/>
                </a:cubicBezTo>
                <a:cubicBezTo>
                  <a:pt x="1893" y="1304"/>
                  <a:pt x="1902" y="1580"/>
                  <a:pt x="1911" y="1532"/>
                </a:cubicBezTo>
                <a:cubicBezTo>
                  <a:pt x="1921" y="1485"/>
                  <a:pt x="1931" y="891"/>
                  <a:pt x="1941" y="1007"/>
                </a:cubicBezTo>
                <a:cubicBezTo>
                  <a:pt x="1952" y="1123"/>
                  <a:pt x="1956" y="2257"/>
                  <a:pt x="1971" y="2229"/>
                </a:cubicBezTo>
                <a:cubicBezTo>
                  <a:pt x="1986" y="2200"/>
                  <a:pt x="2016" y="1000"/>
                  <a:pt x="2031" y="835"/>
                </a:cubicBezTo>
                <a:cubicBezTo>
                  <a:pt x="2045" y="671"/>
                  <a:pt x="2046" y="1224"/>
                  <a:pt x="2056" y="1241"/>
                </a:cubicBezTo>
                <a:cubicBezTo>
                  <a:pt x="2066" y="1257"/>
                  <a:pt x="2082" y="891"/>
                  <a:pt x="2091" y="934"/>
                </a:cubicBezTo>
                <a:cubicBezTo>
                  <a:pt x="2099" y="978"/>
                  <a:pt x="2098" y="1498"/>
                  <a:pt x="2105" y="1501"/>
                </a:cubicBezTo>
                <a:cubicBezTo>
                  <a:pt x="2113" y="1505"/>
                  <a:pt x="2126" y="882"/>
                  <a:pt x="2136" y="955"/>
                </a:cubicBezTo>
                <a:cubicBezTo>
                  <a:pt x="2145" y="1028"/>
                  <a:pt x="2150" y="1912"/>
                  <a:pt x="2160" y="1938"/>
                </a:cubicBezTo>
                <a:cubicBezTo>
                  <a:pt x="2170" y="1963"/>
                  <a:pt x="2186" y="1178"/>
                  <a:pt x="2195" y="1106"/>
                </a:cubicBezTo>
                <a:cubicBezTo>
                  <a:pt x="2205" y="1033"/>
                  <a:pt x="2212" y="1486"/>
                  <a:pt x="2220" y="1501"/>
                </a:cubicBezTo>
                <a:cubicBezTo>
                  <a:pt x="2228" y="1517"/>
                  <a:pt x="2233" y="1188"/>
                  <a:pt x="2245" y="1199"/>
                </a:cubicBezTo>
                <a:cubicBezTo>
                  <a:pt x="2257" y="1211"/>
                  <a:pt x="2278" y="1698"/>
                  <a:pt x="2293" y="1570"/>
                </a:cubicBezTo>
                <a:cubicBezTo>
                  <a:pt x="2308" y="1443"/>
                  <a:pt x="2326" y="474"/>
                  <a:pt x="2335" y="435"/>
                </a:cubicBezTo>
                <a:cubicBezTo>
                  <a:pt x="2344" y="397"/>
                  <a:pt x="2342" y="1292"/>
                  <a:pt x="2350" y="1340"/>
                </a:cubicBezTo>
                <a:cubicBezTo>
                  <a:pt x="2357" y="1388"/>
                  <a:pt x="2371" y="765"/>
                  <a:pt x="2379" y="727"/>
                </a:cubicBezTo>
                <a:cubicBezTo>
                  <a:pt x="2388" y="688"/>
                  <a:pt x="2393" y="1108"/>
                  <a:pt x="2399" y="1111"/>
                </a:cubicBezTo>
                <a:cubicBezTo>
                  <a:pt x="2406" y="1115"/>
                  <a:pt x="2412" y="749"/>
                  <a:pt x="2419" y="747"/>
                </a:cubicBezTo>
                <a:cubicBezTo>
                  <a:pt x="2427" y="745"/>
                  <a:pt x="2437" y="1049"/>
                  <a:pt x="2444" y="1101"/>
                </a:cubicBezTo>
                <a:cubicBezTo>
                  <a:pt x="2452" y="1152"/>
                  <a:pt x="2456" y="1069"/>
                  <a:pt x="2464" y="1054"/>
                </a:cubicBezTo>
                <a:cubicBezTo>
                  <a:pt x="2472" y="1040"/>
                  <a:pt x="2487" y="1030"/>
                  <a:pt x="2494" y="1013"/>
                </a:cubicBezTo>
                <a:cubicBezTo>
                  <a:pt x="2500" y="995"/>
                  <a:pt x="2499" y="878"/>
                  <a:pt x="2504" y="950"/>
                </a:cubicBezTo>
                <a:cubicBezTo>
                  <a:pt x="2509" y="1022"/>
                  <a:pt x="2516" y="1473"/>
                  <a:pt x="2525" y="1446"/>
                </a:cubicBezTo>
                <a:cubicBezTo>
                  <a:pt x="2535" y="1418"/>
                  <a:pt x="2551" y="765"/>
                  <a:pt x="2560" y="785"/>
                </a:cubicBezTo>
                <a:cubicBezTo>
                  <a:pt x="2570" y="805"/>
                  <a:pt x="2576" y="1425"/>
                  <a:pt x="2584" y="1567"/>
                </a:cubicBezTo>
                <a:cubicBezTo>
                  <a:pt x="2592" y="1710"/>
                  <a:pt x="2600" y="1595"/>
                  <a:pt x="2609" y="1639"/>
                </a:cubicBezTo>
                <a:cubicBezTo>
                  <a:pt x="2617" y="1682"/>
                  <a:pt x="2626" y="1920"/>
                  <a:pt x="2633" y="1829"/>
                </a:cubicBezTo>
                <a:cubicBezTo>
                  <a:pt x="2641" y="1737"/>
                  <a:pt x="2647" y="1186"/>
                  <a:pt x="2653" y="1090"/>
                </a:cubicBezTo>
                <a:cubicBezTo>
                  <a:pt x="2660" y="995"/>
                  <a:pt x="2667" y="1303"/>
                  <a:pt x="2673" y="1257"/>
                </a:cubicBezTo>
                <a:cubicBezTo>
                  <a:pt x="2680" y="1211"/>
                  <a:pt x="2686" y="759"/>
                  <a:pt x="2693" y="815"/>
                </a:cubicBezTo>
                <a:cubicBezTo>
                  <a:pt x="2700" y="870"/>
                  <a:pt x="2708" y="1590"/>
                  <a:pt x="2718" y="1589"/>
                </a:cubicBezTo>
                <a:cubicBezTo>
                  <a:pt x="2728" y="1588"/>
                  <a:pt x="2744" y="820"/>
                  <a:pt x="2753" y="810"/>
                </a:cubicBezTo>
                <a:cubicBezTo>
                  <a:pt x="2761" y="800"/>
                  <a:pt x="2762" y="1478"/>
                  <a:pt x="2768" y="1527"/>
                </a:cubicBezTo>
                <a:cubicBezTo>
                  <a:pt x="2775" y="1575"/>
                  <a:pt x="2786" y="1043"/>
                  <a:pt x="2793" y="1101"/>
                </a:cubicBezTo>
                <a:cubicBezTo>
                  <a:pt x="2799" y="1159"/>
                  <a:pt x="2800" y="1857"/>
                  <a:pt x="2807" y="1875"/>
                </a:cubicBezTo>
                <a:cubicBezTo>
                  <a:pt x="2814" y="1893"/>
                  <a:pt x="2826" y="1321"/>
                  <a:pt x="2834" y="1207"/>
                </a:cubicBezTo>
                <a:cubicBezTo>
                  <a:pt x="2842" y="1094"/>
                  <a:pt x="2848" y="1294"/>
                  <a:pt x="2856" y="1192"/>
                </a:cubicBezTo>
                <a:cubicBezTo>
                  <a:pt x="2864" y="1089"/>
                  <a:pt x="2873" y="424"/>
                  <a:pt x="2881" y="594"/>
                </a:cubicBezTo>
                <a:cubicBezTo>
                  <a:pt x="2889" y="763"/>
                  <a:pt x="2892" y="2105"/>
                  <a:pt x="2902" y="2208"/>
                </a:cubicBezTo>
                <a:cubicBezTo>
                  <a:pt x="2913" y="2310"/>
                  <a:pt x="2932" y="1386"/>
                  <a:pt x="2942" y="1210"/>
                </a:cubicBezTo>
                <a:cubicBezTo>
                  <a:pt x="2952" y="1033"/>
                  <a:pt x="2953" y="1265"/>
                  <a:pt x="2962" y="1148"/>
                </a:cubicBezTo>
                <a:cubicBezTo>
                  <a:pt x="2971" y="1030"/>
                  <a:pt x="2986" y="500"/>
                  <a:pt x="2995" y="507"/>
                </a:cubicBezTo>
                <a:cubicBezTo>
                  <a:pt x="3004" y="513"/>
                  <a:pt x="3007" y="1203"/>
                  <a:pt x="3017" y="1184"/>
                </a:cubicBezTo>
                <a:cubicBezTo>
                  <a:pt x="3027" y="1165"/>
                  <a:pt x="3042" y="275"/>
                  <a:pt x="3056" y="393"/>
                </a:cubicBezTo>
                <a:cubicBezTo>
                  <a:pt x="3070" y="512"/>
                  <a:pt x="3090" y="1842"/>
                  <a:pt x="3102" y="1896"/>
                </a:cubicBezTo>
                <a:cubicBezTo>
                  <a:pt x="3113" y="1950"/>
                  <a:pt x="3120" y="875"/>
                  <a:pt x="3126" y="716"/>
                </a:cubicBezTo>
                <a:cubicBezTo>
                  <a:pt x="3133" y="557"/>
                  <a:pt x="3135" y="984"/>
                  <a:pt x="3141" y="939"/>
                </a:cubicBezTo>
                <a:cubicBezTo>
                  <a:pt x="3147" y="895"/>
                  <a:pt x="3152" y="428"/>
                  <a:pt x="3161" y="451"/>
                </a:cubicBezTo>
                <a:cubicBezTo>
                  <a:pt x="3170" y="474"/>
                  <a:pt x="3188" y="1008"/>
                  <a:pt x="3196" y="1080"/>
                </a:cubicBezTo>
                <a:cubicBezTo>
                  <a:pt x="3205" y="1152"/>
                  <a:pt x="3205" y="898"/>
                  <a:pt x="3211" y="882"/>
                </a:cubicBezTo>
                <a:cubicBezTo>
                  <a:pt x="3217" y="867"/>
                  <a:pt x="3223" y="1029"/>
                  <a:pt x="3231" y="986"/>
                </a:cubicBezTo>
                <a:cubicBezTo>
                  <a:pt x="3239" y="944"/>
                  <a:pt x="3252" y="600"/>
                  <a:pt x="3261" y="627"/>
                </a:cubicBezTo>
                <a:cubicBezTo>
                  <a:pt x="3269" y="655"/>
                  <a:pt x="3270" y="1056"/>
                  <a:pt x="3281" y="1153"/>
                </a:cubicBezTo>
                <a:cubicBezTo>
                  <a:pt x="3291" y="1250"/>
                  <a:pt x="3310" y="1310"/>
                  <a:pt x="3322" y="1207"/>
                </a:cubicBezTo>
                <a:cubicBezTo>
                  <a:pt x="3333" y="1105"/>
                  <a:pt x="3340" y="524"/>
                  <a:pt x="3350" y="538"/>
                </a:cubicBezTo>
                <a:cubicBezTo>
                  <a:pt x="3359" y="553"/>
                  <a:pt x="3370" y="1373"/>
                  <a:pt x="3379" y="1295"/>
                </a:cubicBezTo>
                <a:cubicBezTo>
                  <a:pt x="3387" y="1216"/>
                  <a:pt x="3391" y="133"/>
                  <a:pt x="3400" y="66"/>
                </a:cubicBezTo>
                <a:cubicBezTo>
                  <a:pt x="3409" y="0"/>
                  <a:pt x="3423" y="678"/>
                  <a:pt x="3434" y="897"/>
                </a:cubicBezTo>
                <a:cubicBezTo>
                  <a:pt x="3446" y="1116"/>
                  <a:pt x="3460" y="1409"/>
                  <a:pt x="3470" y="1377"/>
                </a:cubicBezTo>
                <a:cubicBezTo>
                  <a:pt x="3481" y="1345"/>
                  <a:pt x="3489" y="710"/>
                  <a:pt x="3497" y="704"/>
                </a:cubicBezTo>
                <a:cubicBezTo>
                  <a:pt x="3505" y="698"/>
                  <a:pt x="3512" y="1216"/>
                  <a:pt x="3519" y="1340"/>
                </a:cubicBezTo>
                <a:cubicBezTo>
                  <a:pt x="3527" y="1463"/>
                  <a:pt x="3533" y="1308"/>
                  <a:pt x="3541" y="1447"/>
                </a:cubicBezTo>
                <a:cubicBezTo>
                  <a:pt x="3550" y="1586"/>
                  <a:pt x="3561" y="2230"/>
                  <a:pt x="3570" y="2177"/>
                </a:cubicBezTo>
                <a:cubicBezTo>
                  <a:pt x="3578" y="2124"/>
                  <a:pt x="3587" y="1314"/>
                  <a:pt x="3596" y="1126"/>
                </a:cubicBezTo>
                <a:cubicBezTo>
                  <a:pt x="3604" y="939"/>
                  <a:pt x="3615" y="1117"/>
                  <a:pt x="3623" y="1051"/>
                </a:cubicBezTo>
                <a:cubicBezTo>
                  <a:pt x="3632" y="984"/>
                  <a:pt x="3638" y="682"/>
                  <a:pt x="3646" y="727"/>
                </a:cubicBezTo>
                <a:cubicBezTo>
                  <a:pt x="3653" y="772"/>
                  <a:pt x="3660" y="1342"/>
                  <a:pt x="3668" y="1321"/>
                </a:cubicBezTo>
                <a:cubicBezTo>
                  <a:pt x="3676" y="1299"/>
                  <a:pt x="3685" y="551"/>
                  <a:pt x="3696" y="599"/>
                </a:cubicBezTo>
                <a:cubicBezTo>
                  <a:pt x="3706" y="648"/>
                  <a:pt x="3719" y="1546"/>
                  <a:pt x="3729" y="1610"/>
                </a:cubicBezTo>
                <a:cubicBezTo>
                  <a:pt x="3739" y="1674"/>
                  <a:pt x="3746" y="1112"/>
                  <a:pt x="3754" y="986"/>
                </a:cubicBezTo>
                <a:cubicBezTo>
                  <a:pt x="3761" y="861"/>
                  <a:pt x="3769" y="843"/>
                  <a:pt x="3776" y="855"/>
                </a:cubicBezTo>
                <a:cubicBezTo>
                  <a:pt x="3784" y="867"/>
                  <a:pt x="3790" y="1088"/>
                  <a:pt x="3799" y="1059"/>
                </a:cubicBezTo>
                <a:cubicBezTo>
                  <a:pt x="3807" y="1030"/>
                  <a:pt x="3818" y="517"/>
                  <a:pt x="3828" y="681"/>
                </a:cubicBezTo>
                <a:cubicBezTo>
                  <a:pt x="3837" y="844"/>
                  <a:pt x="3844" y="2070"/>
                  <a:pt x="3853" y="2042"/>
                </a:cubicBezTo>
                <a:cubicBezTo>
                  <a:pt x="3862" y="2013"/>
                  <a:pt x="3872" y="587"/>
                  <a:pt x="3881" y="511"/>
                </a:cubicBezTo>
                <a:cubicBezTo>
                  <a:pt x="3889" y="435"/>
                  <a:pt x="3897" y="1344"/>
                  <a:pt x="3903" y="1584"/>
                </a:cubicBezTo>
                <a:cubicBezTo>
                  <a:pt x="3909" y="1825"/>
                  <a:pt x="3914" y="1904"/>
                  <a:pt x="3918" y="1953"/>
                </a:cubicBezTo>
                <a:cubicBezTo>
                  <a:pt x="3922" y="2003"/>
                  <a:pt x="3920" y="1900"/>
                  <a:pt x="3926" y="1881"/>
                </a:cubicBezTo>
                <a:cubicBezTo>
                  <a:pt x="3933" y="1862"/>
                  <a:pt x="3948" y="1973"/>
                  <a:pt x="3957" y="1836"/>
                </a:cubicBezTo>
                <a:cubicBezTo>
                  <a:pt x="3966" y="1699"/>
                  <a:pt x="3974" y="1127"/>
                  <a:pt x="3983" y="1059"/>
                </a:cubicBezTo>
                <a:cubicBezTo>
                  <a:pt x="3992" y="991"/>
                  <a:pt x="4005" y="1372"/>
                  <a:pt x="4011" y="1427"/>
                </a:cubicBezTo>
                <a:cubicBezTo>
                  <a:pt x="4017" y="1481"/>
                  <a:pt x="4016" y="1295"/>
                  <a:pt x="4020" y="1383"/>
                </a:cubicBezTo>
                <a:cubicBezTo>
                  <a:pt x="4023" y="1472"/>
                  <a:pt x="4027" y="1957"/>
                  <a:pt x="4031" y="1958"/>
                </a:cubicBezTo>
                <a:cubicBezTo>
                  <a:pt x="4034" y="1959"/>
                  <a:pt x="4036" y="1579"/>
                  <a:pt x="4040" y="1389"/>
                </a:cubicBezTo>
                <a:cubicBezTo>
                  <a:pt x="4044" y="1199"/>
                  <a:pt x="4051" y="843"/>
                  <a:pt x="4054" y="817"/>
                </a:cubicBezTo>
                <a:cubicBezTo>
                  <a:pt x="4057" y="791"/>
                  <a:pt x="4055" y="1179"/>
                  <a:pt x="4058" y="1231"/>
                </a:cubicBezTo>
                <a:cubicBezTo>
                  <a:pt x="4061" y="1283"/>
                  <a:pt x="4071" y="1066"/>
                  <a:pt x="4074" y="1132"/>
                </a:cubicBezTo>
                <a:cubicBezTo>
                  <a:pt x="4077" y="1198"/>
                  <a:pt x="4077" y="1540"/>
                  <a:pt x="4077" y="1626"/>
                </a:cubicBezTo>
                <a:cubicBezTo>
                  <a:pt x="4078" y="1712"/>
                  <a:pt x="4078" y="1659"/>
                  <a:pt x="4081" y="1650"/>
                </a:cubicBezTo>
                <a:cubicBezTo>
                  <a:pt x="4083" y="1641"/>
                  <a:pt x="4086" y="1664"/>
                  <a:pt x="4090" y="1570"/>
                </a:cubicBezTo>
                <a:cubicBezTo>
                  <a:pt x="4095" y="1477"/>
                  <a:pt x="4102" y="1103"/>
                  <a:pt x="4107" y="1090"/>
                </a:cubicBezTo>
                <a:cubicBezTo>
                  <a:pt x="4112" y="1077"/>
                  <a:pt x="4113" y="1564"/>
                  <a:pt x="4120" y="1492"/>
                </a:cubicBezTo>
                <a:cubicBezTo>
                  <a:pt x="4126" y="1420"/>
                  <a:pt x="4139" y="779"/>
                  <a:pt x="4145" y="657"/>
                </a:cubicBezTo>
                <a:cubicBezTo>
                  <a:pt x="4151" y="536"/>
                  <a:pt x="4152" y="770"/>
                  <a:pt x="4156" y="760"/>
                </a:cubicBezTo>
                <a:cubicBezTo>
                  <a:pt x="4161" y="749"/>
                  <a:pt x="4163" y="599"/>
                  <a:pt x="4172" y="596"/>
                </a:cubicBezTo>
                <a:cubicBezTo>
                  <a:pt x="4172" y="691"/>
                  <a:pt x="4170" y="793"/>
                  <a:pt x="4170" y="793"/>
                </a:cubicBezTo>
              </a:path>
            </a:pathLst>
          </a:custGeom>
          <a:solidFill>
            <a:schemeClr val="accent1"/>
          </a:solidFill>
          <a:ln w="12700" cmpd="sng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833" name="Line 11"/>
          <p:cNvSpPr>
            <a:spLocks noChangeShapeType="1"/>
          </p:cNvSpPr>
          <p:nvPr/>
        </p:nvSpPr>
        <p:spPr bwMode="auto">
          <a:xfrm>
            <a:off x="1500188" y="3098800"/>
            <a:ext cx="2873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809750" y="2540000"/>
            <a:ext cx="52388" cy="2309813"/>
            <a:chOff x="1688" y="1478"/>
            <a:chExt cx="9005" cy="3007"/>
          </a:xfrm>
        </p:grpSpPr>
        <p:sp>
          <p:nvSpPr>
            <p:cNvPr id="77905" name="Line 13"/>
            <p:cNvSpPr>
              <a:spLocks noChangeShapeType="1"/>
            </p:cNvSpPr>
            <p:nvPr/>
          </p:nvSpPr>
          <p:spPr bwMode="auto">
            <a:xfrm>
              <a:off x="1688" y="4485"/>
              <a:ext cx="9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906" name="Line 14"/>
            <p:cNvSpPr>
              <a:spLocks noChangeShapeType="1"/>
            </p:cNvSpPr>
            <p:nvPr/>
          </p:nvSpPr>
          <p:spPr bwMode="auto">
            <a:xfrm>
              <a:off x="1690" y="1478"/>
              <a:ext cx="9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907" name="Line 15"/>
            <p:cNvSpPr>
              <a:spLocks noChangeShapeType="1"/>
            </p:cNvSpPr>
            <p:nvPr/>
          </p:nvSpPr>
          <p:spPr bwMode="auto">
            <a:xfrm>
              <a:off x="1693" y="3488"/>
              <a:ext cx="9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2736850" y="5532438"/>
            <a:ext cx="4259263" cy="76200"/>
            <a:chOff x="2948" y="444"/>
            <a:chExt cx="5791" cy="5031"/>
          </a:xfrm>
        </p:grpSpPr>
        <p:sp>
          <p:nvSpPr>
            <p:cNvPr id="77901" name="Line 17"/>
            <p:cNvSpPr>
              <a:spLocks noChangeShapeType="1"/>
            </p:cNvSpPr>
            <p:nvPr/>
          </p:nvSpPr>
          <p:spPr bwMode="auto">
            <a:xfrm>
              <a:off x="2948" y="450"/>
              <a:ext cx="0" cy="5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902" name="Line 18"/>
            <p:cNvSpPr>
              <a:spLocks noChangeShapeType="1"/>
            </p:cNvSpPr>
            <p:nvPr/>
          </p:nvSpPr>
          <p:spPr bwMode="auto">
            <a:xfrm>
              <a:off x="4876" y="444"/>
              <a:ext cx="0" cy="5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903" name="Line 19"/>
            <p:cNvSpPr>
              <a:spLocks noChangeShapeType="1"/>
            </p:cNvSpPr>
            <p:nvPr/>
          </p:nvSpPr>
          <p:spPr bwMode="auto">
            <a:xfrm>
              <a:off x="6811" y="450"/>
              <a:ext cx="0" cy="5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904" name="Line 20"/>
            <p:cNvSpPr>
              <a:spLocks noChangeShapeType="1"/>
            </p:cNvSpPr>
            <p:nvPr/>
          </p:nvSpPr>
          <p:spPr bwMode="auto">
            <a:xfrm>
              <a:off x="8739" y="450"/>
              <a:ext cx="0" cy="5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2116138" y="2141538"/>
            <a:ext cx="6308725" cy="1154112"/>
            <a:chOff x="1333" y="1349"/>
            <a:chExt cx="3974" cy="727"/>
          </a:xfrm>
        </p:grpSpPr>
        <p:sp>
          <p:nvSpPr>
            <p:cNvPr id="77878" name="Freeform 22"/>
            <p:cNvSpPr>
              <a:spLocks/>
            </p:cNvSpPr>
            <p:nvPr/>
          </p:nvSpPr>
          <p:spPr bwMode="auto">
            <a:xfrm>
              <a:off x="1396" y="1995"/>
              <a:ext cx="8" cy="78"/>
            </a:xfrm>
            <a:custGeom>
              <a:avLst/>
              <a:gdLst>
                <a:gd name="T0" fmla="*/ 0 w 611"/>
                <a:gd name="T1" fmla="*/ 78 h 676"/>
                <a:gd name="T2" fmla="*/ 4 w 611"/>
                <a:gd name="T3" fmla="*/ 0 h 676"/>
                <a:gd name="T4" fmla="*/ 8 w 611"/>
                <a:gd name="T5" fmla="*/ 78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79" name="Freeform 23"/>
            <p:cNvSpPr>
              <a:spLocks/>
            </p:cNvSpPr>
            <p:nvPr/>
          </p:nvSpPr>
          <p:spPr bwMode="auto">
            <a:xfrm>
              <a:off x="1333" y="1624"/>
              <a:ext cx="22" cy="451"/>
            </a:xfrm>
            <a:custGeom>
              <a:avLst/>
              <a:gdLst>
                <a:gd name="T0" fmla="*/ 0 w 47"/>
                <a:gd name="T1" fmla="*/ 451 h 933"/>
                <a:gd name="T2" fmla="*/ 22 w 47"/>
                <a:gd name="T3" fmla="*/ 451 h 93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7" h="933">
                  <a:moveTo>
                    <a:pt x="0" y="933"/>
                  </a:moveTo>
                  <a:cubicBezTo>
                    <a:pt x="30" y="0"/>
                    <a:pt x="21" y="66"/>
                    <a:pt x="47" y="933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80" name="Freeform 24"/>
            <p:cNvSpPr>
              <a:spLocks/>
            </p:cNvSpPr>
            <p:nvPr/>
          </p:nvSpPr>
          <p:spPr bwMode="auto">
            <a:xfrm>
              <a:off x="1508" y="2032"/>
              <a:ext cx="2" cy="43"/>
            </a:xfrm>
            <a:custGeom>
              <a:avLst/>
              <a:gdLst>
                <a:gd name="T0" fmla="*/ 0 w 611"/>
                <a:gd name="T1" fmla="*/ 43 h 676"/>
                <a:gd name="T2" fmla="*/ 1 w 611"/>
                <a:gd name="T3" fmla="*/ 0 h 676"/>
                <a:gd name="T4" fmla="*/ 2 w 611"/>
                <a:gd name="T5" fmla="*/ 43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81" name="Freeform 25"/>
            <p:cNvSpPr>
              <a:spLocks/>
            </p:cNvSpPr>
            <p:nvPr/>
          </p:nvSpPr>
          <p:spPr bwMode="auto">
            <a:xfrm>
              <a:off x="2694" y="2035"/>
              <a:ext cx="4" cy="38"/>
            </a:xfrm>
            <a:custGeom>
              <a:avLst/>
              <a:gdLst>
                <a:gd name="T0" fmla="*/ 0 w 611"/>
                <a:gd name="T1" fmla="*/ 38 h 676"/>
                <a:gd name="T2" fmla="*/ 2 w 611"/>
                <a:gd name="T3" fmla="*/ 0 h 676"/>
                <a:gd name="T4" fmla="*/ 4 w 611"/>
                <a:gd name="T5" fmla="*/ 38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82" name="Freeform 26"/>
            <p:cNvSpPr>
              <a:spLocks/>
            </p:cNvSpPr>
            <p:nvPr/>
          </p:nvSpPr>
          <p:spPr bwMode="auto">
            <a:xfrm>
              <a:off x="2806" y="2031"/>
              <a:ext cx="3" cy="38"/>
            </a:xfrm>
            <a:custGeom>
              <a:avLst/>
              <a:gdLst>
                <a:gd name="T0" fmla="*/ 0 w 611"/>
                <a:gd name="T1" fmla="*/ 38 h 676"/>
                <a:gd name="T2" fmla="*/ 2 w 611"/>
                <a:gd name="T3" fmla="*/ 0 h 676"/>
                <a:gd name="T4" fmla="*/ 3 w 611"/>
                <a:gd name="T5" fmla="*/ 38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83" name="Freeform 27"/>
            <p:cNvSpPr>
              <a:spLocks/>
            </p:cNvSpPr>
            <p:nvPr/>
          </p:nvSpPr>
          <p:spPr bwMode="auto">
            <a:xfrm>
              <a:off x="2867" y="2015"/>
              <a:ext cx="3" cy="60"/>
            </a:xfrm>
            <a:custGeom>
              <a:avLst/>
              <a:gdLst>
                <a:gd name="T0" fmla="*/ 0 w 611"/>
                <a:gd name="T1" fmla="*/ 60 h 676"/>
                <a:gd name="T2" fmla="*/ 2 w 611"/>
                <a:gd name="T3" fmla="*/ 0 h 676"/>
                <a:gd name="T4" fmla="*/ 3 w 611"/>
                <a:gd name="T5" fmla="*/ 60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84" name="Freeform 28"/>
            <p:cNvSpPr>
              <a:spLocks/>
            </p:cNvSpPr>
            <p:nvPr/>
          </p:nvSpPr>
          <p:spPr bwMode="auto">
            <a:xfrm>
              <a:off x="3456" y="1713"/>
              <a:ext cx="25" cy="361"/>
            </a:xfrm>
            <a:custGeom>
              <a:avLst/>
              <a:gdLst>
                <a:gd name="T0" fmla="*/ 0 w 611"/>
                <a:gd name="T1" fmla="*/ 361 h 676"/>
                <a:gd name="T2" fmla="*/ 13 w 611"/>
                <a:gd name="T3" fmla="*/ 0 h 676"/>
                <a:gd name="T4" fmla="*/ 25 w 611"/>
                <a:gd name="T5" fmla="*/ 361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85" name="Freeform 29"/>
            <p:cNvSpPr>
              <a:spLocks/>
            </p:cNvSpPr>
            <p:nvPr/>
          </p:nvSpPr>
          <p:spPr bwMode="auto">
            <a:xfrm>
              <a:off x="4521" y="1349"/>
              <a:ext cx="41" cy="725"/>
            </a:xfrm>
            <a:custGeom>
              <a:avLst/>
              <a:gdLst>
                <a:gd name="T0" fmla="*/ 5 w 91"/>
                <a:gd name="T1" fmla="*/ 725 h 1501"/>
                <a:gd name="T2" fmla="*/ 19 w 91"/>
                <a:gd name="T3" fmla="*/ 0 h 1501"/>
                <a:gd name="T4" fmla="*/ 41 w 91"/>
                <a:gd name="T5" fmla="*/ 725 h 15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501">
                  <a:moveTo>
                    <a:pt x="10" y="1501"/>
                  </a:moveTo>
                  <a:cubicBezTo>
                    <a:pt x="0" y="753"/>
                    <a:pt x="29" y="0"/>
                    <a:pt x="42" y="0"/>
                  </a:cubicBezTo>
                  <a:cubicBezTo>
                    <a:pt x="55" y="0"/>
                    <a:pt x="81" y="1188"/>
                    <a:pt x="91" y="1501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86" name="Freeform 30"/>
            <p:cNvSpPr>
              <a:spLocks/>
            </p:cNvSpPr>
            <p:nvPr/>
          </p:nvSpPr>
          <p:spPr bwMode="auto">
            <a:xfrm>
              <a:off x="4004" y="1843"/>
              <a:ext cx="21" cy="231"/>
            </a:xfrm>
            <a:custGeom>
              <a:avLst/>
              <a:gdLst>
                <a:gd name="T0" fmla="*/ 0 w 611"/>
                <a:gd name="T1" fmla="*/ 231 h 676"/>
                <a:gd name="T2" fmla="*/ 11 w 611"/>
                <a:gd name="T3" fmla="*/ 0 h 676"/>
                <a:gd name="T4" fmla="*/ 21 w 611"/>
                <a:gd name="T5" fmla="*/ 231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87" name="Freeform 31"/>
            <p:cNvSpPr>
              <a:spLocks/>
            </p:cNvSpPr>
            <p:nvPr/>
          </p:nvSpPr>
          <p:spPr bwMode="auto">
            <a:xfrm>
              <a:off x="4111" y="1787"/>
              <a:ext cx="32" cy="287"/>
            </a:xfrm>
            <a:custGeom>
              <a:avLst/>
              <a:gdLst>
                <a:gd name="T0" fmla="*/ 0 w 611"/>
                <a:gd name="T1" fmla="*/ 287 h 676"/>
                <a:gd name="T2" fmla="*/ 17 w 611"/>
                <a:gd name="T3" fmla="*/ 0 h 676"/>
                <a:gd name="T4" fmla="*/ 32 w 611"/>
                <a:gd name="T5" fmla="*/ 287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88" name="Freeform 32"/>
            <p:cNvSpPr>
              <a:spLocks/>
            </p:cNvSpPr>
            <p:nvPr/>
          </p:nvSpPr>
          <p:spPr bwMode="auto">
            <a:xfrm>
              <a:off x="4171" y="1661"/>
              <a:ext cx="37" cy="412"/>
            </a:xfrm>
            <a:custGeom>
              <a:avLst/>
              <a:gdLst>
                <a:gd name="T0" fmla="*/ 0 w 611"/>
                <a:gd name="T1" fmla="*/ 412 h 676"/>
                <a:gd name="T2" fmla="*/ 20 w 611"/>
                <a:gd name="T3" fmla="*/ 0 h 676"/>
                <a:gd name="T4" fmla="*/ 37 w 611"/>
                <a:gd name="T5" fmla="*/ 412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89" name="Freeform 33"/>
            <p:cNvSpPr>
              <a:spLocks/>
            </p:cNvSpPr>
            <p:nvPr/>
          </p:nvSpPr>
          <p:spPr bwMode="auto">
            <a:xfrm>
              <a:off x="5275" y="1819"/>
              <a:ext cx="32" cy="255"/>
            </a:xfrm>
            <a:custGeom>
              <a:avLst/>
              <a:gdLst>
                <a:gd name="T0" fmla="*/ 3 w 70"/>
                <a:gd name="T1" fmla="*/ 254 h 528"/>
                <a:gd name="T2" fmla="*/ 6 w 70"/>
                <a:gd name="T3" fmla="*/ 88 h 528"/>
                <a:gd name="T4" fmla="*/ 21 w 70"/>
                <a:gd name="T5" fmla="*/ 165 h 528"/>
                <a:gd name="T6" fmla="*/ 31 w 70"/>
                <a:gd name="T7" fmla="*/ 15 h 528"/>
                <a:gd name="T8" fmla="*/ 32 w 70"/>
                <a:gd name="T9" fmla="*/ 255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528">
                  <a:moveTo>
                    <a:pt x="6" y="525"/>
                  </a:moveTo>
                  <a:cubicBezTo>
                    <a:pt x="11" y="427"/>
                    <a:pt x="0" y="183"/>
                    <a:pt x="13" y="183"/>
                  </a:cubicBezTo>
                  <a:cubicBezTo>
                    <a:pt x="20" y="152"/>
                    <a:pt x="38" y="366"/>
                    <a:pt x="47" y="341"/>
                  </a:cubicBezTo>
                  <a:cubicBezTo>
                    <a:pt x="56" y="316"/>
                    <a:pt x="63" y="0"/>
                    <a:pt x="67" y="31"/>
                  </a:cubicBezTo>
                  <a:lnTo>
                    <a:pt x="70" y="528"/>
                  </a:lnTo>
                </a:path>
              </a:pathLst>
            </a:custGeom>
            <a:solidFill>
              <a:srgbClr val="FF0066"/>
            </a:solidFill>
            <a:ln w="3175" cmpd="sng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90" name="Freeform 34"/>
            <p:cNvSpPr>
              <a:spLocks/>
            </p:cNvSpPr>
            <p:nvPr/>
          </p:nvSpPr>
          <p:spPr bwMode="auto">
            <a:xfrm>
              <a:off x="5009" y="1812"/>
              <a:ext cx="21" cy="264"/>
            </a:xfrm>
            <a:custGeom>
              <a:avLst/>
              <a:gdLst>
                <a:gd name="T0" fmla="*/ 0 w 81"/>
                <a:gd name="T1" fmla="*/ 264 h 547"/>
                <a:gd name="T2" fmla="*/ 8 w 81"/>
                <a:gd name="T3" fmla="*/ 0 h 547"/>
                <a:gd name="T4" fmla="*/ 21 w 81"/>
                <a:gd name="T5" fmla="*/ 264 h 5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" h="547">
                  <a:moveTo>
                    <a:pt x="0" y="547"/>
                  </a:moveTo>
                  <a:cubicBezTo>
                    <a:pt x="19" y="215"/>
                    <a:pt x="19" y="0"/>
                    <a:pt x="32" y="0"/>
                  </a:cubicBezTo>
                  <a:cubicBezTo>
                    <a:pt x="45" y="0"/>
                    <a:pt x="71" y="433"/>
                    <a:pt x="81" y="547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91" name="Freeform 35"/>
            <p:cNvSpPr>
              <a:spLocks/>
            </p:cNvSpPr>
            <p:nvPr/>
          </p:nvSpPr>
          <p:spPr bwMode="auto">
            <a:xfrm>
              <a:off x="4948" y="1924"/>
              <a:ext cx="19" cy="150"/>
            </a:xfrm>
            <a:custGeom>
              <a:avLst/>
              <a:gdLst>
                <a:gd name="T0" fmla="*/ 0 w 611"/>
                <a:gd name="T1" fmla="*/ 150 h 676"/>
                <a:gd name="T2" fmla="*/ 10 w 611"/>
                <a:gd name="T3" fmla="*/ 0 h 676"/>
                <a:gd name="T4" fmla="*/ 19 w 611"/>
                <a:gd name="T5" fmla="*/ 150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92" name="Freeform 36"/>
            <p:cNvSpPr>
              <a:spLocks/>
            </p:cNvSpPr>
            <p:nvPr/>
          </p:nvSpPr>
          <p:spPr bwMode="auto">
            <a:xfrm>
              <a:off x="4282" y="1726"/>
              <a:ext cx="32" cy="349"/>
            </a:xfrm>
            <a:custGeom>
              <a:avLst/>
              <a:gdLst>
                <a:gd name="T0" fmla="*/ 0 w 611"/>
                <a:gd name="T1" fmla="*/ 349 h 676"/>
                <a:gd name="T2" fmla="*/ 17 w 611"/>
                <a:gd name="T3" fmla="*/ 0 h 676"/>
                <a:gd name="T4" fmla="*/ 32 w 611"/>
                <a:gd name="T5" fmla="*/ 349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93" name="Freeform 37"/>
            <p:cNvSpPr>
              <a:spLocks/>
            </p:cNvSpPr>
            <p:nvPr/>
          </p:nvSpPr>
          <p:spPr bwMode="auto">
            <a:xfrm>
              <a:off x="4380" y="1918"/>
              <a:ext cx="27" cy="157"/>
            </a:xfrm>
            <a:custGeom>
              <a:avLst/>
              <a:gdLst>
                <a:gd name="T0" fmla="*/ 0 w 611"/>
                <a:gd name="T1" fmla="*/ 157 h 676"/>
                <a:gd name="T2" fmla="*/ 14 w 611"/>
                <a:gd name="T3" fmla="*/ 0 h 676"/>
                <a:gd name="T4" fmla="*/ 27 w 611"/>
                <a:gd name="T5" fmla="*/ 157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94" name="Freeform 38"/>
            <p:cNvSpPr>
              <a:spLocks/>
            </p:cNvSpPr>
            <p:nvPr/>
          </p:nvSpPr>
          <p:spPr bwMode="auto">
            <a:xfrm flipH="1">
              <a:off x="4472" y="1817"/>
              <a:ext cx="24" cy="257"/>
            </a:xfrm>
            <a:custGeom>
              <a:avLst/>
              <a:gdLst>
                <a:gd name="T0" fmla="*/ 0 w 611"/>
                <a:gd name="T1" fmla="*/ 257 h 676"/>
                <a:gd name="T2" fmla="*/ 13 w 611"/>
                <a:gd name="T3" fmla="*/ 0 h 676"/>
                <a:gd name="T4" fmla="*/ 24 w 611"/>
                <a:gd name="T5" fmla="*/ 257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95" name="Freeform 39"/>
            <p:cNvSpPr>
              <a:spLocks/>
            </p:cNvSpPr>
            <p:nvPr/>
          </p:nvSpPr>
          <p:spPr bwMode="auto">
            <a:xfrm flipH="1">
              <a:off x="4818" y="1882"/>
              <a:ext cx="25" cy="193"/>
            </a:xfrm>
            <a:custGeom>
              <a:avLst/>
              <a:gdLst>
                <a:gd name="T0" fmla="*/ 0 w 611"/>
                <a:gd name="T1" fmla="*/ 193 h 676"/>
                <a:gd name="T2" fmla="*/ 13 w 611"/>
                <a:gd name="T3" fmla="*/ 0 h 676"/>
                <a:gd name="T4" fmla="*/ 25 w 611"/>
                <a:gd name="T5" fmla="*/ 193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96" name="Freeform 40"/>
            <p:cNvSpPr>
              <a:spLocks/>
            </p:cNvSpPr>
            <p:nvPr/>
          </p:nvSpPr>
          <p:spPr bwMode="auto">
            <a:xfrm>
              <a:off x="3512" y="2003"/>
              <a:ext cx="8" cy="71"/>
            </a:xfrm>
            <a:custGeom>
              <a:avLst/>
              <a:gdLst>
                <a:gd name="T0" fmla="*/ 0 w 611"/>
                <a:gd name="T1" fmla="*/ 71 h 676"/>
                <a:gd name="T2" fmla="*/ 4 w 611"/>
                <a:gd name="T3" fmla="*/ 0 h 676"/>
                <a:gd name="T4" fmla="*/ 8 w 611"/>
                <a:gd name="T5" fmla="*/ 71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97" name="Freeform 41"/>
            <p:cNvSpPr>
              <a:spLocks/>
            </p:cNvSpPr>
            <p:nvPr/>
          </p:nvSpPr>
          <p:spPr bwMode="auto">
            <a:xfrm>
              <a:off x="3551" y="2028"/>
              <a:ext cx="11" cy="45"/>
            </a:xfrm>
            <a:custGeom>
              <a:avLst/>
              <a:gdLst>
                <a:gd name="T0" fmla="*/ 0 w 611"/>
                <a:gd name="T1" fmla="*/ 45 h 676"/>
                <a:gd name="T2" fmla="*/ 6 w 611"/>
                <a:gd name="T3" fmla="*/ 0 h 676"/>
                <a:gd name="T4" fmla="*/ 11 w 611"/>
                <a:gd name="T5" fmla="*/ 45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98" name="Freeform 42"/>
            <p:cNvSpPr>
              <a:spLocks/>
            </p:cNvSpPr>
            <p:nvPr/>
          </p:nvSpPr>
          <p:spPr bwMode="auto">
            <a:xfrm>
              <a:off x="4628" y="1986"/>
              <a:ext cx="11" cy="89"/>
            </a:xfrm>
            <a:custGeom>
              <a:avLst/>
              <a:gdLst>
                <a:gd name="T0" fmla="*/ 0 w 611"/>
                <a:gd name="T1" fmla="*/ 89 h 676"/>
                <a:gd name="T2" fmla="*/ 6 w 611"/>
                <a:gd name="T3" fmla="*/ 0 h 676"/>
                <a:gd name="T4" fmla="*/ 11 w 611"/>
                <a:gd name="T5" fmla="*/ 89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99" name="Freeform 43"/>
            <p:cNvSpPr>
              <a:spLocks/>
            </p:cNvSpPr>
            <p:nvPr/>
          </p:nvSpPr>
          <p:spPr bwMode="auto">
            <a:xfrm>
              <a:off x="4774" y="2003"/>
              <a:ext cx="11" cy="69"/>
            </a:xfrm>
            <a:custGeom>
              <a:avLst/>
              <a:gdLst>
                <a:gd name="T0" fmla="*/ 0 w 611"/>
                <a:gd name="T1" fmla="*/ 69 h 676"/>
                <a:gd name="T2" fmla="*/ 6 w 611"/>
                <a:gd name="T3" fmla="*/ 0 h 676"/>
                <a:gd name="T4" fmla="*/ 11 w 611"/>
                <a:gd name="T5" fmla="*/ 69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900" name="Freeform 44"/>
            <p:cNvSpPr>
              <a:spLocks/>
            </p:cNvSpPr>
            <p:nvPr/>
          </p:nvSpPr>
          <p:spPr bwMode="auto">
            <a:xfrm>
              <a:off x="4261" y="1956"/>
              <a:ext cx="8" cy="119"/>
            </a:xfrm>
            <a:custGeom>
              <a:avLst/>
              <a:gdLst>
                <a:gd name="T0" fmla="*/ 0 w 611"/>
                <a:gd name="T1" fmla="*/ 119 h 676"/>
                <a:gd name="T2" fmla="*/ 4 w 611"/>
                <a:gd name="T3" fmla="*/ 0 h 676"/>
                <a:gd name="T4" fmla="*/ 8 w 611"/>
                <a:gd name="T5" fmla="*/ 119 h 6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676">
                  <a:moveTo>
                    <a:pt x="0" y="676"/>
                  </a:moveTo>
                  <a:cubicBezTo>
                    <a:pt x="42" y="543"/>
                    <a:pt x="222" y="0"/>
                    <a:pt x="324" y="0"/>
                  </a:cubicBezTo>
                  <a:cubicBezTo>
                    <a:pt x="426" y="0"/>
                    <a:pt x="543" y="489"/>
                    <a:pt x="611" y="676"/>
                  </a:cubicBezTo>
                </a:path>
              </a:pathLst>
            </a:custGeom>
            <a:solidFill>
              <a:srgbClr val="FF0066"/>
            </a:solidFill>
            <a:ln w="9525">
              <a:noFill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2736850" y="1752600"/>
            <a:ext cx="4259263" cy="79375"/>
            <a:chOff x="2948" y="444"/>
            <a:chExt cx="5791" cy="5031"/>
          </a:xfrm>
        </p:grpSpPr>
        <p:sp>
          <p:nvSpPr>
            <p:cNvPr id="77874" name="Line 46"/>
            <p:cNvSpPr>
              <a:spLocks noChangeShapeType="1"/>
            </p:cNvSpPr>
            <p:nvPr/>
          </p:nvSpPr>
          <p:spPr bwMode="auto">
            <a:xfrm>
              <a:off x="2948" y="450"/>
              <a:ext cx="0" cy="5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75" name="Line 47"/>
            <p:cNvSpPr>
              <a:spLocks noChangeShapeType="1"/>
            </p:cNvSpPr>
            <p:nvPr/>
          </p:nvSpPr>
          <p:spPr bwMode="auto">
            <a:xfrm>
              <a:off x="4876" y="444"/>
              <a:ext cx="0" cy="5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76" name="Line 48"/>
            <p:cNvSpPr>
              <a:spLocks noChangeShapeType="1"/>
            </p:cNvSpPr>
            <p:nvPr/>
          </p:nvSpPr>
          <p:spPr bwMode="auto">
            <a:xfrm>
              <a:off x="6811" y="450"/>
              <a:ext cx="0" cy="5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77" name="Line 49"/>
            <p:cNvSpPr>
              <a:spLocks noChangeShapeType="1"/>
            </p:cNvSpPr>
            <p:nvPr/>
          </p:nvSpPr>
          <p:spPr bwMode="auto">
            <a:xfrm>
              <a:off x="8739" y="450"/>
              <a:ext cx="0" cy="5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50"/>
          <p:cNvGrpSpPr>
            <a:grpSpLocks/>
          </p:cNvGrpSpPr>
          <p:nvPr/>
        </p:nvGrpSpPr>
        <p:grpSpPr bwMode="auto">
          <a:xfrm>
            <a:off x="8377238" y="2536825"/>
            <a:ext cx="53975" cy="2308225"/>
            <a:chOff x="1688" y="1478"/>
            <a:chExt cx="9005" cy="3007"/>
          </a:xfrm>
        </p:grpSpPr>
        <p:sp>
          <p:nvSpPr>
            <p:cNvPr id="77871" name="Line 51"/>
            <p:cNvSpPr>
              <a:spLocks noChangeShapeType="1"/>
            </p:cNvSpPr>
            <p:nvPr/>
          </p:nvSpPr>
          <p:spPr bwMode="auto">
            <a:xfrm>
              <a:off x="1688" y="4485"/>
              <a:ext cx="9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72" name="Line 52"/>
            <p:cNvSpPr>
              <a:spLocks noChangeShapeType="1"/>
            </p:cNvSpPr>
            <p:nvPr/>
          </p:nvSpPr>
          <p:spPr bwMode="auto">
            <a:xfrm>
              <a:off x="1690" y="1478"/>
              <a:ext cx="9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73" name="Line 53"/>
            <p:cNvSpPr>
              <a:spLocks noChangeShapeType="1"/>
            </p:cNvSpPr>
            <p:nvPr/>
          </p:nvSpPr>
          <p:spPr bwMode="auto">
            <a:xfrm>
              <a:off x="1693" y="3488"/>
              <a:ext cx="9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7839" name="Text Box 54"/>
          <p:cNvSpPr txBox="1">
            <a:spLocks noChangeArrowheads="1"/>
          </p:cNvSpPr>
          <p:nvPr/>
        </p:nvSpPr>
        <p:spPr bwMode="auto">
          <a:xfrm>
            <a:off x="1604963" y="5605463"/>
            <a:ext cx="7969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-6000          -4000            -2000              0                2000</a:t>
            </a:r>
          </a:p>
        </p:txBody>
      </p:sp>
      <p:sp>
        <p:nvSpPr>
          <p:cNvPr id="77840" name="Text Box 55"/>
          <p:cNvSpPr txBox="1">
            <a:spLocks noChangeArrowheads="1"/>
          </p:cNvSpPr>
          <p:nvPr/>
        </p:nvSpPr>
        <p:spPr bwMode="auto">
          <a:xfrm>
            <a:off x="1027113" y="1593850"/>
            <a:ext cx="801687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Aft>
                <a:spcPts val="3600"/>
              </a:spcAft>
            </a:pPr>
            <a:r>
              <a: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1000</a:t>
            </a:r>
          </a:p>
          <a:p>
            <a:pPr algn="r">
              <a:spcAft>
                <a:spcPts val="3600"/>
              </a:spcAft>
            </a:pPr>
            <a:r>
              <a: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800</a:t>
            </a:r>
          </a:p>
          <a:p>
            <a:pPr algn="r">
              <a:spcAft>
                <a:spcPts val="3600"/>
              </a:spcAft>
            </a:pPr>
            <a:r>
              <a: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600</a:t>
            </a:r>
          </a:p>
          <a:p>
            <a:pPr algn="r">
              <a:spcAft>
                <a:spcPts val="3600"/>
              </a:spcAft>
            </a:pPr>
            <a:r>
              <a: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400</a:t>
            </a:r>
          </a:p>
          <a:p>
            <a:pPr algn="r">
              <a:spcAft>
                <a:spcPts val="3600"/>
              </a:spcAft>
            </a:pPr>
            <a:r>
              <a: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200</a:t>
            </a:r>
          </a:p>
          <a:p>
            <a:pPr algn="r">
              <a:spcAft>
                <a:spcPts val="3600"/>
              </a:spcAft>
            </a:pPr>
            <a:r>
              <a: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412734" name="Line 62"/>
          <p:cNvSpPr>
            <a:spLocks noChangeShapeType="1"/>
          </p:cNvSpPr>
          <p:nvPr/>
        </p:nvSpPr>
        <p:spPr bwMode="auto">
          <a:xfrm>
            <a:off x="2152650" y="1762125"/>
            <a:ext cx="0" cy="382905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735" name="Line 63"/>
          <p:cNvSpPr>
            <a:spLocks noChangeShapeType="1"/>
          </p:cNvSpPr>
          <p:nvPr/>
        </p:nvSpPr>
        <p:spPr bwMode="auto">
          <a:xfrm>
            <a:off x="2246313" y="1751013"/>
            <a:ext cx="0" cy="382905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736" name="Line 64"/>
          <p:cNvSpPr>
            <a:spLocks noChangeShapeType="1"/>
          </p:cNvSpPr>
          <p:nvPr/>
        </p:nvSpPr>
        <p:spPr bwMode="auto">
          <a:xfrm>
            <a:off x="2416175" y="1749425"/>
            <a:ext cx="0" cy="382905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737" name="Line 65"/>
          <p:cNvSpPr>
            <a:spLocks noChangeShapeType="1"/>
          </p:cNvSpPr>
          <p:nvPr/>
        </p:nvSpPr>
        <p:spPr bwMode="auto">
          <a:xfrm>
            <a:off x="4300538" y="1766888"/>
            <a:ext cx="0" cy="382905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738" name="Line 66"/>
          <p:cNvSpPr>
            <a:spLocks noChangeShapeType="1"/>
          </p:cNvSpPr>
          <p:nvPr/>
        </p:nvSpPr>
        <p:spPr bwMode="auto">
          <a:xfrm>
            <a:off x="4479925" y="1774825"/>
            <a:ext cx="0" cy="382905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739" name="Line 67"/>
          <p:cNvSpPr>
            <a:spLocks noChangeShapeType="1"/>
          </p:cNvSpPr>
          <p:nvPr/>
        </p:nvSpPr>
        <p:spPr bwMode="auto">
          <a:xfrm>
            <a:off x="4573588" y="1782763"/>
            <a:ext cx="0" cy="382905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740" name="Line 68"/>
          <p:cNvSpPr>
            <a:spLocks noChangeShapeType="1"/>
          </p:cNvSpPr>
          <p:nvPr/>
        </p:nvSpPr>
        <p:spPr bwMode="auto">
          <a:xfrm>
            <a:off x="4781550" y="1781175"/>
            <a:ext cx="0" cy="382905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741" name="Line 69"/>
          <p:cNvSpPr>
            <a:spLocks noChangeShapeType="1"/>
          </p:cNvSpPr>
          <p:nvPr/>
        </p:nvSpPr>
        <p:spPr bwMode="auto">
          <a:xfrm>
            <a:off x="5056188" y="1770063"/>
            <a:ext cx="0" cy="382905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742" name="Line 70"/>
          <p:cNvSpPr>
            <a:spLocks noChangeShapeType="1"/>
          </p:cNvSpPr>
          <p:nvPr/>
        </p:nvSpPr>
        <p:spPr bwMode="auto">
          <a:xfrm>
            <a:off x="5530850" y="1758950"/>
            <a:ext cx="0" cy="382905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743" name="Line 71"/>
          <p:cNvSpPr>
            <a:spLocks noChangeShapeType="1"/>
          </p:cNvSpPr>
          <p:nvPr/>
        </p:nvSpPr>
        <p:spPr bwMode="auto">
          <a:xfrm>
            <a:off x="5595938" y="1747838"/>
            <a:ext cx="0" cy="382905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744" name="Line 72"/>
          <p:cNvSpPr>
            <a:spLocks noChangeShapeType="1"/>
          </p:cNvSpPr>
          <p:nvPr/>
        </p:nvSpPr>
        <p:spPr bwMode="auto">
          <a:xfrm>
            <a:off x="5670550" y="1765300"/>
            <a:ext cx="0" cy="382905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745" name="Line 73"/>
          <p:cNvSpPr>
            <a:spLocks noChangeShapeType="1"/>
          </p:cNvSpPr>
          <p:nvPr/>
        </p:nvSpPr>
        <p:spPr bwMode="auto">
          <a:xfrm>
            <a:off x="5888038" y="1754188"/>
            <a:ext cx="0" cy="382905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746" name="Line 74"/>
          <p:cNvSpPr>
            <a:spLocks noChangeShapeType="1"/>
          </p:cNvSpPr>
          <p:nvPr/>
        </p:nvSpPr>
        <p:spPr bwMode="auto">
          <a:xfrm>
            <a:off x="6391275" y="1752600"/>
            <a:ext cx="0" cy="382905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747" name="Line 75"/>
          <p:cNvSpPr>
            <a:spLocks noChangeShapeType="1"/>
          </p:cNvSpPr>
          <p:nvPr/>
        </p:nvSpPr>
        <p:spPr bwMode="auto">
          <a:xfrm>
            <a:off x="6570663" y="1751013"/>
            <a:ext cx="0" cy="382905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748" name="Line 76"/>
          <p:cNvSpPr>
            <a:spLocks noChangeShapeType="1"/>
          </p:cNvSpPr>
          <p:nvPr/>
        </p:nvSpPr>
        <p:spPr bwMode="auto">
          <a:xfrm>
            <a:off x="6683375" y="1749425"/>
            <a:ext cx="0" cy="382905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749" name="Line 77"/>
          <p:cNvSpPr>
            <a:spLocks noChangeShapeType="1"/>
          </p:cNvSpPr>
          <p:nvPr/>
        </p:nvSpPr>
        <p:spPr bwMode="auto">
          <a:xfrm>
            <a:off x="6853238" y="1757363"/>
            <a:ext cx="0" cy="382905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750" name="Line 78"/>
          <p:cNvSpPr>
            <a:spLocks noChangeShapeType="1"/>
          </p:cNvSpPr>
          <p:nvPr/>
        </p:nvSpPr>
        <p:spPr bwMode="auto">
          <a:xfrm>
            <a:off x="7004050" y="1774825"/>
            <a:ext cx="0" cy="382905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751" name="Line 79"/>
          <p:cNvSpPr>
            <a:spLocks noChangeShapeType="1"/>
          </p:cNvSpPr>
          <p:nvPr/>
        </p:nvSpPr>
        <p:spPr bwMode="auto">
          <a:xfrm>
            <a:off x="7135813" y="1754188"/>
            <a:ext cx="0" cy="382905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752" name="Line 80"/>
          <p:cNvSpPr>
            <a:spLocks noChangeShapeType="1"/>
          </p:cNvSpPr>
          <p:nvPr/>
        </p:nvSpPr>
        <p:spPr bwMode="auto">
          <a:xfrm>
            <a:off x="7248525" y="1752600"/>
            <a:ext cx="0" cy="382905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753" name="Line 81"/>
          <p:cNvSpPr>
            <a:spLocks noChangeShapeType="1"/>
          </p:cNvSpPr>
          <p:nvPr/>
        </p:nvSpPr>
        <p:spPr bwMode="auto">
          <a:xfrm>
            <a:off x="7380288" y="1760538"/>
            <a:ext cx="0" cy="382905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754" name="Line 82"/>
          <p:cNvSpPr>
            <a:spLocks noChangeShapeType="1"/>
          </p:cNvSpPr>
          <p:nvPr/>
        </p:nvSpPr>
        <p:spPr bwMode="auto">
          <a:xfrm>
            <a:off x="7607300" y="1749425"/>
            <a:ext cx="0" cy="382905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755" name="Line 83"/>
          <p:cNvSpPr>
            <a:spLocks noChangeShapeType="1"/>
          </p:cNvSpPr>
          <p:nvPr/>
        </p:nvSpPr>
        <p:spPr bwMode="auto">
          <a:xfrm>
            <a:off x="7691438" y="1747838"/>
            <a:ext cx="0" cy="382905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756" name="Line 84"/>
          <p:cNvSpPr>
            <a:spLocks noChangeShapeType="1"/>
          </p:cNvSpPr>
          <p:nvPr/>
        </p:nvSpPr>
        <p:spPr bwMode="auto">
          <a:xfrm>
            <a:off x="7899400" y="1765300"/>
            <a:ext cx="0" cy="382905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757" name="Line 85"/>
          <p:cNvSpPr>
            <a:spLocks noChangeShapeType="1"/>
          </p:cNvSpPr>
          <p:nvPr/>
        </p:nvSpPr>
        <p:spPr bwMode="auto">
          <a:xfrm>
            <a:off x="7993063" y="1763713"/>
            <a:ext cx="0" cy="382905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Title 1"/>
          <p:cNvSpPr txBox="1">
            <a:spLocks/>
          </p:cNvSpPr>
          <p:nvPr/>
        </p:nvSpPr>
        <p:spPr>
          <a:xfrm>
            <a:off x="323528" y="260648"/>
            <a:ext cx="6192838" cy="1143000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End of previous GSMs</a:t>
            </a: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2000" dirty="0" smtClean="0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Steinhilber et al. (2008)</a:t>
            </a:r>
            <a:r>
              <a:rPr lang="en-US" sz="2400" dirty="0" smtClean="0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</a:b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2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2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12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12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12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2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12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12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2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12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1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12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12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12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12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12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12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12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12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12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1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41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1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12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41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82" grpId="0" animBg="1"/>
      <p:bldP spid="412734" grpId="0" animBg="1"/>
      <p:bldP spid="412735" grpId="0" animBg="1"/>
      <p:bldP spid="412736" grpId="0" animBg="1"/>
      <p:bldP spid="412737" grpId="0" animBg="1"/>
      <p:bldP spid="412738" grpId="0" animBg="1"/>
      <p:bldP spid="412739" grpId="0" animBg="1"/>
      <p:bldP spid="412740" grpId="0" animBg="1"/>
      <p:bldP spid="412741" grpId="0" animBg="1"/>
      <p:bldP spid="412742" grpId="0" animBg="1"/>
      <p:bldP spid="412743" grpId="0" animBg="1"/>
      <p:bldP spid="412744" grpId="0" animBg="1"/>
      <p:bldP spid="412745" grpId="0" animBg="1"/>
      <p:bldP spid="412746" grpId="0" animBg="1"/>
      <p:bldP spid="412747" grpId="0" animBg="1"/>
      <p:bldP spid="412748" grpId="0" animBg="1"/>
      <p:bldP spid="412749" grpId="0" animBg="1"/>
      <p:bldP spid="412750" grpId="0" animBg="1"/>
      <p:bldP spid="412751" grpId="0" animBg="1"/>
      <p:bldP spid="412752" grpId="0" animBg="1"/>
      <p:bldP spid="412753" grpId="0" animBg="1"/>
      <p:bldP spid="412754" grpId="0" animBg="1"/>
      <p:bldP spid="412755" grpId="0" animBg="1"/>
      <p:bldP spid="412756" grpId="0" animBg="1"/>
      <p:bldP spid="4127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6192838" cy="706090"/>
          </a:xfrm>
        </p:spPr>
        <p:txBody>
          <a:bodyPr/>
          <a:lstStyle/>
          <a:p>
            <a:r>
              <a:rPr lang="en-US" dirty="0" smtClean="0"/>
              <a:t>Sunspot number records</a:t>
            </a:r>
            <a:br>
              <a:rPr lang="en-US" dirty="0" smtClean="0"/>
            </a:br>
            <a:r>
              <a:rPr lang="en-US" sz="2000" dirty="0" smtClean="0">
                <a:solidFill>
                  <a:schemeClr val="tx1"/>
                </a:solidFill>
              </a:rPr>
              <a:t>Royal Greenwich Observatory data</a:t>
            </a:r>
            <a:endParaRPr lang="en-US" sz="2000" dirty="0" smtClean="0"/>
          </a:p>
        </p:txBody>
      </p:sp>
      <p:pic>
        <p:nvPicPr>
          <p:cNvPr id="4099" name="Picture 4" descr="sunspot number.png"/>
          <p:cNvPicPr>
            <a:picLocks noChangeAspect="1"/>
          </p:cNvPicPr>
          <p:nvPr/>
        </p:nvPicPr>
        <p:blipFill>
          <a:blip r:embed="rId3" cstate="print"/>
          <a:srcRect l="5838" r="8971"/>
          <a:stretch>
            <a:fillRect/>
          </a:stretch>
        </p:blipFill>
        <p:spPr bwMode="auto">
          <a:xfrm>
            <a:off x="259779" y="1638672"/>
            <a:ext cx="879633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866" y="3924672"/>
            <a:ext cx="2170113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7" name="Picture 1" descr="C:\Users\vy902033\AppData\Local\Temp\enhtmlclip\ScreenClip(47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7211" y="3861048"/>
            <a:ext cx="6596789" cy="2132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22062111"/>
      </p:ext>
    </p:extLst>
  </p:cSld>
  <p:clrMapOvr>
    <a:masterClrMapping/>
  </p:clrMapOvr>
  <p:transition advTm="99142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Previous GSMs</a:t>
            </a:r>
            <a:br>
              <a:rPr lang="en-GB" dirty="0" smtClean="0"/>
            </a:br>
            <a:r>
              <a:rPr lang="en-GB" sz="2000" dirty="0" smtClean="0">
                <a:solidFill>
                  <a:srgbClr val="000000"/>
                </a:solidFill>
                <a:ea typeface="Times New Roman" pitchFamily="18" charset="0"/>
                <a:sym typeface="Symbol" pitchFamily="18" charset="2"/>
              </a:rPr>
              <a:t>Barnard et al., GRL, 2011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F8BFB-D94F-428C-AD3F-62C334E8D75B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192337" y="6155209"/>
            <a:ext cx="7705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time after end of grand maximum (yrs)  </a:t>
            </a:r>
            <a:r>
              <a:rPr lang="en-GB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4788024" y="1484784"/>
            <a:ext cx="38004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 end of grand solar maximum </a:t>
            </a:r>
          </a:p>
        </p:txBody>
      </p:sp>
      <p:grpSp>
        <p:nvGrpSpPr>
          <p:cNvPr id="18" name="Group 21"/>
          <p:cNvGrpSpPr>
            <a:grpSpLocks/>
          </p:cNvGrpSpPr>
          <p:nvPr/>
        </p:nvGrpSpPr>
        <p:grpSpPr bwMode="auto">
          <a:xfrm>
            <a:off x="2660774" y="5644034"/>
            <a:ext cx="4543425" cy="161925"/>
            <a:chOff x="1444" y="1108"/>
            <a:chExt cx="2862" cy="2844"/>
          </a:xfrm>
        </p:grpSpPr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V="1">
              <a:off x="2874" y="1122"/>
              <a:ext cx="0" cy="282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 flipV="1">
              <a:off x="2519" y="1109"/>
              <a:ext cx="0" cy="282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 flipV="1">
              <a:off x="2159" y="1127"/>
              <a:ext cx="0" cy="282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Line 25"/>
            <p:cNvSpPr>
              <a:spLocks noChangeShapeType="1"/>
            </p:cNvSpPr>
            <p:nvPr/>
          </p:nvSpPr>
          <p:spPr bwMode="auto">
            <a:xfrm flipV="1">
              <a:off x="1804" y="1114"/>
              <a:ext cx="0" cy="282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Line 26"/>
            <p:cNvSpPr>
              <a:spLocks noChangeShapeType="1"/>
            </p:cNvSpPr>
            <p:nvPr/>
          </p:nvSpPr>
          <p:spPr bwMode="auto">
            <a:xfrm flipV="1">
              <a:off x="1444" y="1108"/>
              <a:ext cx="0" cy="282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Line 27"/>
            <p:cNvSpPr>
              <a:spLocks noChangeShapeType="1"/>
            </p:cNvSpPr>
            <p:nvPr/>
          </p:nvSpPr>
          <p:spPr bwMode="auto">
            <a:xfrm flipV="1">
              <a:off x="4306" y="1114"/>
              <a:ext cx="0" cy="282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 flipV="1">
              <a:off x="3946" y="1132"/>
              <a:ext cx="0" cy="282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Line 29"/>
            <p:cNvSpPr>
              <a:spLocks noChangeShapeType="1"/>
            </p:cNvSpPr>
            <p:nvPr/>
          </p:nvSpPr>
          <p:spPr bwMode="auto">
            <a:xfrm flipV="1">
              <a:off x="3591" y="1119"/>
              <a:ext cx="0" cy="282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Line 30"/>
            <p:cNvSpPr>
              <a:spLocks noChangeShapeType="1"/>
            </p:cNvSpPr>
            <p:nvPr/>
          </p:nvSpPr>
          <p:spPr bwMode="auto">
            <a:xfrm flipV="1">
              <a:off x="3231" y="1113"/>
              <a:ext cx="0" cy="282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Freeform 33"/>
          <p:cNvSpPr>
            <a:spLocks/>
          </p:cNvSpPr>
          <p:nvPr/>
        </p:nvSpPr>
        <p:spPr bwMode="auto">
          <a:xfrm>
            <a:off x="2095624" y="2980209"/>
            <a:ext cx="5657850" cy="2798763"/>
          </a:xfrm>
          <a:custGeom>
            <a:avLst/>
            <a:gdLst>
              <a:gd name="T0" fmla="*/ 0 w 3564"/>
              <a:gd name="T1" fmla="*/ 1219200 h 1763"/>
              <a:gd name="T2" fmla="*/ 674688 w 3564"/>
              <a:gd name="T3" fmla="*/ 2798763 h 1763"/>
              <a:gd name="T4" fmla="*/ 1389063 w 3564"/>
              <a:gd name="T5" fmla="*/ 2798763 h 1763"/>
              <a:gd name="T6" fmla="*/ 2133600 w 3564"/>
              <a:gd name="T7" fmla="*/ 1171575 h 1763"/>
              <a:gd name="T8" fmla="*/ 2809875 w 3564"/>
              <a:gd name="T9" fmla="*/ 0 h 1763"/>
              <a:gd name="T10" fmla="*/ 3543300 w 3564"/>
              <a:gd name="T11" fmla="*/ 895350 h 1763"/>
              <a:gd name="T12" fmla="*/ 4114800 w 3564"/>
              <a:gd name="T13" fmla="*/ 1466850 h 1763"/>
              <a:gd name="T14" fmla="*/ 4933950 w 3564"/>
              <a:gd name="T15" fmla="*/ 2343150 h 1763"/>
              <a:gd name="T16" fmla="*/ 5657850 w 3564"/>
              <a:gd name="T17" fmla="*/ 2724150 h 17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564" h="1763">
                <a:moveTo>
                  <a:pt x="0" y="768"/>
                </a:moveTo>
                <a:lnTo>
                  <a:pt x="425" y="1763"/>
                </a:lnTo>
                <a:lnTo>
                  <a:pt x="875" y="1763"/>
                </a:lnTo>
                <a:lnTo>
                  <a:pt x="1344" y="738"/>
                </a:lnTo>
                <a:lnTo>
                  <a:pt x="1770" y="0"/>
                </a:lnTo>
                <a:lnTo>
                  <a:pt x="2232" y="564"/>
                </a:lnTo>
                <a:lnTo>
                  <a:pt x="2592" y="924"/>
                </a:lnTo>
                <a:lnTo>
                  <a:pt x="3108" y="1476"/>
                </a:lnTo>
                <a:lnTo>
                  <a:pt x="3564" y="1716"/>
                </a:lnTo>
              </a:path>
            </a:pathLst>
          </a:custGeom>
          <a:noFill/>
          <a:ln w="28575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Freeform 34"/>
          <p:cNvSpPr>
            <a:spLocks/>
          </p:cNvSpPr>
          <p:nvPr/>
        </p:nvSpPr>
        <p:spPr bwMode="auto">
          <a:xfrm>
            <a:off x="2073399" y="2969097"/>
            <a:ext cx="5657850" cy="2798762"/>
          </a:xfrm>
          <a:custGeom>
            <a:avLst/>
            <a:gdLst>
              <a:gd name="T0" fmla="*/ 0 w 3564"/>
              <a:gd name="T1" fmla="*/ 1173162 h 1763"/>
              <a:gd name="T2" fmla="*/ 701675 w 3564"/>
              <a:gd name="T3" fmla="*/ 2798762 h 1763"/>
              <a:gd name="T4" fmla="*/ 1485900 w 3564"/>
              <a:gd name="T5" fmla="*/ 2782887 h 1763"/>
              <a:gd name="T6" fmla="*/ 2200275 w 3564"/>
              <a:gd name="T7" fmla="*/ 1230312 h 1763"/>
              <a:gd name="T8" fmla="*/ 2836863 w 3564"/>
              <a:gd name="T9" fmla="*/ 0 h 1763"/>
              <a:gd name="T10" fmla="*/ 3438525 w 3564"/>
              <a:gd name="T11" fmla="*/ 1201737 h 1763"/>
              <a:gd name="T12" fmla="*/ 3990975 w 3564"/>
              <a:gd name="T13" fmla="*/ 2316162 h 1763"/>
              <a:gd name="T14" fmla="*/ 4248150 w 3564"/>
              <a:gd name="T15" fmla="*/ 2735262 h 1763"/>
              <a:gd name="T16" fmla="*/ 4600575 w 3564"/>
              <a:gd name="T17" fmla="*/ 2735262 h 1763"/>
              <a:gd name="T18" fmla="*/ 4953000 w 3564"/>
              <a:gd name="T19" fmla="*/ 2640012 h 1763"/>
              <a:gd name="T20" fmla="*/ 5657850 w 3564"/>
              <a:gd name="T21" fmla="*/ 2016125 h 176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564" h="1763">
                <a:moveTo>
                  <a:pt x="0" y="739"/>
                </a:moveTo>
                <a:lnTo>
                  <a:pt x="442" y="1763"/>
                </a:lnTo>
                <a:lnTo>
                  <a:pt x="936" y="1753"/>
                </a:lnTo>
                <a:lnTo>
                  <a:pt x="1386" y="775"/>
                </a:lnTo>
                <a:lnTo>
                  <a:pt x="1787" y="0"/>
                </a:lnTo>
                <a:lnTo>
                  <a:pt x="2166" y="757"/>
                </a:lnTo>
                <a:lnTo>
                  <a:pt x="2514" y="1459"/>
                </a:lnTo>
                <a:lnTo>
                  <a:pt x="2676" y="1723"/>
                </a:lnTo>
                <a:lnTo>
                  <a:pt x="2898" y="1723"/>
                </a:lnTo>
                <a:lnTo>
                  <a:pt x="3120" y="1663"/>
                </a:lnTo>
                <a:lnTo>
                  <a:pt x="3564" y="1270"/>
                </a:lnTo>
              </a:path>
            </a:pathLst>
          </a:custGeom>
          <a:noFill/>
          <a:ln w="28575" cmpd="sng">
            <a:solidFill>
              <a:srgbClr val="CCFF33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Freeform 35"/>
          <p:cNvSpPr>
            <a:spLocks/>
          </p:cNvSpPr>
          <p:nvPr/>
        </p:nvSpPr>
        <p:spPr bwMode="auto">
          <a:xfrm>
            <a:off x="1949574" y="2532534"/>
            <a:ext cx="5781675" cy="2000250"/>
          </a:xfrm>
          <a:custGeom>
            <a:avLst/>
            <a:gdLst>
              <a:gd name="T0" fmla="*/ 0 w 3642"/>
              <a:gd name="T1" fmla="*/ 2000250 h 1260"/>
              <a:gd name="T2" fmla="*/ 352425 w 3642"/>
              <a:gd name="T3" fmla="*/ 1866900 h 1260"/>
              <a:gd name="T4" fmla="*/ 714375 w 3642"/>
              <a:gd name="T5" fmla="*/ 1590675 h 1260"/>
              <a:gd name="T6" fmla="*/ 1390650 w 3642"/>
              <a:gd name="T7" fmla="*/ 676275 h 1260"/>
              <a:gd name="T8" fmla="*/ 1733550 w 3642"/>
              <a:gd name="T9" fmla="*/ 323850 h 1260"/>
              <a:gd name="T10" fmla="*/ 2114550 w 3642"/>
              <a:gd name="T11" fmla="*/ 0 h 1260"/>
              <a:gd name="T12" fmla="*/ 2486025 w 3642"/>
              <a:gd name="T13" fmla="*/ 19050 h 1260"/>
              <a:gd name="T14" fmla="*/ 2809875 w 3642"/>
              <a:gd name="T15" fmla="*/ 228600 h 1260"/>
              <a:gd name="T16" fmla="*/ 3552825 w 3642"/>
              <a:gd name="T17" fmla="*/ 1343025 h 1260"/>
              <a:gd name="T18" fmla="*/ 3876675 w 3642"/>
              <a:gd name="T19" fmla="*/ 1524000 h 1260"/>
              <a:gd name="T20" fmla="*/ 4248150 w 3642"/>
              <a:gd name="T21" fmla="*/ 1466850 h 1260"/>
              <a:gd name="T22" fmla="*/ 4619625 w 3642"/>
              <a:gd name="T23" fmla="*/ 1209675 h 1260"/>
              <a:gd name="T24" fmla="*/ 4933950 w 3642"/>
              <a:gd name="T25" fmla="*/ 809625 h 1260"/>
              <a:gd name="T26" fmla="*/ 5324475 w 3642"/>
              <a:gd name="T27" fmla="*/ 561975 h 1260"/>
              <a:gd name="T28" fmla="*/ 5781675 w 3642"/>
              <a:gd name="T29" fmla="*/ 476250 h 126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642" h="1260">
                <a:moveTo>
                  <a:pt x="0" y="1260"/>
                </a:moveTo>
                <a:lnTo>
                  <a:pt x="222" y="1176"/>
                </a:lnTo>
                <a:lnTo>
                  <a:pt x="450" y="1002"/>
                </a:lnTo>
                <a:lnTo>
                  <a:pt x="876" y="426"/>
                </a:lnTo>
                <a:lnTo>
                  <a:pt x="1092" y="204"/>
                </a:lnTo>
                <a:lnTo>
                  <a:pt x="1332" y="0"/>
                </a:lnTo>
                <a:lnTo>
                  <a:pt x="1566" y="12"/>
                </a:lnTo>
                <a:lnTo>
                  <a:pt x="1770" y="144"/>
                </a:lnTo>
                <a:lnTo>
                  <a:pt x="2238" y="846"/>
                </a:lnTo>
                <a:lnTo>
                  <a:pt x="2442" y="960"/>
                </a:lnTo>
                <a:lnTo>
                  <a:pt x="2676" y="924"/>
                </a:lnTo>
                <a:lnTo>
                  <a:pt x="2910" y="762"/>
                </a:lnTo>
                <a:lnTo>
                  <a:pt x="3108" y="510"/>
                </a:lnTo>
                <a:lnTo>
                  <a:pt x="3354" y="354"/>
                </a:lnTo>
                <a:lnTo>
                  <a:pt x="3642" y="300"/>
                </a:lnTo>
              </a:path>
            </a:pathLst>
          </a:custGeom>
          <a:noFill/>
          <a:ln w="28575" cmpd="sng">
            <a:solidFill>
              <a:srgbClr val="FF0066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Freeform 36"/>
          <p:cNvSpPr>
            <a:spLocks/>
          </p:cNvSpPr>
          <p:nvPr/>
        </p:nvSpPr>
        <p:spPr bwMode="auto">
          <a:xfrm>
            <a:off x="1892424" y="2389659"/>
            <a:ext cx="5838825" cy="2714625"/>
          </a:xfrm>
          <a:custGeom>
            <a:avLst/>
            <a:gdLst>
              <a:gd name="T0" fmla="*/ 0 w 3678"/>
              <a:gd name="T1" fmla="*/ 1362075 h 1710"/>
              <a:gd name="T2" fmla="*/ 552450 w 3678"/>
              <a:gd name="T3" fmla="*/ 857250 h 1710"/>
              <a:gd name="T4" fmla="*/ 971550 w 3678"/>
              <a:gd name="T5" fmla="*/ 457200 h 1710"/>
              <a:gd name="T6" fmla="*/ 1362075 w 3678"/>
              <a:gd name="T7" fmla="*/ 133350 h 1710"/>
              <a:gd name="T8" fmla="*/ 1743075 w 3678"/>
              <a:gd name="T9" fmla="*/ 28575 h 1710"/>
              <a:gd name="T10" fmla="*/ 2133600 w 3678"/>
              <a:gd name="T11" fmla="*/ 0 h 1710"/>
              <a:gd name="T12" fmla="*/ 2476500 w 3678"/>
              <a:gd name="T13" fmla="*/ 161925 h 1710"/>
              <a:gd name="T14" fmla="*/ 2676525 w 3678"/>
              <a:gd name="T15" fmla="*/ 342900 h 1710"/>
              <a:gd name="T16" fmla="*/ 2989263 w 3678"/>
              <a:gd name="T17" fmla="*/ 550863 h 1710"/>
              <a:gd name="T18" fmla="*/ 3819525 w 3678"/>
              <a:gd name="T19" fmla="*/ 2047875 h 1710"/>
              <a:gd name="T20" fmla="*/ 4238625 w 3678"/>
              <a:gd name="T21" fmla="*/ 2714625 h 1710"/>
              <a:gd name="T22" fmla="*/ 4648200 w 3678"/>
              <a:gd name="T23" fmla="*/ 2590800 h 1710"/>
              <a:gd name="T24" fmla="*/ 4953000 w 3678"/>
              <a:gd name="T25" fmla="*/ 2409825 h 1710"/>
              <a:gd name="T26" fmla="*/ 5838825 w 3678"/>
              <a:gd name="T27" fmla="*/ 904875 h 17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678" h="1710">
                <a:moveTo>
                  <a:pt x="0" y="858"/>
                </a:moveTo>
                <a:lnTo>
                  <a:pt x="348" y="540"/>
                </a:lnTo>
                <a:lnTo>
                  <a:pt x="612" y="288"/>
                </a:lnTo>
                <a:lnTo>
                  <a:pt x="858" y="84"/>
                </a:lnTo>
                <a:lnTo>
                  <a:pt x="1098" y="18"/>
                </a:lnTo>
                <a:lnTo>
                  <a:pt x="1344" y="0"/>
                </a:lnTo>
                <a:lnTo>
                  <a:pt x="1560" y="102"/>
                </a:lnTo>
                <a:lnTo>
                  <a:pt x="1686" y="216"/>
                </a:lnTo>
                <a:lnTo>
                  <a:pt x="1883" y="347"/>
                </a:lnTo>
                <a:lnTo>
                  <a:pt x="2406" y="1290"/>
                </a:lnTo>
                <a:lnTo>
                  <a:pt x="2670" y="1710"/>
                </a:lnTo>
                <a:lnTo>
                  <a:pt x="2928" y="1632"/>
                </a:lnTo>
                <a:lnTo>
                  <a:pt x="3120" y="1518"/>
                </a:lnTo>
                <a:lnTo>
                  <a:pt x="3678" y="570"/>
                </a:lnTo>
              </a:path>
            </a:pathLst>
          </a:custGeom>
          <a:noFill/>
          <a:ln w="28575" cmpd="sng">
            <a:solidFill>
              <a:srgbClr val="FFFF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Freeform 37"/>
          <p:cNvSpPr>
            <a:spLocks/>
          </p:cNvSpPr>
          <p:nvPr/>
        </p:nvSpPr>
        <p:spPr bwMode="auto">
          <a:xfrm>
            <a:off x="2036887" y="2570634"/>
            <a:ext cx="5699125" cy="2847975"/>
          </a:xfrm>
          <a:custGeom>
            <a:avLst/>
            <a:gdLst>
              <a:gd name="T0" fmla="*/ 0 w 3590"/>
              <a:gd name="T1" fmla="*/ 2674938 h 1794"/>
              <a:gd name="T2" fmla="*/ 306388 w 3590"/>
              <a:gd name="T3" fmla="*/ 2847975 h 1794"/>
              <a:gd name="T4" fmla="*/ 582613 w 3590"/>
              <a:gd name="T5" fmla="*/ 2447925 h 1794"/>
              <a:gd name="T6" fmla="*/ 792163 w 3590"/>
              <a:gd name="T7" fmla="*/ 2114550 h 1794"/>
              <a:gd name="T8" fmla="*/ 1182688 w 3590"/>
              <a:gd name="T9" fmla="*/ 1276350 h 1794"/>
              <a:gd name="T10" fmla="*/ 1630363 w 3590"/>
              <a:gd name="T11" fmla="*/ 409575 h 1794"/>
              <a:gd name="T12" fmla="*/ 2106613 w 3590"/>
              <a:gd name="T13" fmla="*/ 0 h 1794"/>
              <a:gd name="T14" fmla="*/ 2459038 w 3590"/>
              <a:gd name="T15" fmla="*/ 76200 h 1794"/>
              <a:gd name="T16" fmla="*/ 2819400 w 3590"/>
              <a:gd name="T17" fmla="*/ 331788 h 1794"/>
              <a:gd name="T18" fmla="*/ 3449638 w 3590"/>
              <a:gd name="T19" fmla="*/ 1495425 h 1794"/>
              <a:gd name="T20" fmla="*/ 3859213 w 3590"/>
              <a:gd name="T21" fmla="*/ 2209800 h 1794"/>
              <a:gd name="T22" fmla="*/ 4183063 w 3590"/>
              <a:gd name="T23" fmla="*/ 2438400 h 1794"/>
              <a:gd name="T24" fmla="*/ 4640263 w 3590"/>
              <a:gd name="T25" fmla="*/ 2647950 h 1794"/>
              <a:gd name="T26" fmla="*/ 4992688 w 3590"/>
              <a:gd name="T27" fmla="*/ 2609850 h 1794"/>
              <a:gd name="T28" fmla="*/ 5345113 w 3590"/>
              <a:gd name="T29" fmla="*/ 2533650 h 1794"/>
              <a:gd name="T30" fmla="*/ 5699125 w 3590"/>
              <a:gd name="T31" fmla="*/ 2528888 h 179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590" h="1794">
                <a:moveTo>
                  <a:pt x="0" y="1685"/>
                </a:moveTo>
                <a:lnTo>
                  <a:pt x="193" y="1794"/>
                </a:lnTo>
                <a:lnTo>
                  <a:pt x="367" y="1542"/>
                </a:lnTo>
                <a:lnTo>
                  <a:pt x="499" y="1332"/>
                </a:lnTo>
                <a:lnTo>
                  <a:pt x="745" y="804"/>
                </a:lnTo>
                <a:lnTo>
                  <a:pt x="1027" y="258"/>
                </a:lnTo>
                <a:lnTo>
                  <a:pt x="1327" y="0"/>
                </a:lnTo>
                <a:lnTo>
                  <a:pt x="1549" y="48"/>
                </a:lnTo>
                <a:lnTo>
                  <a:pt x="1776" y="209"/>
                </a:lnTo>
                <a:lnTo>
                  <a:pt x="2173" y="942"/>
                </a:lnTo>
                <a:lnTo>
                  <a:pt x="2431" y="1392"/>
                </a:lnTo>
                <a:lnTo>
                  <a:pt x="2635" y="1536"/>
                </a:lnTo>
                <a:lnTo>
                  <a:pt x="2923" y="1668"/>
                </a:lnTo>
                <a:lnTo>
                  <a:pt x="3145" y="1644"/>
                </a:lnTo>
                <a:lnTo>
                  <a:pt x="3367" y="1596"/>
                </a:lnTo>
                <a:lnTo>
                  <a:pt x="3590" y="1593"/>
                </a:lnTo>
              </a:path>
            </a:pathLst>
          </a:custGeom>
          <a:noFill/>
          <a:ln w="28575" cmpd="sng">
            <a:solidFill>
              <a:schemeClr val="accent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Freeform 38"/>
          <p:cNvSpPr>
            <a:spLocks/>
          </p:cNvSpPr>
          <p:nvPr/>
        </p:nvSpPr>
        <p:spPr bwMode="auto">
          <a:xfrm>
            <a:off x="1955924" y="2535709"/>
            <a:ext cx="5770563" cy="2646363"/>
          </a:xfrm>
          <a:custGeom>
            <a:avLst/>
            <a:gdLst>
              <a:gd name="T0" fmla="*/ 0 w 3635"/>
              <a:gd name="T1" fmla="*/ 1152525 h 1667"/>
              <a:gd name="T2" fmla="*/ 438150 w 3635"/>
              <a:gd name="T3" fmla="*/ 1238250 h 1667"/>
              <a:gd name="T4" fmla="*/ 962025 w 3635"/>
              <a:gd name="T5" fmla="*/ 1209675 h 1667"/>
              <a:gd name="T6" fmla="*/ 1371600 w 3635"/>
              <a:gd name="T7" fmla="*/ 962025 h 1667"/>
              <a:gd name="T8" fmla="*/ 1743075 w 3635"/>
              <a:gd name="T9" fmla="*/ 381000 h 1667"/>
              <a:gd name="T10" fmla="*/ 2095500 w 3635"/>
              <a:gd name="T11" fmla="*/ 19050 h 1667"/>
              <a:gd name="T12" fmla="*/ 2286000 w 3635"/>
              <a:gd name="T13" fmla="*/ 0 h 1667"/>
              <a:gd name="T14" fmla="*/ 2636838 w 3635"/>
              <a:gd name="T15" fmla="*/ 93663 h 1667"/>
              <a:gd name="T16" fmla="*/ 2836863 w 3635"/>
              <a:gd name="T17" fmla="*/ 274638 h 1667"/>
              <a:gd name="T18" fmla="*/ 3048000 w 3635"/>
              <a:gd name="T19" fmla="*/ 609600 h 1667"/>
              <a:gd name="T20" fmla="*/ 3581400 w 3635"/>
              <a:gd name="T21" fmla="*/ 1600200 h 1667"/>
              <a:gd name="T22" fmla="*/ 3829050 w 3635"/>
              <a:gd name="T23" fmla="*/ 2057400 h 1667"/>
              <a:gd name="T24" fmla="*/ 4398963 w 3635"/>
              <a:gd name="T25" fmla="*/ 2646363 h 1667"/>
              <a:gd name="T26" fmla="*/ 4808538 w 3635"/>
              <a:gd name="T27" fmla="*/ 2522538 h 1667"/>
              <a:gd name="T28" fmla="*/ 5113338 w 3635"/>
              <a:gd name="T29" fmla="*/ 2341563 h 1667"/>
              <a:gd name="T30" fmla="*/ 5770563 w 3635"/>
              <a:gd name="T31" fmla="*/ 2354263 h 166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635" h="1667">
                <a:moveTo>
                  <a:pt x="0" y="726"/>
                </a:moveTo>
                <a:lnTo>
                  <a:pt x="276" y="780"/>
                </a:lnTo>
                <a:lnTo>
                  <a:pt x="606" y="762"/>
                </a:lnTo>
                <a:lnTo>
                  <a:pt x="864" y="606"/>
                </a:lnTo>
                <a:lnTo>
                  <a:pt x="1098" y="240"/>
                </a:lnTo>
                <a:lnTo>
                  <a:pt x="1320" y="12"/>
                </a:lnTo>
                <a:lnTo>
                  <a:pt x="1440" y="0"/>
                </a:lnTo>
                <a:lnTo>
                  <a:pt x="1661" y="59"/>
                </a:lnTo>
                <a:lnTo>
                  <a:pt x="1787" y="173"/>
                </a:lnTo>
                <a:lnTo>
                  <a:pt x="1920" y="384"/>
                </a:lnTo>
                <a:lnTo>
                  <a:pt x="2256" y="1008"/>
                </a:lnTo>
                <a:lnTo>
                  <a:pt x="2412" y="1296"/>
                </a:lnTo>
                <a:lnTo>
                  <a:pt x="2771" y="1667"/>
                </a:lnTo>
                <a:lnTo>
                  <a:pt x="3029" y="1589"/>
                </a:lnTo>
                <a:lnTo>
                  <a:pt x="3221" y="1475"/>
                </a:lnTo>
                <a:lnTo>
                  <a:pt x="3635" y="1483"/>
                </a:lnTo>
              </a:path>
            </a:pathLst>
          </a:custGeom>
          <a:noFill/>
          <a:ln w="28575" cmpd="sng">
            <a:solidFill>
              <a:srgbClr val="CC0099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Freeform 39"/>
          <p:cNvSpPr>
            <a:spLocks/>
          </p:cNvSpPr>
          <p:nvPr/>
        </p:nvSpPr>
        <p:spPr bwMode="auto">
          <a:xfrm>
            <a:off x="1990849" y="2970684"/>
            <a:ext cx="5745163" cy="2105025"/>
          </a:xfrm>
          <a:custGeom>
            <a:avLst/>
            <a:gdLst>
              <a:gd name="T0" fmla="*/ 0 w 3619"/>
              <a:gd name="T1" fmla="*/ 2105025 h 1326"/>
              <a:gd name="T2" fmla="*/ 542925 w 3619"/>
              <a:gd name="T3" fmla="*/ 1571625 h 1326"/>
              <a:gd name="T4" fmla="*/ 1047750 w 3619"/>
              <a:gd name="T5" fmla="*/ 1076325 h 1326"/>
              <a:gd name="T6" fmla="*/ 1524000 w 3619"/>
              <a:gd name="T7" fmla="*/ 647700 h 1326"/>
              <a:gd name="T8" fmla="*/ 2057400 w 3619"/>
              <a:gd name="T9" fmla="*/ 276225 h 1326"/>
              <a:gd name="T10" fmla="*/ 2847975 w 3619"/>
              <a:gd name="T11" fmla="*/ 0 h 1326"/>
              <a:gd name="T12" fmla="*/ 3657600 w 3619"/>
              <a:gd name="T13" fmla="*/ 581025 h 1326"/>
              <a:gd name="T14" fmla="*/ 4286250 w 3619"/>
              <a:gd name="T15" fmla="*/ 1152525 h 1326"/>
              <a:gd name="T16" fmla="*/ 4933950 w 3619"/>
              <a:gd name="T17" fmla="*/ 1381125 h 1326"/>
              <a:gd name="T18" fmla="*/ 5745163 w 3619"/>
              <a:gd name="T19" fmla="*/ 1104900 h 13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619" h="1326">
                <a:moveTo>
                  <a:pt x="0" y="1326"/>
                </a:moveTo>
                <a:lnTo>
                  <a:pt x="342" y="990"/>
                </a:lnTo>
                <a:lnTo>
                  <a:pt x="660" y="678"/>
                </a:lnTo>
                <a:lnTo>
                  <a:pt x="960" y="408"/>
                </a:lnTo>
                <a:lnTo>
                  <a:pt x="1296" y="174"/>
                </a:lnTo>
                <a:lnTo>
                  <a:pt x="1794" y="0"/>
                </a:lnTo>
                <a:lnTo>
                  <a:pt x="2304" y="366"/>
                </a:lnTo>
                <a:lnTo>
                  <a:pt x="2700" y="726"/>
                </a:lnTo>
                <a:lnTo>
                  <a:pt x="3108" y="870"/>
                </a:lnTo>
                <a:lnTo>
                  <a:pt x="3619" y="696"/>
                </a:lnTo>
              </a:path>
            </a:pathLst>
          </a:custGeom>
          <a:noFill/>
          <a:ln w="28575" cmpd="sng">
            <a:solidFill>
              <a:srgbClr val="CC99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Freeform 40"/>
          <p:cNvSpPr>
            <a:spLocks/>
          </p:cNvSpPr>
          <p:nvPr/>
        </p:nvSpPr>
        <p:spPr bwMode="auto">
          <a:xfrm>
            <a:off x="2000374" y="2465859"/>
            <a:ext cx="5745163" cy="1314450"/>
          </a:xfrm>
          <a:custGeom>
            <a:avLst/>
            <a:gdLst>
              <a:gd name="T0" fmla="*/ 0 w 3619"/>
              <a:gd name="T1" fmla="*/ 1314450 h 828"/>
              <a:gd name="T2" fmla="*/ 438150 w 3619"/>
              <a:gd name="T3" fmla="*/ 1314450 h 828"/>
              <a:gd name="T4" fmla="*/ 695325 w 3619"/>
              <a:gd name="T5" fmla="*/ 1228725 h 828"/>
              <a:gd name="T6" fmla="*/ 1162050 w 3619"/>
              <a:gd name="T7" fmla="*/ 762000 h 828"/>
              <a:gd name="T8" fmla="*/ 1762125 w 3619"/>
              <a:gd name="T9" fmla="*/ 276225 h 828"/>
              <a:gd name="T10" fmla="*/ 2162175 w 3619"/>
              <a:gd name="T11" fmla="*/ 104775 h 828"/>
              <a:gd name="T12" fmla="*/ 2705100 w 3619"/>
              <a:gd name="T13" fmla="*/ 323850 h 828"/>
              <a:gd name="T14" fmla="*/ 3036888 w 3619"/>
              <a:gd name="T15" fmla="*/ 684213 h 828"/>
              <a:gd name="T16" fmla="*/ 3848100 w 3619"/>
              <a:gd name="T17" fmla="*/ 1162050 h 828"/>
              <a:gd name="T18" fmla="*/ 4257675 w 3619"/>
              <a:gd name="T19" fmla="*/ 1304925 h 828"/>
              <a:gd name="T20" fmla="*/ 5200650 w 3619"/>
              <a:gd name="T21" fmla="*/ 400050 h 828"/>
              <a:gd name="T22" fmla="*/ 5745163 w 3619"/>
              <a:gd name="T23" fmla="*/ 0 h 82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619" h="828">
                <a:moveTo>
                  <a:pt x="0" y="828"/>
                </a:moveTo>
                <a:lnTo>
                  <a:pt x="276" y="828"/>
                </a:lnTo>
                <a:lnTo>
                  <a:pt x="438" y="774"/>
                </a:lnTo>
                <a:lnTo>
                  <a:pt x="732" y="480"/>
                </a:lnTo>
                <a:lnTo>
                  <a:pt x="1110" y="174"/>
                </a:lnTo>
                <a:lnTo>
                  <a:pt x="1362" y="66"/>
                </a:lnTo>
                <a:lnTo>
                  <a:pt x="1704" y="204"/>
                </a:lnTo>
                <a:lnTo>
                  <a:pt x="1913" y="431"/>
                </a:lnTo>
                <a:lnTo>
                  <a:pt x="2424" y="732"/>
                </a:lnTo>
                <a:lnTo>
                  <a:pt x="2682" y="822"/>
                </a:lnTo>
                <a:lnTo>
                  <a:pt x="3276" y="252"/>
                </a:lnTo>
                <a:lnTo>
                  <a:pt x="3619" y="0"/>
                </a:lnTo>
              </a:path>
            </a:pathLst>
          </a:custGeom>
          <a:noFill/>
          <a:ln w="28575" cmpd="sng">
            <a:solidFill>
              <a:srgbClr val="009999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Freeform 41"/>
          <p:cNvSpPr>
            <a:spLocks/>
          </p:cNvSpPr>
          <p:nvPr/>
        </p:nvSpPr>
        <p:spPr bwMode="auto">
          <a:xfrm>
            <a:off x="1994024" y="2770659"/>
            <a:ext cx="5741988" cy="1781175"/>
          </a:xfrm>
          <a:custGeom>
            <a:avLst/>
            <a:gdLst>
              <a:gd name="T0" fmla="*/ 0 w 3617"/>
              <a:gd name="T1" fmla="*/ 390525 h 1122"/>
              <a:gd name="T2" fmla="*/ 676275 w 3617"/>
              <a:gd name="T3" fmla="*/ 1190625 h 1122"/>
              <a:gd name="T4" fmla="*/ 1009650 w 3617"/>
              <a:gd name="T5" fmla="*/ 1209675 h 1122"/>
              <a:gd name="T6" fmla="*/ 1409700 w 3617"/>
              <a:gd name="T7" fmla="*/ 1143000 h 1122"/>
              <a:gd name="T8" fmla="*/ 2076450 w 3617"/>
              <a:gd name="T9" fmla="*/ 352425 h 1122"/>
              <a:gd name="T10" fmla="*/ 2762250 w 3617"/>
              <a:gd name="T11" fmla="*/ 0 h 1122"/>
              <a:gd name="T12" fmla="*/ 2884488 w 3617"/>
              <a:gd name="T13" fmla="*/ 198438 h 1122"/>
              <a:gd name="T14" fmla="*/ 3216275 w 3617"/>
              <a:gd name="T15" fmla="*/ 558800 h 1122"/>
              <a:gd name="T16" fmla="*/ 3667125 w 3617"/>
              <a:gd name="T17" fmla="*/ 1095375 h 1122"/>
              <a:gd name="T18" fmla="*/ 3971925 w 3617"/>
              <a:gd name="T19" fmla="*/ 1457325 h 1122"/>
              <a:gd name="T20" fmla="*/ 4286250 w 3617"/>
              <a:gd name="T21" fmla="*/ 1781175 h 1122"/>
              <a:gd name="T22" fmla="*/ 4686300 w 3617"/>
              <a:gd name="T23" fmla="*/ 1752600 h 1122"/>
              <a:gd name="T24" fmla="*/ 4943475 w 3617"/>
              <a:gd name="T25" fmla="*/ 1647825 h 1122"/>
              <a:gd name="T26" fmla="*/ 5741988 w 3617"/>
              <a:gd name="T27" fmla="*/ 1014413 h 112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617" h="1122">
                <a:moveTo>
                  <a:pt x="0" y="246"/>
                </a:moveTo>
                <a:lnTo>
                  <a:pt x="426" y="750"/>
                </a:lnTo>
                <a:lnTo>
                  <a:pt x="636" y="762"/>
                </a:lnTo>
                <a:lnTo>
                  <a:pt x="888" y="720"/>
                </a:lnTo>
                <a:lnTo>
                  <a:pt x="1308" y="222"/>
                </a:lnTo>
                <a:lnTo>
                  <a:pt x="1740" y="0"/>
                </a:lnTo>
                <a:lnTo>
                  <a:pt x="1817" y="125"/>
                </a:lnTo>
                <a:lnTo>
                  <a:pt x="2026" y="352"/>
                </a:lnTo>
                <a:lnTo>
                  <a:pt x="2310" y="690"/>
                </a:lnTo>
                <a:lnTo>
                  <a:pt x="2502" y="918"/>
                </a:lnTo>
                <a:lnTo>
                  <a:pt x="2700" y="1122"/>
                </a:lnTo>
                <a:lnTo>
                  <a:pt x="2952" y="1104"/>
                </a:lnTo>
                <a:lnTo>
                  <a:pt x="3114" y="1038"/>
                </a:lnTo>
                <a:lnTo>
                  <a:pt x="3617" y="639"/>
                </a:lnTo>
              </a:path>
            </a:pathLst>
          </a:custGeom>
          <a:noFill/>
          <a:ln w="28575" cmpd="sng">
            <a:solidFill>
              <a:srgbClr val="C0C0C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Freeform 42"/>
          <p:cNvSpPr>
            <a:spLocks/>
          </p:cNvSpPr>
          <p:nvPr/>
        </p:nvSpPr>
        <p:spPr bwMode="auto">
          <a:xfrm>
            <a:off x="1886074" y="2570634"/>
            <a:ext cx="5840413" cy="2105025"/>
          </a:xfrm>
          <a:custGeom>
            <a:avLst/>
            <a:gdLst>
              <a:gd name="T0" fmla="*/ 0 w 3679"/>
              <a:gd name="T1" fmla="*/ 1314450 h 1326"/>
              <a:gd name="T2" fmla="*/ 762000 w 3679"/>
              <a:gd name="T3" fmla="*/ 1581150 h 1326"/>
              <a:gd name="T4" fmla="*/ 1257300 w 3679"/>
              <a:gd name="T5" fmla="*/ 1247775 h 1326"/>
              <a:gd name="T6" fmla="*/ 1771650 w 3679"/>
              <a:gd name="T7" fmla="*/ 590550 h 1326"/>
              <a:gd name="T8" fmla="*/ 2133600 w 3679"/>
              <a:gd name="T9" fmla="*/ 0 h 1326"/>
              <a:gd name="T10" fmla="*/ 2505075 w 3679"/>
              <a:gd name="T11" fmla="*/ 9525 h 1326"/>
              <a:gd name="T12" fmla="*/ 2989263 w 3679"/>
              <a:gd name="T13" fmla="*/ 379413 h 1326"/>
              <a:gd name="T14" fmla="*/ 3111500 w 3679"/>
              <a:gd name="T15" fmla="*/ 577850 h 1326"/>
              <a:gd name="T16" fmla="*/ 3362325 w 3679"/>
              <a:gd name="T17" fmla="*/ 942975 h 1326"/>
              <a:gd name="T18" fmla="*/ 3695700 w 3679"/>
              <a:gd name="T19" fmla="*/ 1447800 h 1326"/>
              <a:gd name="T20" fmla="*/ 4267200 w 3679"/>
              <a:gd name="T21" fmla="*/ 2105025 h 1326"/>
              <a:gd name="T22" fmla="*/ 4667250 w 3679"/>
              <a:gd name="T23" fmla="*/ 1676400 h 1326"/>
              <a:gd name="T24" fmla="*/ 4981575 w 3679"/>
              <a:gd name="T25" fmla="*/ 1095375 h 1326"/>
              <a:gd name="T26" fmla="*/ 5324475 w 3679"/>
              <a:gd name="T27" fmla="*/ 723900 h 1326"/>
              <a:gd name="T28" fmla="*/ 5840413 w 3679"/>
              <a:gd name="T29" fmla="*/ 357188 h 132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679" h="1326">
                <a:moveTo>
                  <a:pt x="0" y="828"/>
                </a:moveTo>
                <a:lnTo>
                  <a:pt x="480" y="996"/>
                </a:lnTo>
                <a:lnTo>
                  <a:pt x="792" y="786"/>
                </a:lnTo>
                <a:lnTo>
                  <a:pt x="1116" y="372"/>
                </a:lnTo>
                <a:lnTo>
                  <a:pt x="1344" y="0"/>
                </a:lnTo>
                <a:lnTo>
                  <a:pt x="1578" y="6"/>
                </a:lnTo>
                <a:lnTo>
                  <a:pt x="1883" y="239"/>
                </a:lnTo>
                <a:lnTo>
                  <a:pt x="1960" y="364"/>
                </a:lnTo>
                <a:lnTo>
                  <a:pt x="2118" y="594"/>
                </a:lnTo>
                <a:lnTo>
                  <a:pt x="2328" y="912"/>
                </a:lnTo>
                <a:lnTo>
                  <a:pt x="2688" y="1326"/>
                </a:lnTo>
                <a:lnTo>
                  <a:pt x="2940" y="1056"/>
                </a:lnTo>
                <a:lnTo>
                  <a:pt x="3138" y="690"/>
                </a:lnTo>
                <a:lnTo>
                  <a:pt x="3354" y="456"/>
                </a:lnTo>
                <a:lnTo>
                  <a:pt x="3679" y="225"/>
                </a:lnTo>
              </a:path>
            </a:pathLst>
          </a:custGeom>
          <a:noFill/>
          <a:ln w="28575" cmpd="sng">
            <a:solidFill>
              <a:srgbClr val="0080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Freeform 43"/>
          <p:cNvSpPr>
            <a:spLocks/>
          </p:cNvSpPr>
          <p:nvPr/>
        </p:nvSpPr>
        <p:spPr bwMode="auto">
          <a:xfrm>
            <a:off x="2082924" y="2751609"/>
            <a:ext cx="5648325" cy="1981200"/>
          </a:xfrm>
          <a:custGeom>
            <a:avLst/>
            <a:gdLst>
              <a:gd name="T0" fmla="*/ 0 w 3558"/>
              <a:gd name="T1" fmla="*/ 0 h 1248"/>
              <a:gd name="T2" fmla="*/ 676275 w 3558"/>
              <a:gd name="T3" fmla="*/ 1066800 h 1248"/>
              <a:gd name="T4" fmla="*/ 1419225 w 3558"/>
              <a:gd name="T5" fmla="*/ 1943100 h 1248"/>
              <a:gd name="T6" fmla="*/ 1857375 w 3558"/>
              <a:gd name="T7" fmla="*/ 1409700 h 1248"/>
              <a:gd name="T8" fmla="*/ 2162175 w 3558"/>
              <a:gd name="T9" fmla="*/ 876300 h 1248"/>
              <a:gd name="T10" fmla="*/ 2809875 w 3558"/>
              <a:gd name="T11" fmla="*/ 257175 h 1248"/>
              <a:gd name="T12" fmla="*/ 3105150 w 3558"/>
              <a:gd name="T13" fmla="*/ 485775 h 1248"/>
              <a:gd name="T14" fmla="*/ 3514725 w 3558"/>
              <a:gd name="T15" fmla="*/ 704850 h 1248"/>
              <a:gd name="T16" fmla="*/ 4057650 w 3558"/>
              <a:gd name="T17" fmla="*/ 1200150 h 1248"/>
              <a:gd name="T18" fmla="*/ 4467225 w 3558"/>
              <a:gd name="T19" fmla="*/ 1504950 h 1248"/>
              <a:gd name="T20" fmla="*/ 4991100 w 3558"/>
              <a:gd name="T21" fmla="*/ 1981200 h 1248"/>
              <a:gd name="T22" fmla="*/ 5343525 w 3558"/>
              <a:gd name="T23" fmla="*/ 1628775 h 1248"/>
              <a:gd name="T24" fmla="*/ 5648325 w 3558"/>
              <a:gd name="T25" fmla="*/ 1152525 h 12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58" h="1248">
                <a:moveTo>
                  <a:pt x="0" y="0"/>
                </a:moveTo>
                <a:lnTo>
                  <a:pt x="426" y="672"/>
                </a:lnTo>
                <a:lnTo>
                  <a:pt x="894" y="1224"/>
                </a:lnTo>
                <a:lnTo>
                  <a:pt x="1170" y="888"/>
                </a:lnTo>
                <a:lnTo>
                  <a:pt x="1362" y="552"/>
                </a:lnTo>
                <a:lnTo>
                  <a:pt x="1770" y="162"/>
                </a:lnTo>
                <a:lnTo>
                  <a:pt x="1956" y="306"/>
                </a:lnTo>
                <a:lnTo>
                  <a:pt x="2214" y="444"/>
                </a:lnTo>
                <a:lnTo>
                  <a:pt x="2556" y="756"/>
                </a:lnTo>
                <a:lnTo>
                  <a:pt x="2814" y="948"/>
                </a:lnTo>
                <a:lnTo>
                  <a:pt x="3144" y="1248"/>
                </a:lnTo>
                <a:lnTo>
                  <a:pt x="3366" y="1026"/>
                </a:lnTo>
                <a:lnTo>
                  <a:pt x="3558" y="726"/>
                </a:lnTo>
              </a:path>
            </a:pathLst>
          </a:custGeom>
          <a:noFill/>
          <a:ln w="28575" cmpd="sng">
            <a:solidFill>
              <a:srgbClr val="FF99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Freeform 44"/>
          <p:cNvSpPr>
            <a:spLocks/>
          </p:cNvSpPr>
          <p:nvPr/>
        </p:nvSpPr>
        <p:spPr bwMode="auto">
          <a:xfrm>
            <a:off x="2041649" y="2961159"/>
            <a:ext cx="5680075" cy="2124075"/>
          </a:xfrm>
          <a:custGeom>
            <a:avLst/>
            <a:gdLst>
              <a:gd name="T0" fmla="*/ 0 w 3578"/>
              <a:gd name="T1" fmla="*/ 828675 h 1338"/>
              <a:gd name="T2" fmla="*/ 714375 w 3578"/>
              <a:gd name="T3" fmla="*/ 1409700 h 1338"/>
              <a:gd name="T4" fmla="*/ 1114425 w 3578"/>
              <a:gd name="T5" fmla="*/ 1276350 h 1338"/>
              <a:gd name="T6" fmla="*/ 1409700 w 3578"/>
              <a:gd name="T7" fmla="*/ 1019175 h 1338"/>
              <a:gd name="T8" fmla="*/ 1895475 w 3578"/>
              <a:gd name="T9" fmla="*/ 476250 h 1338"/>
              <a:gd name="T10" fmla="*/ 2114550 w 3578"/>
              <a:gd name="T11" fmla="*/ 123825 h 1338"/>
              <a:gd name="T12" fmla="*/ 2486025 w 3578"/>
              <a:gd name="T13" fmla="*/ 0 h 1338"/>
              <a:gd name="T14" fmla="*/ 2819400 w 3578"/>
              <a:gd name="T15" fmla="*/ 0 h 1338"/>
              <a:gd name="T16" fmla="*/ 3284538 w 3578"/>
              <a:gd name="T17" fmla="*/ 455613 h 1338"/>
              <a:gd name="T18" fmla="*/ 3667125 w 3578"/>
              <a:gd name="T19" fmla="*/ 1266825 h 1338"/>
              <a:gd name="T20" fmla="*/ 4295775 w 3578"/>
              <a:gd name="T21" fmla="*/ 2124075 h 1338"/>
              <a:gd name="T22" fmla="*/ 4800600 w 3578"/>
              <a:gd name="T23" fmla="*/ 2009775 h 1338"/>
              <a:gd name="T24" fmla="*/ 5170488 w 3578"/>
              <a:gd name="T25" fmla="*/ 1951038 h 1338"/>
              <a:gd name="T26" fmla="*/ 5680075 w 3578"/>
              <a:gd name="T27" fmla="*/ 1981200 h 133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578" h="1338">
                <a:moveTo>
                  <a:pt x="0" y="522"/>
                </a:moveTo>
                <a:lnTo>
                  <a:pt x="450" y="888"/>
                </a:lnTo>
                <a:lnTo>
                  <a:pt x="702" y="804"/>
                </a:lnTo>
                <a:lnTo>
                  <a:pt x="888" y="642"/>
                </a:lnTo>
                <a:lnTo>
                  <a:pt x="1194" y="300"/>
                </a:lnTo>
                <a:lnTo>
                  <a:pt x="1332" y="78"/>
                </a:lnTo>
                <a:lnTo>
                  <a:pt x="1566" y="0"/>
                </a:lnTo>
                <a:lnTo>
                  <a:pt x="1776" y="0"/>
                </a:lnTo>
                <a:lnTo>
                  <a:pt x="2069" y="287"/>
                </a:lnTo>
                <a:lnTo>
                  <a:pt x="2310" y="798"/>
                </a:lnTo>
                <a:lnTo>
                  <a:pt x="2706" y="1338"/>
                </a:lnTo>
                <a:lnTo>
                  <a:pt x="3024" y="1266"/>
                </a:lnTo>
                <a:lnTo>
                  <a:pt x="3257" y="1229"/>
                </a:lnTo>
                <a:lnTo>
                  <a:pt x="3578" y="1248"/>
                </a:lnTo>
              </a:path>
            </a:pathLst>
          </a:custGeom>
          <a:noFill/>
          <a:ln w="28575" cmpd="sng">
            <a:solidFill>
              <a:srgbClr val="FF00FF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Freeform 45"/>
          <p:cNvSpPr>
            <a:spLocks/>
          </p:cNvSpPr>
          <p:nvPr/>
        </p:nvSpPr>
        <p:spPr bwMode="auto">
          <a:xfrm>
            <a:off x="2111499" y="3018309"/>
            <a:ext cx="5619750" cy="1557338"/>
          </a:xfrm>
          <a:custGeom>
            <a:avLst/>
            <a:gdLst>
              <a:gd name="T0" fmla="*/ 0 w 3540"/>
              <a:gd name="T1" fmla="*/ 762000 h 981"/>
              <a:gd name="T2" fmla="*/ 638175 w 3540"/>
              <a:gd name="T3" fmla="*/ 1228725 h 981"/>
              <a:gd name="T4" fmla="*/ 990600 w 3540"/>
              <a:gd name="T5" fmla="*/ 1219200 h 981"/>
              <a:gd name="T6" fmla="*/ 1381125 w 3540"/>
              <a:gd name="T7" fmla="*/ 1019175 h 981"/>
              <a:gd name="T8" fmla="*/ 1809750 w 3540"/>
              <a:gd name="T9" fmla="*/ 666750 h 981"/>
              <a:gd name="T10" fmla="*/ 2009775 w 3540"/>
              <a:gd name="T11" fmla="*/ 447675 h 981"/>
              <a:gd name="T12" fmla="*/ 2265363 w 3540"/>
              <a:gd name="T13" fmla="*/ 246063 h 981"/>
              <a:gd name="T14" fmla="*/ 2800350 w 3540"/>
              <a:gd name="T15" fmla="*/ 0 h 981"/>
              <a:gd name="T16" fmla="*/ 2970213 w 3540"/>
              <a:gd name="T17" fmla="*/ 122238 h 981"/>
              <a:gd name="T18" fmla="*/ 3467100 w 3540"/>
              <a:gd name="T19" fmla="*/ 438150 h 981"/>
              <a:gd name="T20" fmla="*/ 4057650 w 3540"/>
              <a:gd name="T21" fmla="*/ 933450 h 981"/>
              <a:gd name="T22" fmla="*/ 4638675 w 3540"/>
              <a:gd name="T23" fmla="*/ 1371600 h 981"/>
              <a:gd name="T24" fmla="*/ 4981575 w 3540"/>
              <a:gd name="T25" fmla="*/ 1524000 h 981"/>
              <a:gd name="T26" fmla="*/ 5619750 w 3540"/>
              <a:gd name="T27" fmla="*/ 1557338 h 98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540" h="981">
                <a:moveTo>
                  <a:pt x="0" y="480"/>
                </a:moveTo>
                <a:lnTo>
                  <a:pt x="402" y="774"/>
                </a:lnTo>
                <a:lnTo>
                  <a:pt x="624" y="768"/>
                </a:lnTo>
                <a:lnTo>
                  <a:pt x="870" y="642"/>
                </a:lnTo>
                <a:lnTo>
                  <a:pt x="1140" y="420"/>
                </a:lnTo>
                <a:lnTo>
                  <a:pt x="1266" y="282"/>
                </a:lnTo>
                <a:lnTo>
                  <a:pt x="1427" y="155"/>
                </a:lnTo>
                <a:lnTo>
                  <a:pt x="1764" y="0"/>
                </a:lnTo>
                <a:lnTo>
                  <a:pt x="1871" y="77"/>
                </a:lnTo>
                <a:lnTo>
                  <a:pt x="2184" y="276"/>
                </a:lnTo>
                <a:lnTo>
                  <a:pt x="2556" y="588"/>
                </a:lnTo>
                <a:lnTo>
                  <a:pt x="2922" y="864"/>
                </a:lnTo>
                <a:lnTo>
                  <a:pt x="3138" y="960"/>
                </a:lnTo>
                <a:lnTo>
                  <a:pt x="3540" y="981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Freeform 46"/>
          <p:cNvSpPr>
            <a:spLocks/>
          </p:cNvSpPr>
          <p:nvPr/>
        </p:nvSpPr>
        <p:spPr bwMode="auto">
          <a:xfrm>
            <a:off x="2041649" y="2980209"/>
            <a:ext cx="5684838" cy="1666875"/>
          </a:xfrm>
          <a:custGeom>
            <a:avLst/>
            <a:gdLst>
              <a:gd name="T0" fmla="*/ 0 w 3581"/>
              <a:gd name="T1" fmla="*/ 1504950 h 1050"/>
              <a:gd name="T2" fmla="*/ 695325 w 3581"/>
              <a:gd name="T3" fmla="*/ 1666875 h 1050"/>
              <a:gd name="T4" fmla="*/ 1143000 w 3581"/>
              <a:gd name="T5" fmla="*/ 1495425 h 1050"/>
              <a:gd name="T6" fmla="*/ 1447800 w 3581"/>
              <a:gd name="T7" fmla="*/ 1304925 h 1050"/>
              <a:gd name="T8" fmla="*/ 2114550 w 3581"/>
              <a:gd name="T9" fmla="*/ 333375 h 1050"/>
              <a:gd name="T10" fmla="*/ 2847975 w 3581"/>
              <a:gd name="T11" fmla="*/ 0 h 1050"/>
              <a:gd name="T12" fmla="*/ 3159125 w 3581"/>
              <a:gd name="T13" fmla="*/ 339725 h 1050"/>
              <a:gd name="T14" fmla="*/ 3600450 w 3581"/>
              <a:gd name="T15" fmla="*/ 923925 h 1050"/>
              <a:gd name="T16" fmla="*/ 4305300 w 3581"/>
              <a:gd name="T17" fmla="*/ 1295400 h 1050"/>
              <a:gd name="T18" fmla="*/ 4924425 w 3581"/>
              <a:gd name="T19" fmla="*/ 1047750 h 1050"/>
              <a:gd name="T20" fmla="*/ 5684838 w 3581"/>
              <a:gd name="T21" fmla="*/ 1028700 h 10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581" h="1050">
                <a:moveTo>
                  <a:pt x="0" y="948"/>
                </a:moveTo>
                <a:lnTo>
                  <a:pt x="438" y="1050"/>
                </a:lnTo>
                <a:lnTo>
                  <a:pt x="720" y="942"/>
                </a:lnTo>
                <a:lnTo>
                  <a:pt x="912" y="822"/>
                </a:lnTo>
                <a:lnTo>
                  <a:pt x="1332" y="210"/>
                </a:lnTo>
                <a:lnTo>
                  <a:pt x="1794" y="0"/>
                </a:lnTo>
                <a:lnTo>
                  <a:pt x="1990" y="214"/>
                </a:lnTo>
                <a:lnTo>
                  <a:pt x="2268" y="582"/>
                </a:lnTo>
                <a:lnTo>
                  <a:pt x="2712" y="816"/>
                </a:lnTo>
                <a:lnTo>
                  <a:pt x="3102" y="660"/>
                </a:lnTo>
                <a:lnTo>
                  <a:pt x="3581" y="648"/>
                </a:lnTo>
              </a:path>
            </a:pathLst>
          </a:custGeom>
          <a:noFill/>
          <a:ln w="28575" cmpd="sng">
            <a:solidFill>
              <a:srgbClr val="FFCCFF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reeform 47"/>
          <p:cNvSpPr>
            <a:spLocks/>
          </p:cNvSpPr>
          <p:nvPr/>
        </p:nvSpPr>
        <p:spPr bwMode="auto">
          <a:xfrm>
            <a:off x="2070224" y="2865909"/>
            <a:ext cx="5661025" cy="809625"/>
          </a:xfrm>
          <a:custGeom>
            <a:avLst/>
            <a:gdLst>
              <a:gd name="T0" fmla="*/ 0 w 3566"/>
              <a:gd name="T1" fmla="*/ 152400 h 510"/>
              <a:gd name="T2" fmla="*/ 304800 w 3566"/>
              <a:gd name="T3" fmla="*/ 247650 h 510"/>
              <a:gd name="T4" fmla="*/ 628650 w 3566"/>
              <a:gd name="T5" fmla="*/ 466725 h 510"/>
              <a:gd name="T6" fmla="*/ 1057275 w 3566"/>
              <a:gd name="T7" fmla="*/ 619125 h 510"/>
              <a:gd name="T8" fmla="*/ 1390650 w 3566"/>
              <a:gd name="T9" fmla="*/ 657225 h 510"/>
              <a:gd name="T10" fmla="*/ 1752600 w 3566"/>
              <a:gd name="T11" fmla="*/ 447675 h 510"/>
              <a:gd name="T12" fmla="*/ 2047875 w 3566"/>
              <a:gd name="T13" fmla="*/ 133350 h 510"/>
              <a:gd name="T14" fmla="*/ 2457450 w 3566"/>
              <a:gd name="T15" fmla="*/ 0 h 510"/>
              <a:gd name="T16" fmla="*/ 2981325 w 3566"/>
              <a:gd name="T17" fmla="*/ 228600 h 510"/>
              <a:gd name="T18" fmla="*/ 3390900 w 3566"/>
              <a:gd name="T19" fmla="*/ 457200 h 510"/>
              <a:gd name="T20" fmla="*/ 3848100 w 3566"/>
              <a:gd name="T21" fmla="*/ 723900 h 510"/>
              <a:gd name="T22" fmla="*/ 4286250 w 3566"/>
              <a:gd name="T23" fmla="*/ 762000 h 510"/>
              <a:gd name="T24" fmla="*/ 4867275 w 3566"/>
              <a:gd name="T25" fmla="*/ 714375 h 510"/>
              <a:gd name="T26" fmla="*/ 5267325 w 3566"/>
              <a:gd name="T27" fmla="*/ 704850 h 510"/>
              <a:gd name="T28" fmla="*/ 5661025 w 3566"/>
              <a:gd name="T29" fmla="*/ 809625 h 51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566" h="510">
                <a:moveTo>
                  <a:pt x="0" y="96"/>
                </a:moveTo>
                <a:lnTo>
                  <a:pt x="192" y="156"/>
                </a:lnTo>
                <a:lnTo>
                  <a:pt x="396" y="294"/>
                </a:lnTo>
                <a:lnTo>
                  <a:pt x="666" y="390"/>
                </a:lnTo>
                <a:lnTo>
                  <a:pt x="876" y="414"/>
                </a:lnTo>
                <a:lnTo>
                  <a:pt x="1104" y="282"/>
                </a:lnTo>
                <a:lnTo>
                  <a:pt x="1290" y="84"/>
                </a:lnTo>
                <a:lnTo>
                  <a:pt x="1548" y="0"/>
                </a:lnTo>
                <a:lnTo>
                  <a:pt x="1878" y="144"/>
                </a:lnTo>
                <a:lnTo>
                  <a:pt x="2136" y="288"/>
                </a:lnTo>
                <a:lnTo>
                  <a:pt x="2424" y="456"/>
                </a:lnTo>
                <a:lnTo>
                  <a:pt x="2700" y="480"/>
                </a:lnTo>
                <a:lnTo>
                  <a:pt x="3066" y="450"/>
                </a:lnTo>
                <a:lnTo>
                  <a:pt x="3318" y="444"/>
                </a:lnTo>
                <a:lnTo>
                  <a:pt x="3566" y="510"/>
                </a:lnTo>
              </a:path>
            </a:pathLst>
          </a:custGeom>
          <a:noFill/>
          <a:ln w="28575" cmpd="sng">
            <a:solidFill>
              <a:srgbClr val="FF9999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Freeform 48"/>
          <p:cNvSpPr>
            <a:spLocks/>
          </p:cNvSpPr>
          <p:nvPr/>
        </p:nvSpPr>
        <p:spPr bwMode="auto">
          <a:xfrm>
            <a:off x="1867024" y="2618259"/>
            <a:ext cx="5864225" cy="885825"/>
          </a:xfrm>
          <a:custGeom>
            <a:avLst/>
            <a:gdLst>
              <a:gd name="T0" fmla="*/ 0 w 3694"/>
              <a:gd name="T1" fmla="*/ 628650 h 558"/>
              <a:gd name="T2" fmla="*/ 512763 w 3694"/>
              <a:gd name="T3" fmla="*/ 674688 h 558"/>
              <a:gd name="T4" fmla="*/ 762000 w 3694"/>
              <a:gd name="T5" fmla="*/ 685800 h 558"/>
              <a:gd name="T6" fmla="*/ 1343025 w 3694"/>
              <a:gd name="T7" fmla="*/ 876300 h 558"/>
              <a:gd name="T8" fmla="*/ 1733550 w 3694"/>
              <a:gd name="T9" fmla="*/ 400050 h 558"/>
              <a:gd name="T10" fmla="*/ 2105025 w 3694"/>
              <a:gd name="T11" fmla="*/ 0 h 558"/>
              <a:gd name="T12" fmla="*/ 2638425 w 3694"/>
              <a:gd name="T13" fmla="*/ 219075 h 558"/>
              <a:gd name="T14" fmla="*/ 2838450 w 3694"/>
              <a:gd name="T15" fmla="*/ 361950 h 558"/>
              <a:gd name="T16" fmla="*/ 3209925 w 3694"/>
              <a:gd name="T17" fmla="*/ 504825 h 558"/>
              <a:gd name="T18" fmla="*/ 3600450 w 3694"/>
              <a:gd name="T19" fmla="*/ 723900 h 558"/>
              <a:gd name="T20" fmla="*/ 3933825 w 3694"/>
              <a:gd name="T21" fmla="*/ 885825 h 558"/>
              <a:gd name="T22" fmla="*/ 4229100 w 3694"/>
              <a:gd name="T23" fmla="*/ 885825 h 558"/>
              <a:gd name="T24" fmla="*/ 4572000 w 3694"/>
              <a:gd name="T25" fmla="*/ 752475 h 558"/>
              <a:gd name="T26" fmla="*/ 4953000 w 3694"/>
              <a:gd name="T27" fmla="*/ 400050 h 558"/>
              <a:gd name="T28" fmla="*/ 5343525 w 3694"/>
              <a:gd name="T29" fmla="*/ 247650 h 558"/>
              <a:gd name="T30" fmla="*/ 5864225 w 3694"/>
              <a:gd name="T31" fmla="*/ 428625 h 55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694" h="558">
                <a:moveTo>
                  <a:pt x="0" y="396"/>
                </a:moveTo>
                <a:lnTo>
                  <a:pt x="323" y="425"/>
                </a:lnTo>
                <a:lnTo>
                  <a:pt x="480" y="432"/>
                </a:lnTo>
                <a:lnTo>
                  <a:pt x="846" y="552"/>
                </a:lnTo>
                <a:lnTo>
                  <a:pt x="1092" y="252"/>
                </a:lnTo>
                <a:lnTo>
                  <a:pt x="1326" y="0"/>
                </a:lnTo>
                <a:lnTo>
                  <a:pt x="1662" y="138"/>
                </a:lnTo>
                <a:lnTo>
                  <a:pt x="1788" y="228"/>
                </a:lnTo>
                <a:lnTo>
                  <a:pt x="2022" y="318"/>
                </a:lnTo>
                <a:lnTo>
                  <a:pt x="2268" y="456"/>
                </a:lnTo>
                <a:lnTo>
                  <a:pt x="2478" y="558"/>
                </a:lnTo>
                <a:lnTo>
                  <a:pt x="2664" y="558"/>
                </a:lnTo>
                <a:lnTo>
                  <a:pt x="2880" y="474"/>
                </a:lnTo>
                <a:lnTo>
                  <a:pt x="3120" y="252"/>
                </a:lnTo>
                <a:lnTo>
                  <a:pt x="3366" y="156"/>
                </a:lnTo>
                <a:lnTo>
                  <a:pt x="3694" y="270"/>
                </a:lnTo>
              </a:path>
            </a:pathLst>
          </a:custGeom>
          <a:noFill/>
          <a:ln w="28575" cmpd="sng">
            <a:solidFill>
              <a:srgbClr val="777777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Freeform 49"/>
          <p:cNvSpPr>
            <a:spLocks/>
          </p:cNvSpPr>
          <p:nvPr/>
        </p:nvSpPr>
        <p:spPr bwMode="auto">
          <a:xfrm>
            <a:off x="2063874" y="2646834"/>
            <a:ext cx="2743200" cy="1252538"/>
          </a:xfrm>
          <a:custGeom>
            <a:avLst/>
            <a:gdLst>
              <a:gd name="T0" fmla="*/ 0 w 1728"/>
              <a:gd name="T1" fmla="*/ 1252538 h 789"/>
              <a:gd name="T2" fmla="*/ 403225 w 1728"/>
              <a:gd name="T3" fmla="*/ 438150 h 789"/>
              <a:gd name="T4" fmla="*/ 769938 w 1728"/>
              <a:gd name="T5" fmla="*/ 257175 h 789"/>
              <a:gd name="T6" fmla="*/ 1189038 w 1728"/>
              <a:gd name="T7" fmla="*/ 438150 h 789"/>
              <a:gd name="T8" fmla="*/ 1576388 w 1728"/>
              <a:gd name="T9" fmla="*/ 361950 h 789"/>
              <a:gd name="T10" fmla="*/ 1922463 w 1728"/>
              <a:gd name="T11" fmla="*/ 85725 h 789"/>
              <a:gd name="T12" fmla="*/ 2279650 w 1728"/>
              <a:gd name="T13" fmla="*/ 0 h 789"/>
              <a:gd name="T14" fmla="*/ 2533650 w 1728"/>
              <a:gd name="T15" fmla="*/ 80963 h 789"/>
              <a:gd name="T16" fmla="*/ 2743200 w 1728"/>
              <a:gd name="T17" fmla="*/ 238125 h 78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728" h="789">
                <a:moveTo>
                  <a:pt x="0" y="789"/>
                </a:moveTo>
                <a:lnTo>
                  <a:pt x="254" y="276"/>
                </a:lnTo>
                <a:lnTo>
                  <a:pt x="485" y="162"/>
                </a:lnTo>
                <a:lnTo>
                  <a:pt x="749" y="276"/>
                </a:lnTo>
                <a:lnTo>
                  <a:pt x="993" y="228"/>
                </a:lnTo>
                <a:lnTo>
                  <a:pt x="1211" y="54"/>
                </a:lnTo>
                <a:lnTo>
                  <a:pt x="1436" y="0"/>
                </a:lnTo>
                <a:lnTo>
                  <a:pt x="1596" y="51"/>
                </a:lnTo>
                <a:lnTo>
                  <a:pt x="1728" y="150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Line 50"/>
          <p:cNvSpPr>
            <a:spLocks noChangeShapeType="1"/>
          </p:cNvSpPr>
          <p:nvPr/>
        </p:nvSpPr>
        <p:spPr bwMode="auto">
          <a:xfrm>
            <a:off x="4938837" y="1921347"/>
            <a:ext cx="0" cy="381952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Line 51"/>
          <p:cNvSpPr>
            <a:spLocks noChangeShapeType="1"/>
          </p:cNvSpPr>
          <p:nvPr/>
        </p:nvSpPr>
        <p:spPr bwMode="auto">
          <a:xfrm>
            <a:off x="2074987" y="3062759"/>
            <a:ext cx="5713412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Line 52"/>
          <p:cNvSpPr>
            <a:spLocks noChangeShapeType="1"/>
          </p:cNvSpPr>
          <p:nvPr/>
        </p:nvSpPr>
        <p:spPr bwMode="auto">
          <a:xfrm>
            <a:off x="2123728" y="5517232"/>
            <a:ext cx="5675313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 Box 53"/>
          <p:cNvSpPr txBox="1">
            <a:spLocks noChangeArrowheads="1"/>
          </p:cNvSpPr>
          <p:nvPr/>
        </p:nvSpPr>
        <p:spPr bwMode="auto">
          <a:xfrm>
            <a:off x="2114674" y="5805959"/>
            <a:ext cx="606901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-80           -40             0              40            80     </a:t>
            </a:r>
          </a:p>
        </p:txBody>
      </p:sp>
      <p:sp>
        <p:nvSpPr>
          <p:cNvPr id="61" name="Text Box 64"/>
          <p:cNvSpPr txBox="1">
            <a:spLocks noChangeArrowheads="1"/>
          </p:cNvSpPr>
          <p:nvPr/>
        </p:nvSpPr>
        <p:spPr bwMode="auto">
          <a:xfrm>
            <a:off x="728787" y="1521297"/>
            <a:ext cx="3800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(24 events in 9000 yrs) </a:t>
            </a:r>
          </a:p>
        </p:txBody>
      </p:sp>
      <p:sp>
        <p:nvSpPr>
          <p:cNvPr id="62" name="Freeform 65"/>
          <p:cNvSpPr>
            <a:spLocks/>
          </p:cNvSpPr>
          <p:nvPr/>
        </p:nvSpPr>
        <p:spPr bwMode="auto">
          <a:xfrm>
            <a:off x="2063874" y="3037359"/>
            <a:ext cx="5672138" cy="2743200"/>
          </a:xfrm>
          <a:custGeom>
            <a:avLst/>
            <a:gdLst>
              <a:gd name="T0" fmla="*/ 0 w 3573"/>
              <a:gd name="T1" fmla="*/ 2314575 h 1728"/>
              <a:gd name="T2" fmla="*/ 752475 w 3573"/>
              <a:gd name="T3" fmla="*/ 2743200 h 1728"/>
              <a:gd name="T4" fmla="*/ 1466850 w 3573"/>
              <a:gd name="T5" fmla="*/ 2743200 h 1728"/>
              <a:gd name="T6" fmla="*/ 2162175 w 3573"/>
              <a:gd name="T7" fmla="*/ 1057275 h 1728"/>
              <a:gd name="T8" fmla="*/ 2867025 w 3573"/>
              <a:gd name="T9" fmla="*/ 0 h 1728"/>
              <a:gd name="T10" fmla="*/ 3600450 w 3573"/>
              <a:gd name="T11" fmla="*/ 1171575 h 1728"/>
              <a:gd name="T12" fmla="*/ 4300538 w 3573"/>
              <a:gd name="T13" fmla="*/ 2719388 h 1728"/>
              <a:gd name="T14" fmla="*/ 5005388 w 3573"/>
              <a:gd name="T15" fmla="*/ 2724150 h 1728"/>
              <a:gd name="T16" fmla="*/ 5672138 w 3573"/>
              <a:gd name="T17" fmla="*/ 1257300 h 17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573" h="1728">
                <a:moveTo>
                  <a:pt x="0" y="1458"/>
                </a:moveTo>
                <a:lnTo>
                  <a:pt x="474" y="1728"/>
                </a:lnTo>
                <a:lnTo>
                  <a:pt x="924" y="1728"/>
                </a:lnTo>
                <a:lnTo>
                  <a:pt x="1362" y="666"/>
                </a:lnTo>
                <a:lnTo>
                  <a:pt x="1806" y="0"/>
                </a:lnTo>
                <a:lnTo>
                  <a:pt x="2268" y="738"/>
                </a:lnTo>
                <a:lnTo>
                  <a:pt x="2709" y="1713"/>
                </a:lnTo>
                <a:lnTo>
                  <a:pt x="3153" y="1716"/>
                </a:lnTo>
                <a:lnTo>
                  <a:pt x="3573" y="792"/>
                </a:lnTo>
              </a:path>
            </a:pathLst>
          </a:custGeom>
          <a:noFill/>
          <a:ln w="28575" cmpd="sng">
            <a:solidFill>
              <a:schemeClr val="accent2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 Box 66"/>
          <p:cNvSpPr txBox="1">
            <a:spLocks noChangeArrowheads="1"/>
          </p:cNvSpPr>
          <p:nvPr/>
        </p:nvSpPr>
        <p:spPr bwMode="auto">
          <a:xfrm rot="16200000">
            <a:off x="-960313" y="3675534"/>
            <a:ext cx="38862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Solar Modulation Parameter,  </a:t>
            </a:r>
            <a:r>
              <a:rPr lang="en-GB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</a:t>
            </a:r>
            <a:r>
              <a:rPr lang="en-GB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(MV)    </a:t>
            </a:r>
            <a:r>
              <a:rPr lang="en-GB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 Box 68"/>
          <p:cNvSpPr txBox="1">
            <a:spLocks noChangeArrowheads="1"/>
          </p:cNvSpPr>
          <p:nvPr/>
        </p:nvSpPr>
        <p:spPr bwMode="auto">
          <a:xfrm>
            <a:off x="1124000" y="2199556"/>
            <a:ext cx="801687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ts val="4200"/>
              </a:spcBef>
            </a:pP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800</a:t>
            </a:r>
          </a:p>
          <a:p>
            <a:pPr algn="r">
              <a:spcBef>
                <a:spcPts val="4200"/>
              </a:spcBef>
            </a:pP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600</a:t>
            </a:r>
          </a:p>
          <a:p>
            <a:pPr algn="r">
              <a:spcBef>
                <a:spcPts val="4200"/>
              </a:spcBef>
            </a:pP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400</a:t>
            </a:r>
          </a:p>
          <a:p>
            <a:pPr algn="r">
              <a:spcBef>
                <a:spcPts val="4200"/>
              </a:spcBef>
            </a:pP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200</a:t>
            </a:r>
          </a:p>
          <a:p>
            <a:pPr algn="r">
              <a:spcBef>
                <a:spcPts val="4200"/>
              </a:spcBef>
            </a:pP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</a:t>
            </a:r>
          </a:p>
          <a:p>
            <a:pPr algn="r"/>
            <a:endParaRPr lang="en-GB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69"/>
          <p:cNvSpPr>
            <a:spLocks noChangeArrowheads="1"/>
          </p:cNvSpPr>
          <p:nvPr/>
        </p:nvSpPr>
        <p:spPr bwMode="auto">
          <a:xfrm>
            <a:off x="2062287" y="2197572"/>
            <a:ext cx="5676900" cy="36004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61" grpId="0"/>
      <p:bldP spid="6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“Analogue” forecast</a:t>
            </a:r>
            <a:br>
              <a:rPr lang="en-GB" dirty="0" smtClean="0"/>
            </a:br>
            <a:r>
              <a:rPr lang="en-GB" sz="2000" dirty="0" smtClean="0">
                <a:solidFill>
                  <a:schemeClr val="tx1"/>
                </a:solidFill>
              </a:rPr>
              <a:t>Barnard et al., GRL, 2011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F8BFB-D94F-428C-AD3F-62C334E8D75B}" type="slidenum">
              <a:rPr lang="en-GB" smtClean="0"/>
              <a:pPr/>
              <a:t>41</a:t>
            </a:fld>
            <a:endParaRPr lang="en-GB"/>
          </a:p>
        </p:txBody>
      </p:sp>
      <p:grpSp>
        <p:nvGrpSpPr>
          <p:cNvPr id="883716" name="Group 4"/>
          <p:cNvGrpSpPr>
            <a:grpSpLocks noChangeAspect="1"/>
          </p:cNvGrpSpPr>
          <p:nvPr/>
        </p:nvGrpSpPr>
        <p:grpSpPr bwMode="auto">
          <a:xfrm>
            <a:off x="1042988" y="1484313"/>
            <a:ext cx="6918325" cy="5002212"/>
            <a:chOff x="657" y="935"/>
            <a:chExt cx="4358" cy="3151"/>
          </a:xfrm>
        </p:grpSpPr>
        <p:sp>
          <p:nvSpPr>
            <p:cNvPr id="883715" name="AutoShape 3"/>
            <p:cNvSpPr>
              <a:spLocks noChangeAspect="1" noChangeArrowheads="1" noTextEdit="1"/>
            </p:cNvSpPr>
            <p:nvPr/>
          </p:nvSpPr>
          <p:spPr bwMode="auto">
            <a:xfrm>
              <a:off x="657" y="935"/>
              <a:ext cx="4358" cy="3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88371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7" y="935"/>
              <a:ext cx="4361" cy="3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“Analogue” forecasts</a:t>
            </a:r>
            <a:br>
              <a:rPr lang="en-GB" dirty="0" smtClean="0"/>
            </a:br>
            <a:r>
              <a:rPr lang="en-GB" sz="2000" dirty="0" smtClean="0">
                <a:solidFill>
                  <a:schemeClr val="tx1"/>
                </a:solidFill>
              </a:rPr>
              <a:t>Lockwood et al., </a:t>
            </a:r>
            <a:r>
              <a:rPr lang="en-GB" sz="2000" dirty="0" err="1" smtClean="0">
                <a:solidFill>
                  <a:schemeClr val="tx1"/>
                </a:solidFill>
              </a:rPr>
              <a:t>Astron&amp;Geophys</a:t>
            </a:r>
            <a:r>
              <a:rPr lang="en-GB" sz="2000" dirty="0" smtClean="0">
                <a:solidFill>
                  <a:schemeClr val="tx1"/>
                </a:solidFill>
              </a:rPr>
              <a:t>, 2012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4B07-723E-4FEB-828A-B850290B1289}" type="slidenum">
              <a:rPr lang="en-GB" smtClean="0"/>
              <a:pPr/>
              <a:t>42</a:t>
            </a:fld>
            <a:endParaRPr lang="en-GB"/>
          </a:p>
        </p:txBody>
      </p:sp>
      <p:pic>
        <p:nvPicPr>
          <p:cNvPr id="3074" name="Picture 2" descr="C:\Users\MATHEW~1\AppData\Local\Temp\ScreenCli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31637"/>
            <a:ext cx="6277322" cy="483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THEW~1\AppData\Local\Temp\ScreenCli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59" y="131763"/>
            <a:ext cx="6336705" cy="672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4B07-723E-4FEB-828A-B850290B1289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547664" y="351643"/>
            <a:ext cx="241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Sunspot number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547664" y="1940794"/>
            <a:ext cx="241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IMF B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547664" y="4340229"/>
            <a:ext cx="31369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Oulu n.m. GCR counts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541809" y="4928939"/>
            <a:ext cx="31369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aa</a:t>
            </a: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geomagnetic index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838" cy="1143000"/>
          </a:xfrm>
        </p:spPr>
        <p:txBody>
          <a:bodyPr/>
          <a:lstStyle/>
          <a:p>
            <a:r>
              <a:rPr lang="en-GB" dirty="0" smtClean="0"/>
              <a:t>Total solar irradiance</a:t>
            </a:r>
            <a:br>
              <a:rPr lang="en-GB" dirty="0" smtClean="0"/>
            </a:br>
            <a:r>
              <a:rPr lang="en-GB" sz="2000" dirty="0" smtClean="0">
                <a:solidFill>
                  <a:schemeClr val="tx1"/>
                </a:solidFill>
              </a:rPr>
              <a:t>Jones et al., JGR, 2012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24B07-723E-4FEB-828A-B850290B1289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742731" y="3182963"/>
            <a:ext cx="787400" cy="2413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628800"/>
            <a:ext cx="6192688" cy="5163438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1845544" y="1551013"/>
            <a:ext cx="3467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Lean (2000)</a:t>
            </a:r>
            <a:endParaRPr lang="en-GB" sz="20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835696" y="3212976"/>
            <a:ext cx="3467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Krivova</a:t>
            </a: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et al. (2007)</a:t>
            </a:r>
            <a:endParaRPr lang="en-GB" sz="20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1835696" y="4869160"/>
            <a:ext cx="3467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Lean (2009)</a:t>
            </a:r>
            <a:endParaRPr lang="en-GB" sz="20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Sun varies on many timescales, from seconds to millennia.</a:t>
            </a:r>
          </a:p>
          <a:p>
            <a:r>
              <a:rPr lang="en-GB" dirty="0" smtClean="0"/>
              <a:t>The space-age has been a period of high activity</a:t>
            </a:r>
          </a:p>
          <a:p>
            <a:r>
              <a:rPr lang="en-GB" dirty="0" smtClean="0"/>
              <a:t>We’re currently very close to solar maximum, likely the smallest for ~100 years.</a:t>
            </a:r>
          </a:p>
          <a:p>
            <a:r>
              <a:rPr lang="en-GB" dirty="0" smtClean="0"/>
              <a:t>This could well be the start of a long-term decline.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We live in interesting times!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F8BFB-D94F-428C-AD3F-62C334E8D75B}" type="slidenum">
              <a:rPr lang="en-GB" smtClean="0"/>
              <a:pPr/>
              <a:t>45</a:t>
            </a:fld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Group sunspot number</a:t>
            </a:r>
            <a:br>
              <a:rPr lang="en-GB" dirty="0" smtClean="0"/>
            </a:br>
            <a:r>
              <a:rPr lang="en-GB" sz="2000" dirty="0" smtClean="0">
                <a:solidFill>
                  <a:schemeClr val="tx1"/>
                </a:solidFill>
              </a:rPr>
              <a:t>Hoyt &amp; </a:t>
            </a:r>
            <a:r>
              <a:rPr lang="en-GB" sz="2000" dirty="0" err="1" smtClean="0">
                <a:solidFill>
                  <a:schemeClr val="tx1"/>
                </a:solidFill>
              </a:rPr>
              <a:t>Schatten</a:t>
            </a:r>
            <a:r>
              <a:rPr lang="en-GB" sz="2000" dirty="0" smtClean="0">
                <a:solidFill>
                  <a:schemeClr val="tx1"/>
                </a:solidFill>
              </a:rPr>
              <a:t>, Sol. Phys, 1998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F8BFB-D94F-428C-AD3F-62C334E8D75B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6" name="Picture 2" descr="C:\Users\vy902033\Desktop\gSSN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711" r="8761"/>
          <a:stretch>
            <a:fillRect/>
          </a:stretch>
        </p:blipFill>
        <p:spPr bwMode="auto">
          <a:xfrm>
            <a:off x="145714" y="2420888"/>
            <a:ext cx="8818774" cy="266429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F8BFB-D94F-428C-AD3F-62C334E8D75B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5" name="Picture 2" descr="bf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812" r="3538" b="44482"/>
          <a:stretch>
            <a:fillRect/>
          </a:stretch>
        </p:blipFill>
        <p:spPr bwMode="auto">
          <a:xfrm>
            <a:off x="683568" y="1628800"/>
            <a:ext cx="784887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683568" y="332656"/>
            <a:ext cx="61928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Sunspot latitude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8129" name="Picture 1" descr="C:\Users\vy902033\AppData\Local\Temp\enhtmlclip\ScreenClip(48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3594"/>
            <a:ext cx="8748464" cy="2121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02920000"/>
      </p:ext>
    </p:extLst>
  </p:cSld>
  <p:clrMapOvr>
    <a:masterClrMapping/>
  </p:clrMapOvr>
  <p:transition advTm="75895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6192838" cy="1143000"/>
          </a:xfrm>
        </p:spPr>
        <p:txBody>
          <a:bodyPr/>
          <a:lstStyle/>
          <a:p>
            <a:r>
              <a:rPr lang="en-GB" dirty="0" smtClean="0"/>
              <a:t>What does sunspot number</a:t>
            </a:r>
            <a:br>
              <a:rPr lang="en-GB" dirty="0" smtClean="0"/>
            </a:br>
            <a:r>
              <a:rPr lang="en-GB" dirty="0" smtClean="0"/>
              <a:t>actually measure? </a:t>
            </a:r>
            <a:br>
              <a:rPr lang="en-GB" dirty="0" smtClean="0"/>
            </a:br>
            <a:r>
              <a:rPr lang="en-GB" sz="2000" dirty="0" smtClean="0">
                <a:solidFill>
                  <a:schemeClr val="tx1"/>
                </a:solidFill>
              </a:rPr>
              <a:t>No, really.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060848"/>
            <a:ext cx="3528392" cy="3882752"/>
          </a:xfrm>
        </p:spPr>
        <p:txBody>
          <a:bodyPr/>
          <a:lstStyle/>
          <a:p>
            <a:r>
              <a:rPr lang="en-GB" dirty="0" smtClean="0"/>
              <a:t>Changing observers, changing eyesight, changing telescopes, even changing methods of counting!</a:t>
            </a:r>
          </a:p>
          <a:p>
            <a:r>
              <a:rPr lang="en-GB" dirty="0"/>
              <a:t>A</a:t>
            </a:r>
            <a:r>
              <a:rPr lang="en-GB" dirty="0" smtClean="0"/>
              <a:t>t best, sunspot number is a threshold concept</a:t>
            </a:r>
          </a:p>
          <a:p>
            <a:pPr lvl="1"/>
            <a:r>
              <a:rPr lang="en-GB" dirty="0" smtClean="0"/>
              <a:t>Flux still emerges at R=0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F8BFB-D94F-428C-AD3F-62C334E8D75B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7" y="1844824"/>
            <a:ext cx="5193835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7081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9" name="Rectangle 7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43080" name="Rectangle 8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43081" name="Rectangle 9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43082" name="Rectangle 10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43083" name="Rectangle 11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43084" name="Rectangle 12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43086" name="Rectangle 14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4308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43089" name="Rectangle 17"/>
          <p:cNvSpPr>
            <a:spLocks noChangeArrowheads="1"/>
          </p:cNvSpPr>
          <p:nvPr/>
        </p:nvSpPr>
        <p:spPr bwMode="auto">
          <a:xfrm>
            <a:off x="0" y="3297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pic>
        <p:nvPicPr>
          <p:cNvPr id="643093" name="magneto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5112568" cy="511256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467544" y="260648"/>
            <a:ext cx="6192838" cy="85010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Rdg Vesta" pitchFamily="50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Rdg Vesta" pitchFamily="50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Rdg Vesta" pitchFamily="50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Rdg Vesta" pitchFamily="50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Rdg Vesta" pitchFamily="5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Rdg Vesta" pitchFamily="5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Rdg Vesta" pitchFamily="5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Rdg Vesta" pitchFamily="50" charset="0"/>
              </a:defRPr>
            </a:lvl9pPr>
          </a:lstStyle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Photospheric flux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SOHO MDI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magnetogram</a:t>
            </a: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084168" y="1556792"/>
            <a:ext cx="2736304" cy="481054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dirty="0" smtClean="0">
                <a:latin typeface="Arial" pitchFamily="34" charset="0"/>
                <a:cs typeface="Arial" pitchFamily="34" charset="0"/>
              </a:rPr>
              <a:t>Zeeman splitting to measure line-of-sight B</a:t>
            </a:r>
          </a:p>
          <a:p>
            <a:r>
              <a:rPr lang="en-GB" dirty="0" err="1" smtClean="0">
                <a:latin typeface="Arial" pitchFamily="34" charset="0"/>
                <a:cs typeface="Arial" pitchFamily="34" charset="0"/>
              </a:rPr>
              <a:t>Magnetograms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back to 1970s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Hard to observe polar regions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051446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4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4309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6192838" cy="850106"/>
          </a:xfrm>
        </p:spPr>
        <p:txBody>
          <a:bodyPr/>
          <a:lstStyle/>
          <a:p>
            <a:r>
              <a:rPr lang="en-US" dirty="0" smtClean="0"/>
              <a:t>Photospheric flux</a:t>
            </a:r>
            <a:br>
              <a:rPr lang="en-US" dirty="0" smtClean="0"/>
            </a:br>
            <a:r>
              <a:rPr lang="en-US" sz="2000" dirty="0" smtClean="0">
                <a:solidFill>
                  <a:schemeClr val="tx1"/>
                </a:solidFill>
              </a:rPr>
              <a:t>Top: David Hathaway, MSFC</a:t>
            </a:r>
            <a:endParaRPr lang="en-US" sz="2000" dirty="0" smtClean="0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 cstate="print"/>
          <a:srcRect l="1419" t="17793" r="2045" b="12811"/>
          <a:stretch>
            <a:fillRect/>
          </a:stretch>
        </p:blipFill>
        <p:spPr bwMode="auto">
          <a:xfrm>
            <a:off x="428625" y="1412776"/>
            <a:ext cx="8715375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4" cstate="print"/>
          <a:srcRect l="5441" r="8403"/>
          <a:stretch>
            <a:fillRect/>
          </a:stretch>
        </p:blipFill>
        <p:spPr bwMode="auto">
          <a:xfrm>
            <a:off x="0" y="3645024"/>
            <a:ext cx="8858250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47918922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wensSTFCsummerSchool2010">
  <a:themeElements>
    <a:clrScheme name="Office Theme 1">
      <a:dk1>
        <a:srgbClr val="000000"/>
      </a:dk1>
      <a:lt1>
        <a:srgbClr val="FFFFFF"/>
      </a:lt1>
      <a:dk2>
        <a:srgbClr val="FF6600"/>
      </a:dk2>
      <a:lt2>
        <a:srgbClr val="1C1C1C"/>
      </a:lt2>
      <a:accent1>
        <a:srgbClr val="FF6600"/>
      </a:accent1>
      <a:accent2>
        <a:srgbClr val="808080"/>
      </a:accent2>
      <a:accent3>
        <a:srgbClr val="FFFFFF"/>
      </a:accent3>
      <a:accent4>
        <a:srgbClr val="000000"/>
      </a:accent4>
      <a:accent5>
        <a:srgbClr val="FFB8AA"/>
      </a:accent5>
      <a:accent6>
        <a:srgbClr val="737373"/>
      </a:accent6>
      <a:hlink>
        <a:srgbClr val="B2B2B2"/>
      </a:hlink>
      <a:folHlink>
        <a:srgbClr val="DDDDDD"/>
      </a:folHlink>
    </a:clrScheme>
    <a:fontScheme name="Office Theme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itchFamily="50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FF6600"/>
      </a:dk2>
      <a:lt2>
        <a:srgbClr val="1C1C1C"/>
      </a:lt2>
      <a:accent1>
        <a:srgbClr val="FF6600"/>
      </a:accent1>
      <a:accent2>
        <a:srgbClr val="808080"/>
      </a:accent2>
      <a:accent3>
        <a:srgbClr val="FFFFFF"/>
      </a:accent3>
      <a:accent4>
        <a:srgbClr val="000000"/>
      </a:accent4>
      <a:accent5>
        <a:srgbClr val="FFB8AA"/>
      </a:accent5>
      <a:accent6>
        <a:srgbClr val="737373"/>
      </a:accent6>
      <a:hlink>
        <a:srgbClr val="B2B2B2"/>
      </a:hlink>
      <a:folHlink>
        <a:srgbClr val="DDDDDD"/>
      </a:folHlink>
    </a:clrScheme>
    <a:fontScheme name="Custom Design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itchFamily="50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">
      <a:dk1>
        <a:srgbClr val="000000"/>
      </a:dk1>
      <a:lt1>
        <a:srgbClr val="FFFFFF"/>
      </a:lt1>
      <a:dk2>
        <a:srgbClr val="1B4C8F"/>
      </a:dk2>
      <a:lt2>
        <a:srgbClr val="1C1C1C"/>
      </a:lt2>
      <a:accent1>
        <a:srgbClr val="333333"/>
      </a:accent1>
      <a:accent2>
        <a:srgbClr val="808080"/>
      </a:accent2>
      <a:accent3>
        <a:srgbClr val="FFFFFF"/>
      </a:accent3>
      <a:accent4>
        <a:srgbClr val="000000"/>
      </a:accent4>
      <a:accent5>
        <a:srgbClr val="ADADAD"/>
      </a:accent5>
      <a:accent6>
        <a:srgbClr val="737373"/>
      </a:accent6>
      <a:hlink>
        <a:srgbClr val="B2B2B2"/>
      </a:hlink>
      <a:folHlink>
        <a:srgbClr val="DDDDDD"/>
      </a:folHlink>
    </a:clrScheme>
    <a:fontScheme name="1_Custom Design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itchFamily="50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3">
        <a:dk1>
          <a:srgbClr val="1C1C1C"/>
        </a:dk1>
        <a:lt1>
          <a:srgbClr val="FFFFFF"/>
        </a:lt1>
        <a:dk2>
          <a:srgbClr val="1A4B8E"/>
        </a:dk2>
        <a:lt2>
          <a:srgbClr val="FFFFFF"/>
        </a:lt2>
        <a:accent1>
          <a:srgbClr val="333333"/>
        </a:accent1>
        <a:accent2>
          <a:srgbClr val="808080"/>
        </a:accent2>
        <a:accent3>
          <a:srgbClr val="ABB1C6"/>
        </a:accent3>
        <a:accent4>
          <a:srgbClr val="DADADA"/>
        </a:accent4>
        <a:accent5>
          <a:srgbClr val="ADADAD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4">
        <a:dk1>
          <a:srgbClr val="FFFFFF"/>
        </a:dk1>
        <a:lt1>
          <a:srgbClr val="FFFFFF"/>
        </a:lt1>
        <a:dk2>
          <a:srgbClr val="FFFFFF"/>
        </a:dk2>
        <a:lt2>
          <a:srgbClr val="1C1C1C"/>
        </a:lt2>
        <a:accent1>
          <a:srgbClr val="333333"/>
        </a:accent1>
        <a:accent2>
          <a:srgbClr val="808080"/>
        </a:accent2>
        <a:accent3>
          <a:srgbClr val="FFFFFF"/>
        </a:accent3>
        <a:accent4>
          <a:srgbClr val="DADADA"/>
        </a:accent4>
        <a:accent5>
          <a:srgbClr val="ADADAD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15">
        <a:dk1>
          <a:srgbClr val="FFFFFF"/>
        </a:dk1>
        <a:lt1>
          <a:srgbClr val="FFFFFF"/>
        </a:lt1>
        <a:dk2>
          <a:srgbClr val="FFFFFF"/>
        </a:dk2>
        <a:lt2>
          <a:srgbClr val="1C1C1C"/>
        </a:lt2>
        <a:accent1>
          <a:srgbClr val="9C0113"/>
        </a:accent1>
        <a:accent2>
          <a:srgbClr val="808080"/>
        </a:accent2>
        <a:accent3>
          <a:srgbClr val="FFFFFF"/>
        </a:accent3>
        <a:accent4>
          <a:srgbClr val="DADADA"/>
        </a:accent4>
        <a:accent5>
          <a:srgbClr val="CBAAAA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16">
        <a:dk1>
          <a:srgbClr val="000000"/>
        </a:dk1>
        <a:lt1>
          <a:srgbClr val="FFFFFF"/>
        </a:lt1>
        <a:dk2>
          <a:srgbClr val="FFFFFF"/>
        </a:dk2>
        <a:lt2>
          <a:srgbClr val="1C1C1C"/>
        </a:lt2>
        <a:accent1>
          <a:srgbClr val="9C0113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CBAAAA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808080"/>
        </a:dk1>
        <a:lt1>
          <a:srgbClr val="FFFF00"/>
        </a:lt1>
        <a:dk2>
          <a:srgbClr val="000066"/>
        </a:dk2>
        <a:lt2>
          <a:srgbClr val="FFFF00"/>
        </a:lt2>
        <a:accent1>
          <a:srgbClr val="00CC99"/>
        </a:accent1>
        <a:accent2>
          <a:srgbClr val="3333CC"/>
        </a:accent2>
        <a:accent3>
          <a:srgbClr val="AAAAB8"/>
        </a:accent3>
        <a:accent4>
          <a:srgbClr val="DADA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808080"/>
        </a:dk1>
        <a:lt1>
          <a:srgbClr val="FFFF00"/>
        </a:lt1>
        <a:dk2>
          <a:srgbClr val="000066"/>
        </a:dk2>
        <a:lt2>
          <a:srgbClr val="FFFF00"/>
        </a:lt2>
        <a:accent1>
          <a:srgbClr val="00CC99"/>
        </a:accent1>
        <a:accent2>
          <a:srgbClr val="3333CC"/>
        </a:accent2>
        <a:accent3>
          <a:srgbClr val="AAAAB8"/>
        </a:accent3>
        <a:accent4>
          <a:srgbClr val="DADA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wensSTFCsummerSchool2010">
  <a:themeElements>
    <a:clrScheme name="Office Theme 1">
      <a:dk1>
        <a:srgbClr val="000000"/>
      </a:dk1>
      <a:lt1>
        <a:srgbClr val="FFFFFF"/>
      </a:lt1>
      <a:dk2>
        <a:srgbClr val="FF6600"/>
      </a:dk2>
      <a:lt2>
        <a:srgbClr val="1C1C1C"/>
      </a:lt2>
      <a:accent1>
        <a:srgbClr val="FF6600"/>
      </a:accent1>
      <a:accent2>
        <a:srgbClr val="808080"/>
      </a:accent2>
      <a:accent3>
        <a:srgbClr val="FFFFFF"/>
      </a:accent3>
      <a:accent4>
        <a:srgbClr val="000000"/>
      </a:accent4>
      <a:accent5>
        <a:srgbClr val="FFB8AA"/>
      </a:accent5>
      <a:accent6>
        <a:srgbClr val="737373"/>
      </a:accent6>
      <a:hlink>
        <a:srgbClr val="B2B2B2"/>
      </a:hlink>
      <a:folHlink>
        <a:srgbClr val="DDDDDD"/>
      </a:folHlink>
    </a:clrScheme>
    <a:fontScheme name="Office Theme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itchFamily="50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808080"/>
        </a:dk1>
        <a:lt1>
          <a:srgbClr val="FFFF00"/>
        </a:lt1>
        <a:dk2>
          <a:srgbClr val="000066"/>
        </a:dk2>
        <a:lt2>
          <a:srgbClr val="FFFF00"/>
        </a:lt2>
        <a:accent1>
          <a:srgbClr val="00CC99"/>
        </a:accent1>
        <a:accent2>
          <a:srgbClr val="3333CC"/>
        </a:accent2>
        <a:accent3>
          <a:srgbClr val="AAAAB8"/>
        </a:accent3>
        <a:accent4>
          <a:srgbClr val="DADA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OwensSTFCsummerSchool2010">
  <a:themeElements>
    <a:clrScheme name="Office Theme 1">
      <a:dk1>
        <a:srgbClr val="000000"/>
      </a:dk1>
      <a:lt1>
        <a:srgbClr val="FFFFFF"/>
      </a:lt1>
      <a:dk2>
        <a:srgbClr val="FF6600"/>
      </a:dk2>
      <a:lt2>
        <a:srgbClr val="1C1C1C"/>
      </a:lt2>
      <a:accent1>
        <a:srgbClr val="FF6600"/>
      </a:accent1>
      <a:accent2>
        <a:srgbClr val="808080"/>
      </a:accent2>
      <a:accent3>
        <a:srgbClr val="FFFFFF"/>
      </a:accent3>
      <a:accent4>
        <a:srgbClr val="000000"/>
      </a:accent4>
      <a:accent5>
        <a:srgbClr val="FFB8AA"/>
      </a:accent5>
      <a:accent6>
        <a:srgbClr val="737373"/>
      </a:accent6>
      <a:hlink>
        <a:srgbClr val="B2B2B2"/>
      </a:hlink>
      <a:folHlink>
        <a:srgbClr val="DDDDDD"/>
      </a:folHlink>
    </a:clrScheme>
    <a:fontScheme name="Office Theme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itchFamily="50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nk Presentation 8">
    <a:dk1>
      <a:srgbClr val="808080"/>
    </a:dk1>
    <a:lt1>
      <a:srgbClr val="FFFF00"/>
    </a:lt1>
    <a:dk2>
      <a:srgbClr val="000066"/>
    </a:dk2>
    <a:lt2>
      <a:srgbClr val="FFFF00"/>
    </a:lt2>
    <a:accent1>
      <a:srgbClr val="00CC99"/>
    </a:accent1>
    <a:accent2>
      <a:srgbClr val="3333CC"/>
    </a:accent2>
    <a:accent3>
      <a:srgbClr val="AAAAB8"/>
    </a:accent3>
    <a:accent4>
      <a:srgbClr val="DADA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OwensSTFCsummerSchool2010</Template>
  <TotalTime>3165</TotalTime>
  <Words>923</Words>
  <Application>Microsoft Office PowerPoint</Application>
  <PresentationFormat>On-screen Show (4:3)</PresentationFormat>
  <Paragraphs>235</Paragraphs>
  <Slides>45</Slides>
  <Notes>10</Notes>
  <HiddenSlides>0</HiddenSlides>
  <MMClips>5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OwensSTFCsummerSchool2010</vt:lpstr>
      <vt:lpstr>Custom Design</vt:lpstr>
      <vt:lpstr>1_Custom Design</vt:lpstr>
      <vt:lpstr>Blank Presentation</vt:lpstr>
      <vt:lpstr>2_Blank Presentation</vt:lpstr>
      <vt:lpstr>1_OwensSTFCsummerSchool2010</vt:lpstr>
      <vt:lpstr>3_Blank Presentation</vt:lpstr>
      <vt:lpstr>2_OwensSTFCsummerSchool2010</vt:lpstr>
      <vt:lpstr>What is the Sun up to? Solar cycle 24 in a long-term context </vt:lpstr>
      <vt:lpstr>Overview</vt:lpstr>
      <vt:lpstr>Sunspots – evidence of  photospheric structure</vt:lpstr>
      <vt:lpstr>Sunspot number records Royal Greenwich Observatory data</vt:lpstr>
      <vt:lpstr>Group sunspot number Hoyt &amp; Schatten, Sol. Phys, 1998</vt:lpstr>
      <vt:lpstr>Slide 6</vt:lpstr>
      <vt:lpstr>What does sunspot number actually measure?  No, really. </vt:lpstr>
      <vt:lpstr>Slide 8</vt:lpstr>
      <vt:lpstr>Photospheric flux Top: David Hathaway, MSFC</vt:lpstr>
      <vt:lpstr>Modelling the corona Left: Riley et al., 2006; Owens et al., 2008a Right: Eclipse photograph, Carlos &amp; Espenak, 1995.</vt:lpstr>
      <vt:lpstr>PFSS solutions Magnetic field polarity at coronal source surface</vt:lpstr>
      <vt:lpstr>Slide 12</vt:lpstr>
      <vt:lpstr>Three-dimensional structure  of interplanetary magnetic field Owens et al., JGR, 2011</vt:lpstr>
      <vt:lpstr>Slide 14</vt:lpstr>
      <vt:lpstr>Slide 15</vt:lpstr>
      <vt:lpstr>Slide 16</vt:lpstr>
      <vt:lpstr>Heliospheric magnetic flux Owens et al., JGR, 2008</vt:lpstr>
      <vt:lpstr>Heliospheric magnetic flux Owens et al., JGR, 2008</vt:lpstr>
      <vt:lpstr>Geomagnetic disturbances Movie courtesy John Lyon of the CISM group</vt:lpstr>
      <vt:lpstr>Slide 20</vt:lpstr>
      <vt:lpstr>Long-term variations  in HMF Geomagnetic reconstructions</vt:lpstr>
      <vt:lpstr>Longer-term variations  in HMF Geomagnetic reconstructions</vt:lpstr>
      <vt:lpstr>Rise and fall of open solar flux e.g., Lockwood et al., JGR, 2002</vt:lpstr>
      <vt:lpstr>Slide 24</vt:lpstr>
      <vt:lpstr>Ice core reconstructions Steinhilber et al., JGR, 2010</vt:lpstr>
      <vt:lpstr>Slide 26</vt:lpstr>
      <vt:lpstr>Modelling open solar flux Solanki et al., Nature, 2000</vt:lpstr>
      <vt:lpstr>Coronal mass ejections and sunspot number</vt:lpstr>
      <vt:lpstr>Computing the OSF loss rate Owens and Lockwood, JGR, 2012</vt:lpstr>
      <vt:lpstr>HCS location e.g., Smith el al., 2003</vt:lpstr>
      <vt:lpstr>OSF loss and the HCS tilt Owens and Lockwood, JGR, 2012</vt:lpstr>
      <vt:lpstr>OSF loss and HCS tilt Owens et al, JGR, 2011</vt:lpstr>
      <vt:lpstr>OSF reconstruction Owens and Lockwood, JGR, 2012</vt:lpstr>
      <vt:lpstr>Maunder minimum Owens, Usoskin and Lockwood, GRL, 2012</vt:lpstr>
      <vt:lpstr>Cycle 24 – where are we now? Unsigned open solar flux</vt:lpstr>
      <vt:lpstr>Cycle 24 – where are we now? Dave Hathaway (NASA/Marshall Space Flight Center)</vt:lpstr>
      <vt:lpstr>Cycle 24 – where are we now?</vt:lpstr>
      <vt:lpstr>Where are we going? The next solar cycle</vt:lpstr>
      <vt:lpstr>Slide 39</vt:lpstr>
      <vt:lpstr>Previous GSMs Barnard et al., GRL, 2011</vt:lpstr>
      <vt:lpstr>“Analogue” forecast Barnard et al., GRL, 2011</vt:lpstr>
      <vt:lpstr>“Analogue” forecasts Lockwood et al., Astron&amp;Geophys, 2012</vt:lpstr>
      <vt:lpstr>Slide 43</vt:lpstr>
      <vt:lpstr>Total solar irradiance Jones et al., JGR, 2012</vt:lpstr>
      <vt:lpstr>Conclusions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solar wind (in 90 minutes)</dc:title>
  <dc:creator>vy902033</dc:creator>
  <cp:lastModifiedBy>vy902033</cp:lastModifiedBy>
  <cp:revision>297</cp:revision>
  <cp:lastPrinted>2006-09-19T14:59:33Z</cp:lastPrinted>
  <dcterms:created xsi:type="dcterms:W3CDTF">2010-08-25T09:56:17Z</dcterms:created>
  <dcterms:modified xsi:type="dcterms:W3CDTF">2013-04-03T11:52:34Z</dcterms:modified>
</cp:coreProperties>
</file>