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Default Extension="wmv" ContentType="video/x-ms-wm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1" r:id="rId1"/>
  </p:sldMasterIdLst>
  <p:notesMasterIdLst>
    <p:notesMasterId r:id="rId23"/>
  </p:notesMasterIdLst>
  <p:handoutMasterIdLst>
    <p:handoutMasterId r:id="rId24"/>
  </p:handoutMasterIdLst>
  <p:sldIdLst>
    <p:sldId id="562" r:id="rId2"/>
    <p:sldId id="496" r:id="rId3"/>
    <p:sldId id="548" r:id="rId4"/>
    <p:sldId id="516" r:id="rId5"/>
    <p:sldId id="526" r:id="rId6"/>
    <p:sldId id="563" r:id="rId7"/>
    <p:sldId id="564" r:id="rId8"/>
    <p:sldId id="543" r:id="rId9"/>
    <p:sldId id="520" r:id="rId10"/>
    <p:sldId id="529" r:id="rId11"/>
    <p:sldId id="519" r:id="rId12"/>
    <p:sldId id="551" r:id="rId13"/>
    <p:sldId id="555" r:id="rId14"/>
    <p:sldId id="544" r:id="rId15"/>
    <p:sldId id="502" r:id="rId16"/>
    <p:sldId id="552" r:id="rId17"/>
    <p:sldId id="553" r:id="rId18"/>
    <p:sldId id="554" r:id="rId19"/>
    <p:sldId id="550" r:id="rId20"/>
    <p:sldId id="559" r:id="rId21"/>
    <p:sldId id="508" r:id="rId22"/>
  </p:sldIdLst>
  <p:sldSz cx="9144000" cy="6858000" type="screen4x3"/>
  <p:notesSz cx="6888163" cy="9623425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81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81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81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81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81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81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81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81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81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31">
          <p15:clr>
            <a:srgbClr val="A4A3A4"/>
          </p15:clr>
        </p15:guide>
        <p15:guide id="2" pos="216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602F"/>
    <a:srgbClr val="F83439"/>
    <a:srgbClr val="00FFCC"/>
    <a:srgbClr val="2DD7FF"/>
    <a:srgbClr val="66FFCC"/>
    <a:srgbClr val="F8FD2F"/>
    <a:srgbClr val="FD2FE0"/>
    <a:srgbClr val="472EFE"/>
    <a:srgbClr val="2FFD43"/>
    <a:srgbClr val="C5D0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40" autoAdjust="0"/>
    <p:restoredTop sz="93239" autoAdjust="0"/>
  </p:normalViewPr>
  <p:slideViewPr>
    <p:cSldViewPr>
      <p:cViewPr varScale="1">
        <p:scale>
          <a:sx n="59" d="100"/>
          <a:sy n="59" d="100"/>
        </p:scale>
        <p:origin x="968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>
        <p:scale>
          <a:sx n="100" d="100"/>
          <a:sy n="100" d="100"/>
        </p:scale>
        <p:origin x="-858" y="354"/>
      </p:cViewPr>
      <p:guideLst>
        <p:guide orient="horz" pos="3031"/>
        <p:guide pos="216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450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48" tIns="47174" rIns="94348" bIns="47174" numCol="1" anchor="t" anchorCtr="0" compatLnSpc="1">
            <a:prstTxWarp prst="textNoShape">
              <a:avLst/>
            </a:prstTxWarp>
          </a:bodyPr>
          <a:lstStyle>
            <a:lvl1pPr defTabSz="942975">
              <a:defRPr sz="1200">
                <a:ea typeface="ＭＳ Ｐゴシック" pitchFamily="-10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48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02075" y="0"/>
            <a:ext cx="298450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48" tIns="47174" rIns="94348" bIns="47174" numCol="1" anchor="t" anchorCtr="0" compatLnSpc="1">
            <a:prstTxWarp prst="textNoShape">
              <a:avLst/>
            </a:prstTxWarp>
          </a:bodyPr>
          <a:lstStyle>
            <a:lvl1pPr algn="r" defTabSz="942975">
              <a:defRPr sz="1200">
                <a:ea typeface="ＭＳ Ｐゴシック" pitchFamily="-10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48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40825"/>
            <a:ext cx="298450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48" tIns="47174" rIns="94348" bIns="47174" numCol="1" anchor="b" anchorCtr="0" compatLnSpc="1">
            <a:prstTxWarp prst="textNoShape">
              <a:avLst/>
            </a:prstTxWarp>
          </a:bodyPr>
          <a:lstStyle>
            <a:lvl1pPr defTabSz="942975">
              <a:defRPr sz="1200">
                <a:ea typeface="ＭＳ Ｐゴシック" pitchFamily="-10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48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02075" y="9140825"/>
            <a:ext cx="298450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48" tIns="47174" rIns="94348" bIns="47174" numCol="1" anchor="b" anchorCtr="0" compatLnSpc="1">
            <a:prstTxWarp prst="textNoShape">
              <a:avLst/>
            </a:prstTxWarp>
          </a:bodyPr>
          <a:lstStyle>
            <a:lvl1pPr algn="r" defTabSz="942975">
              <a:defRPr sz="1200">
                <a:ea typeface="ＭＳ Ｐゴシック" pitchFamily="-106" charset="-128"/>
              </a:defRPr>
            </a:lvl1pPr>
          </a:lstStyle>
          <a:p>
            <a:pPr>
              <a:defRPr/>
            </a:pPr>
            <a:fld id="{6210EE87-7665-4886-9583-138BBD75460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7617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450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48" tIns="47174" rIns="94348" bIns="47174" numCol="1" anchor="t" anchorCtr="0" compatLnSpc="1">
            <a:prstTxWarp prst="textNoShape">
              <a:avLst/>
            </a:prstTxWarp>
          </a:bodyPr>
          <a:lstStyle>
            <a:lvl1pPr defTabSz="942975">
              <a:defRPr sz="1200">
                <a:ea typeface="ＭＳ Ｐゴシック" pitchFamily="-10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02075" y="0"/>
            <a:ext cx="298450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48" tIns="47174" rIns="94348" bIns="47174" numCol="1" anchor="t" anchorCtr="0" compatLnSpc="1">
            <a:prstTxWarp prst="textNoShape">
              <a:avLst/>
            </a:prstTxWarp>
          </a:bodyPr>
          <a:lstStyle>
            <a:lvl1pPr algn="r" defTabSz="942975">
              <a:defRPr sz="1200">
                <a:ea typeface="ＭＳ Ｐゴシック" pitchFamily="-10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22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38225" y="722313"/>
            <a:ext cx="4811713" cy="3608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8975" y="4570413"/>
            <a:ext cx="5510213" cy="433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48" tIns="47174" rIns="94348" bIns="4717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40825"/>
            <a:ext cx="298450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48" tIns="47174" rIns="94348" bIns="47174" numCol="1" anchor="b" anchorCtr="0" compatLnSpc="1">
            <a:prstTxWarp prst="textNoShape">
              <a:avLst/>
            </a:prstTxWarp>
          </a:bodyPr>
          <a:lstStyle>
            <a:lvl1pPr defTabSz="942975">
              <a:defRPr sz="1200">
                <a:ea typeface="ＭＳ Ｐゴシック" pitchFamily="-10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02075" y="9140825"/>
            <a:ext cx="298450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48" tIns="47174" rIns="94348" bIns="47174" numCol="1" anchor="b" anchorCtr="0" compatLnSpc="1">
            <a:prstTxWarp prst="textNoShape">
              <a:avLst/>
            </a:prstTxWarp>
          </a:bodyPr>
          <a:lstStyle>
            <a:lvl1pPr algn="r" defTabSz="942975">
              <a:defRPr sz="1200">
                <a:ea typeface="ＭＳ Ｐゴシック" pitchFamily="-106" charset="-128"/>
              </a:defRPr>
            </a:lvl1pPr>
          </a:lstStyle>
          <a:p>
            <a:pPr>
              <a:defRPr/>
            </a:pPr>
            <a:fld id="{04B1E65F-04DE-4043-9DC9-90C1B9969D0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29193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6" charset="0"/>
        <a:ea typeface="ＭＳ Ｐゴシック" pitchFamily="-106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6" charset="0"/>
        <a:ea typeface="ＭＳ Ｐゴシック" pitchFamily="-106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6" charset="0"/>
        <a:ea typeface="ＭＳ Ｐゴシック" pitchFamily="-106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6" charset="0"/>
        <a:ea typeface="ＭＳ Ｐゴシック" pitchFamily="-106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6" charset="0"/>
        <a:ea typeface="ＭＳ Ｐゴシック" pitchFamily="-106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84BED163-A25E-4BC9-A857-3CDD79799254}" type="slidenum">
              <a:rPr lang="en-GB" altLang="en-US" sz="1300" smtClean="0"/>
              <a:pPr eaLnBrk="1" hangingPunct="1">
                <a:spcBef>
                  <a:spcPct val="0"/>
                </a:spcBef>
                <a:defRPr/>
              </a:pPr>
              <a:t>1</a:t>
            </a:fld>
            <a:endParaRPr lang="en-GB" altLang="en-US" sz="1300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3338" cy="3836988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 b="0" dirty="0" smtClean="0"/>
              <a:t>SMILE offers a new way to explore Sun-Earth connections. It is a joint space mission from</a:t>
            </a:r>
            <a:r>
              <a:rPr lang="en-GB" altLang="en-US" b="0" baseline="0" dirty="0" smtClean="0"/>
              <a:t> start to finish </a:t>
            </a:r>
            <a:r>
              <a:rPr lang="en-GB" altLang="en-US" b="0" dirty="0" smtClean="0"/>
              <a:t>by the European Space Agency and the Chinese Academy of Sciences, currently under development and due for launch at the end of 2023. Because</a:t>
            </a:r>
            <a:r>
              <a:rPr lang="en-GB" altLang="en-US" b="0" baseline="0" dirty="0" smtClean="0"/>
              <a:t> of this tight collaboration there are two co-PI for the mission and of course a large team of scientists and engineers who are working hard to make it a reality.</a:t>
            </a:r>
            <a:endParaRPr lang="en-GB" altLang="en-US" b="0" dirty="0" smtClean="0"/>
          </a:p>
          <a:p>
            <a:endParaRPr lang="en-GB" alt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19238158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5363" y="768350"/>
            <a:ext cx="5114925" cy="3836988"/>
          </a:xfrm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 b="1" dirty="0" smtClean="0"/>
              <a:t>SMILE in its launch configuration.</a:t>
            </a:r>
            <a:r>
              <a:rPr lang="en-GB" altLang="en-US" b="1" baseline="0" dirty="0" smtClean="0"/>
              <a:t> </a:t>
            </a:r>
          </a:p>
          <a:p>
            <a:r>
              <a:rPr lang="en-GB" altLang="en-US" b="0" dirty="0" smtClean="0"/>
              <a:t>Reach final orbit after a few weeks or up to 6 months in the two cases.</a:t>
            </a:r>
            <a:endParaRPr lang="en-GB" altLang="en-US" dirty="0" smtClean="0"/>
          </a:p>
          <a:p>
            <a:r>
              <a:rPr lang="en-GB" altLang="en-US" dirty="0" smtClean="0"/>
              <a:t>Orbit unstable, EOL uncontrolled descent into Earth’s atmosphere in less than 25 years after launch.</a:t>
            </a: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9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3022" indent="-285778" defTabSz="99069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111" indent="-228622" defTabSz="99069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355" indent="-228622" defTabSz="99069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600" indent="-228622" defTabSz="99069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844" indent="-228622" defTabSz="99069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2089" indent="-228622" defTabSz="99069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333" indent="-228622" defTabSz="99069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577" indent="-228622" defTabSz="99069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35021D7-69E2-4858-88A9-E0C020F105E2}" type="slidenum">
              <a:rPr lang="en-GB" altLang="en-US" sz="1300"/>
              <a:pPr eaLnBrk="1" hangingPunct="1">
                <a:spcBef>
                  <a:spcPct val="0"/>
                </a:spcBef>
              </a:pPr>
              <a:t>13</a:t>
            </a:fld>
            <a:endParaRPr lang="en-GB" altLang="en-US" sz="1300"/>
          </a:p>
        </p:txBody>
      </p:sp>
    </p:spTree>
    <p:extLst>
      <p:ext uri="{BB962C8B-B14F-4D97-AF65-F5344CB8AC3E}">
        <p14:creationId xmlns:p14="http://schemas.microsoft.com/office/powerpoint/2010/main" val="38446967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3775" y="768350"/>
            <a:ext cx="5113338" cy="3836988"/>
          </a:xfrm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 b="1" dirty="0" smtClean="0"/>
              <a:t>Wide field soft X-ray telescope, based on light-weight lobster-type optic.</a:t>
            </a:r>
          </a:p>
          <a:p>
            <a:r>
              <a:rPr lang="en-GB" altLang="en-US" dirty="0" smtClean="0"/>
              <a:t>Compare with XMM-Newton optic: each one of the mirror assemblies has a mass of ~400 kg (70 cm diameter)</a:t>
            </a:r>
          </a:p>
          <a:p>
            <a:endParaRPr lang="en-GB" altLang="en-US" dirty="0" smtClean="0"/>
          </a:p>
          <a:p>
            <a:r>
              <a:rPr lang="en-GB" altLang="en-US" dirty="0" smtClean="0"/>
              <a:t>Simulated images after IMF turning from northward to southward (in active solar wind conditions)</a:t>
            </a: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14BEC7CD-175B-4403-8CE1-4B0B1423FE26}" type="slidenum">
              <a:rPr lang="en-GB" altLang="en-US" sz="1300" smtClean="0"/>
              <a:pPr eaLnBrk="1" hangingPunct="1">
                <a:spcBef>
                  <a:spcPct val="0"/>
                </a:spcBef>
                <a:defRPr/>
              </a:pPr>
              <a:t>14</a:t>
            </a:fld>
            <a:endParaRPr lang="en-GB" altLang="en-US" sz="1300" smtClean="0"/>
          </a:p>
        </p:txBody>
      </p:sp>
    </p:spTree>
    <p:extLst>
      <p:ext uri="{BB962C8B-B14F-4D97-AF65-F5344CB8AC3E}">
        <p14:creationId xmlns:p14="http://schemas.microsoft.com/office/powerpoint/2010/main" val="27466346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Needs file Tianran's_170315 wd150317x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B1E65F-04DE-4043-9DC9-90C1B9969D09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86732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5363" y="768350"/>
            <a:ext cx="5114925" cy="3836988"/>
          </a:xfrm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 b="0" baseline="0" dirty="0" smtClean="0"/>
              <a:t>Drawing to illustrate inner workings of the UVI. Mirrors coating to suppress visible light.</a:t>
            </a: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9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3022" indent="-285778" defTabSz="99069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111" indent="-228622" defTabSz="99069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355" indent="-228622" defTabSz="99069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600" indent="-228622" defTabSz="99069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844" indent="-228622" defTabSz="99069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2089" indent="-228622" defTabSz="99069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333" indent="-228622" defTabSz="99069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577" indent="-228622" defTabSz="99069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38950E9D-CC81-4E13-BB6C-6393774B1E4A}" type="slidenum">
              <a:rPr lang="en-GB" altLang="en-US" sz="1300"/>
              <a:pPr eaLnBrk="1" hangingPunct="1">
                <a:spcBef>
                  <a:spcPct val="0"/>
                </a:spcBef>
                <a:defRPr/>
              </a:pPr>
              <a:t>16</a:t>
            </a:fld>
            <a:endParaRPr lang="en-GB" altLang="en-US" sz="1300"/>
          </a:p>
        </p:txBody>
      </p:sp>
    </p:spTree>
    <p:extLst>
      <p:ext uri="{BB962C8B-B14F-4D97-AF65-F5344CB8AC3E}">
        <p14:creationId xmlns:p14="http://schemas.microsoft.com/office/powerpoint/2010/main" val="4723668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9950FF-83AD-4186-B5C9-544EFA43C61B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25029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5363" y="768350"/>
            <a:ext cx="5114925" cy="3836988"/>
          </a:xfrm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 b="0" dirty="0" smtClean="0"/>
              <a:t>In-situ instrument package is China responsibility</a:t>
            </a:r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9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3022" indent="-285778" defTabSz="99069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111" indent="-228622" defTabSz="99069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355" indent="-228622" defTabSz="99069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600" indent="-228622" defTabSz="99069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844" indent="-228622" defTabSz="99069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2089" indent="-228622" defTabSz="99069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333" indent="-228622" defTabSz="99069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577" indent="-228622" defTabSz="99069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E8EAAFB3-D4CE-4A0F-A589-1115756FAE3E}" type="slidenum">
              <a:rPr lang="en-GB" altLang="en-US" sz="1300"/>
              <a:pPr eaLnBrk="1" hangingPunct="1">
                <a:spcBef>
                  <a:spcPct val="0"/>
                </a:spcBef>
                <a:defRPr/>
              </a:pPr>
              <a:t>18</a:t>
            </a:fld>
            <a:endParaRPr lang="en-GB" altLang="en-US" sz="1300"/>
          </a:p>
        </p:txBody>
      </p:sp>
    </p:spTree>
    <p:extLst>
      <p:ext uri="{BB962C8B-B14F-4D97-AF65-F5344CB8AC3E}">
        <p14:creationId xmlns:p14="http://schemas.microsoft.com/office/powerpoint/2010/main" val="10531952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 b="0" dirty="0" smtClean="0"/>
              <a:t>Collaboration</a:t>
            </a:r>
            <a:r>
              <a:rPr lang="en-GB" altLang="en-US" b="0" baseline="0" dirty="0" smtClean="0"/>
              <a:t> with Chinese scientists ad engineers working very well. This photo is from the SMILE Consortium meeting we had in China in May 2019.</a:t>
            </a:r>
            <a:endParaRPr lang="en-GB" altLang="en-US" b="0" dirty="0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3547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707660" indent="-272177" defTabSz="943547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088708" indent="-217742" defTabSz="943547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524191" indent="-217742" defTabSz="943547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1959674" indent="-217742" defTabSz="943547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395157" indent="-217742" defTabSz="943547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830640" indent="-217742" defTabSz="943547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266123" indent="-217742" defTabSz="943547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701606" indent="-217742" defTabSz="943547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87AD870-8B68-4342-83B2-45761CCB062D}" type="slidenum">
              <a:rPr lang="en-GB" altLang="en-US" sz="1200"/>
              <a:pPr eaLnBrk="1" hangingPunct="1">
                <a:spcBef>
                  <a:spcPct val="0"/>
                </a:spcBef>
              </a:pPr>
              <a:t>19</a:t>
            </a:fld>
            <a:endParaRPr lang="en-GB" altLang="en-US" sz="1200"/>
          </a:p>
        </p:txBody>
      </p:sp>
    </p:spTree>
    <p:extLst>
      <p:ext uri="{BB962C8B-B14F-4D97-AF65-F5344CB8AC3E}">
        <p14:creationId xmlns:p14="http://schemas.microsoft.com/office/powerpoint/2010/main" val="9221507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dirty="0" smtClean="0"/>
              <a:t>An amazing new gadget!</a:t>
            </a:r>
            <a:r>
              <a:rPr lang="en-GB" b="0" baseline="0" dirty="0" smtClean="0"/>
              <a:t> </a:t>
            </a:r>
            <a:r>
              <a:rPr lang="en-GB" b="0" dirty="0" smtClean="0"/>
              <a:t>Like</a:t>
            </a:r>
            <a:r>
              <a:rPr lang="en-GB" b="0" baseline="0" dirty="0" smtClean="0"/>
              <a:t> magic!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9950FF-83AD-4186-B5C9-544EFA43C61B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407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dirty="0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3547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707660" indent="-272177" defTabSz="943547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088708" indent="-217742" defTabSz="943547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524191" indent="-217742" defTabSz="943547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1959674" indent="-217742" defTabSz="943547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395157" indent="-217742" defTabSz="943547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830640" indent="-217742" defTabSz="943547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266123" indent="-217742" defTabSz="943547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701606" indent="-217742" defTabSz="943547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FB86AD6-5941-47F3-8400-F242376DB9C9}" type="slidenum">
              <a:rPr lang="en-GB" altLang="en-US" sz="1200"/>
              <a:pPr eaLnBrk="1" hangingPunct="1">
                <a:spcBef>
                  <a:spcPct val="0"/>
                </a:spcBef>
              </a:pPr>
              <a:t>21</a:t>
            </a:fld>
            <a:endParaRPr lang="en-GB" alt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b="0" dirty="0" smtClean="0"/>
              <a:t>Flare and small CME</a:t>
            </a:r>
          </a:p>
          <a:p>
            <a:r>
              <a:rPr lang="en-US" altLang="en-US" b="0" dirty="0" smtClean="0"/>
              <a:t>https://sdo.gsfc.nasa.gov/gallery/main/</a:t>
            </a:r>
          </a:p>
          <a:p>
            <a:r>
              <a:rPr lang="en-US" altLang="en-US" b="0" dirty="0" smtClean="0"/>
              <a:t>Images taken in Extreme UV light. </a:t>
            </a:r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66576" indent="-2948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79347" indent="-23586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51086" indent="-23586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122825" indent="-23586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94564" indent="-23586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66303" indent="-23586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538042" indent="-23586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4009781" indent="-23586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B96F5AF-DE2F-4EDF-8267-86BD807716B3}" type="slidenum">
              <a:rPr lang="en-GB" altLang="en-US" smtClean="0"/>
              <a:pPr eaLnBrk="1" hangingPunct="1">
                <a:spcBef>
                  <a:spcPct val="0"/>
                </a:spcBef>
              </a:pPr>
              <a:t>2</a:t>
            </a:fld>
            <a:endParaRPr lang="en-GB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66576" indent="-2948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79347" indent="-23586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51086" indent="-23586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122825" indent="-23586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94564" indent="-23586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66303" indent="-23586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538042" indent="-23586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4009781" indent="-23586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B96F5AF-DE2F-4EDF-8267-86BD807716B3}" type="slidenum">
              <a:rPr lang="en-GB" altLang="en-US" smtClean="0"/>
              <a:pPr eaLnBrk="1" hangingPunct="1">
                <a:spcBef>
                  <a:spcPct val="0"/>
                </a:spcBef>
              </a:pPr>
              <a:t>3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30772276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AB6740-7E59-46FA-930B-D0C880EEFC3E}" type="slidenum">
              <a:rPr lang="en-US"/>
              <a:pPr/>
              <a:t>4</a:t>
            </a:fld>
            <a:endParaRPr lang="en-US"/>
          </a:p>
        </p:txBody>
      </p:sp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66576" indent="-2948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79347" indent="-23586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51086" indent="-23586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122825" indent="-23586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94564" indent="-23586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66303" indent="-23586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538042" indent="-23586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4009781" indent="-23586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B96F5AF-DE2F-4EDF-8267-86BD807716B3}" type="slidenum">
              <a:rPr lang="en-GB" altLang="en-US" smtClean="0"/>
              <a:pPr eaLnBrk="1" hangingPunct="1">
                <a:spcBef>
                  <a:spcPct val="0"/>
                </a:spcBef>
              </a:pPr>
              <a:t>8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24069107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 b="0" dirty="0" smtClean="0"/>
              <a:t>SWCX responsible for bright X-ray</a:t>
            </a:r>
            <a:r>
              <a:rPr lang="en-GB" altLang="en-US" b="0" baseline="0" dirty="0" smtClean="0"/>
              <a:t> emission of </a:t>
            </a:r>
            <a:r>
              <a:rPr lang="en-GB" altLang="en-US" b="1" baseline="0" dirty="0" smtClean="0"/>
              <a:t>comets</a:t>
            </a:r>
            <a:r>
              <a:rPr lang="en-GB" altLang="en-US" b="0" baseline="0" dirty="0" smtClean="0"/>
              <a:t>, for the </a:t>
            </a:r>
            <a:r>
              <a:rPr lang="en-GB" altLang="en-US" b="1" baseline="0" dirty="0" smtClean="0"/>
              <a:t>dark side of the Moon </a:t>
            </a:r>
            <a:r>
              <a:rPr lang="en-GB" altLang="en-US" b="0" baseline="0" dirty="0" smtClean="0"/>
              <a:t>residual X-rays and </a:t>
            </a:r>
            <a:r>
              <a:rPr lang="en-GB" altLang="en-US" b="1" baseline="0" dirty="0" smtClean="0"/>
              <a:t>variable X-ray b/g </a:t>
            </a:r>
            <a:r>
              <a:rPr lang="en-GB" altLang="en-US" b="0" baseline="0" dirty="0" smtClean="0"/>
              <a:t>in astronomical X-ray observations with line of sight crossing the </a:t>
            </a:r>
            <a:r>
              <a:rPr lang="en-GB" altLang="en-US" b="0" baseline="0" dirty="0" err="1" smtClean="0"/>
              <a:t>magnetosheath</a:t>
            </a:r>
            <a:r>
              <a:rPr lang="en-GB" altLang="en-US" b="0" baseline="0" dirty="0" smtClean="0"/>
              <a:t> and the cusps.</a:t>
            </a:r>
            <a:endParaRPr lang="en-GB" altLang="en-US" b="0" dirty="0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3547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707660" indent="-272177" defTabSz="943547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088708" indent="-217742" defTabSz="943547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524191" indent="-217742" defTabSz="943547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1959674" indent="-217742" defTabSz="943547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395157" indent="-217742" defTabSz="943547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830640" indent="-217742" defTabSz="943547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266123" indent="-217742" defTabSz="943547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701606" indent="-217742" defTabSz="943547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65262B8-27BA-4750-A604-C923602D0F0D}" type="slidenum">
              <a:rPr lang="en-GB" altLang="en-US" sz="1200"/>
              <a:pPr eaLnBrk="1" hangingPunct="1">
                <a:spcBef>
                  <a:spcPct val="0"/>
                </a:spcBef>
              </a:pPr>
              <a:t>9</a:t>
            </a:fld>
            <a:endParaRPr lang="en-GB" altLang="en-US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Idea</a:t>
            </a:r>
            <a:r>
              <a:rPr lang="en-GB" baseline="0" dirty="0" smtClean="0"/>
              <a:t> </a:t>
            </a:r>
            <a:r>
              <a:rPr lang="en-GB" dirty="0" smtClean="0"/>
              <a:t>of taking advantage of this soft X-ray emission, which is background and nuisance for X-ray astronomers, and use it as a diagnostic of solar-terrestrial interactions. This</a:t>
            </a:r>
            <a:r>
              <a:rPr lang="en-GB" baseline="0" dirty="0" smtClean="0"/>
              <a:t> generated several proposals on the NASA and ESA sides to develop a space mission to achieve this. These are the attempts I have been involved with.</a:t>
            </a:r>
          </a:p>
          <a:p>
            <a:endParaRPr lang="en-GB" dirty="0" smtClean="0"/>
          </a:p>
          <a:p>
            <a:r>
              <a:rPr lang="en-GB" sz="1200" b="0" kern="1200" dirty="0" smtClean="0">
                <a:solidFill>
                  <a:schemeClr val="tx1"/>
                </a:solidFill>
                <a:effectLst/>
                <a:latin typeface="Arial" pitchFamily="-106" charset="0"/>
                <a:ea typeface="ＭＳ Ｐゴシック" pitchFamily="-106" charset="-128"/>
                <a:cs typeface="+mn-cs"/>
              </a:rPr>
              <a:t>From</a:t>
            </a:r>
            <a:r>
              <a:rPr lang="en-GB" sz="1200" b="0" kern="1200" baseline="0" dirty="0" smtClean="0">
                <a:solidFill>
                  <a:schemeClr val="tx1"/>
                </a:solidFill>
                <a:effectLst/>
                <a:latin typeface="Arial" pitchFamily="-106" charset="0"/>
                <a:ea typeface="ＭＳ Ｐゴシック" pitchFamily="-106" charset="-128"/>
                <a:cs typeface="+mn-cs"/>
              </a:rPr>
              <a:t> science questions to </a:t>
            </a:r>
            <a:r>
              <a:rPr lang="en-GB" sz="1200" b="0" kern="1200" dirty="0" smtClean="0">
                <a:solidFill>
                  <a:schemeClr val="tx1"/>
                </a:solidFill>
                <a:effectLst/>
                <a:latin typeface="Arial" pitchFamily="-106" charset="0"/>
                <a:ea typeface="ＭＳ Ｐゴシック" pitchFamily="-106" charset="-128"/>
                <a:cs typeface="+mn-cs"/>
              </a:rPr>
              <a:t>conceptual design</a:t>
            </a:r>
            <a:r>
              <a:rPr lang="en-GB" sz="1200" b="0" kern="1200" baseline="0" dirty="0" smtClean="0">
                <a:solidFill>
                  <a:schemeClr val="tx1"/>
                </a:solidFill>
                <a:effectLst/>
                <a:latin typeface="Arial" pitchFamily="-106" charset="0"/>
                <a:ea typeface="ＭＳ Ｐゴシック" pitchFamily="-106" charset="-128"/>
                <a:cs typeface="+mn-cs"/>
              </a:rPr>
              <a:t> and</a:t>
            </a:r>
            <a:r>
              <a:rPr lang="en-GB" sz="1200" b="0" kern="1200" dirty="0" smtClean="0">
                <a:solidFill>
                  <a:schemeClr val="tx1"/>
                </a:solidFill>
                <a:effectLst/>
                <a:latin typeface="Arial" pitchFamily="-106" charset="0"/>
                <a:ea typeface="ＭＳ Ｐゴシック" pitchFamily="-106" charset="-128"/>
                <a:cs typeface="+mn-cs"/>
              </a:rPr>
              <a:t> implementation of space instruments, mission launch, operations in orbit and space data analysis, interpretation and publication. The </a:t>
            </a:r>
            <a:r>
              <a:rPr lang="en-GB" sz="1200" b="0" kern="1200" baseline="0" dirty="0" smtClean="0">
                <a:solidFill>
                  <a:schemeClr val="tx1"/>
                </a:solidFill>
                <a:effectLst/>
                <a:latin typeface="Arial" pitchFamily="-106" charset="0"/>
                <a:ea typeface="ＭＳ Ｐゴシック" pitchFamily="-106" charset="-128"/>
                <a:cs typeface="+mn-cs"/>
              </a:rPr>
              <a:t>circle closes with more questions and ideas being generated and the next generation of instruments and missions developed.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B1E65F-04DE-4043-9DC9-90C1B9969D09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34070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 dirty="0" smtClean="0"/>
              <a:t>How a space mission comes</a:t>
            </a:r>
            <a:r>
              <a:rPr lang="en-GB" altLang="en-US" baseline="0" dirty="0" smtClean="0"/>
              <a:t> about and is</a:t>
            </a:r>
            <a:r>
              <a:rPr lang="en-GB" altLang="en-US" dirty="0" smtClean="0"/>
              <a:t> developed</a:t>
            </a:r>
            <a:r>
              <a:rPr lang="en-GB" altLang="en-US" baseline="0" dirty="0" smtClean="0"/>
              <a:t> through many Phases.</a:t>
            </a:r>
            <a:endParaRPr lang="en-GB" altLang="en-US" dirty="0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3547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707660" indent="-272177" defTabSz="943547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088708" indent="-217742" defTabSz="943547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524191" indent="-217742" defTabSz="943547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1959674" indent="-217742" defTabSz="943547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395157" indent="-217742" defTabSz="943547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830640" indent="-217742" defTabSz="943547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266123" indent="-217742" defTabSz="943547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701606" indent="-217742" defTabSz="943547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99F4030-6838-4D60-A183-D903EFED8F9C}" type="slidenum">
              <a:rPr lang="en-GB" altLang="en-US" sz="1200"/>
              <a:pPr eaLnBrk="1" hangingPunct="1">
                <a:spcBef>
                  <a:spcPct val="0"/>
                </a:spcBef>
              </a:pPr>
              <a:t>11</a:t>
            </a:fld>
            <a:endParaRPr lang="en-GB" altLang="en-US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 dirty="0" smtClean="0">
                <a:cs typeface="Arial" charset="0"/>
              </a:rPr>
              <a:t>Consider the impact of a CME </a:t>
            </a:r>
            <a:r>
              <a:rPr lang="en-US" altLang="en-US" dirty="0" smtClean="0">
                <a:cs typeface="Arial" charset="0"/>
              </a:rPr>
              <a:t>arriving at the Earth</a:t>
            </a:r>
            <a:r>
              <a:rPr lang="en-US" altLang="en-US" baseline="0" dirty="0" smtClean="0">
                <a:cs typeface="Arial" charset="0"/>
              </a:rPr>
              <a:t>: </a:t>
            </a:r>
            <a:r>
              <a:rPr lang="en-US" altLang="en-US" b="1" baseline="0" dirty="0" smtClean="0">
                <a:cs typeface="Arial" charset="0"/>
              </a:rPr>
              <a:t>SWCX</a:t>
            </a:r>
            <a:r>
              <a:rPr lang="en-US" altLang="en-US" baseline="0" dirty="0" smtClean="0">
                <a:cs typeface="Arial" charset="0"/>
              </a:rPr>
              <a:t> </a:t>
            </a:r>
            <a:r>
              <a:rPr lang="en-GB" altLang="en-US" b="1" dirty="0" smtClean="0"/>
              <a:t>X-rays are produced </a:t>
            </a:r>
            <a:r>
              <a:rPr lang="en-GB" altLang="en-US" dirty="0" smtClean="0"/>
              <a:t>in the dayside </a:t>
            </a:r>
            <a:r>
              <a:rPr lang="en-GB" altLang="en-US" dirty="0" err="1" smtClean="0"/>
              <a:t>magnetosheath</a:t>
            </a:r>
            <a:r>
              <a:rPr lang="en-GB" altLang="en-US" dirty="0" smtClean="0"/>
              <a:t> and the cusps and eventually the</a:t>
            </a:r>
            <a:r>
              <a:rPr lang="en-GB" altLang="en-US" baseline="0" dirty="0" smtClean="0"/>
              <a:t> solar wind particles precipitate into the polar regions forming the aurorae.</a:t>
            </a:r>
            <a:endParaRPr lang="en-GB" altLang="en-US" dirty="0" smtClean="0"/>
          </a:p>
          <a:p>
            <a:r>
              <a:rPr lang="en-GB" altLang="en-US" b="1" dirty="0" smtClean="0"/>
              <a:t>So SMILE combines global X-ray imaging </a:t>
            </a:r>
            <a:r>
              <a:rPr lang="en-US" altLang="en-US" dirty="0"/>
              <a:t>of the dayside </a:t>
            </a:r>
            <a:r>
              <a:rPr lang="en-US" altLang="en-US" dirty="0" err="1"/>
              <a:t>magnetosheath</a:t>
            </a:r>
            <a:r>
              <a:rPr lang="en-US" altLang="en-US" dirty="0"/>
              <a:t> and the cusps, simultaneous </a:t>
            </a:r>
            <a:r>
              <a:rPr lang="en-US" altLang="en-US" dirty="0">
                <a:solidFill>
                  <a:srgbClr val="0070C0"/>
                </a:solidFill>
              </a:rPr>
              <a:t>UV imaging </a:t>
            </a:r>
            <a:r>
              <a:rPr lang="en-US" altLang="en-US" dirty="0"/>
              <a:t>of the Northern aurora and in situ monitoring of the </a:t>
            </a:r>
            <a:r>
              <a:rPr lang="en-US" altLang="en-US" dirty="0">
                <a:solidFill>
                  <a:srgbClr val="00B050"/>
                </a:solidFill>
              </a:rPr>
              <a:t>solar wind </a:t>
            </a:r>
            <a:r>
              <a:rPr lang="en-US" altLang="en-US" dirty="0"/>
              <a:t>and</a:t>
            </a:r>
            <a:r>
              <a:rPr lang="en-US" altLang="en-US" dirty="0">
                <a:solidFill>
                  <a:srgbClr val="00B050"/>
                </a:solidFill>
              </a:rPr>
              <a:t> </a:t>
            </a:r>
            <a:r>
              <a:rPr lang="en-US" altLang="en-US" dirty="0" err="1">
                <a:solidFill>
                  <a:srgbClr val="00B050"/>
                </a:solidFill>
              </a:rPr>
              <a:t>magnetosheath</a:t>
            </a:r>
            <a:r>
              <a:rPr lang="en-US" altLang="en-US" dirty="0">
                <a:solidFill>
                  <a:srgbClr val="00B050"/>
                </a:solidFill>
              </a:rPr>
              <a:t> </a:t>
            </a:r>
            <a:r>
              <a:rPr lang="en-US" altLang="en-US" dirty="0"/>
              <a:t>conditions from a highly elliptical orbit.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dirty="0" smtClean="0">
                <a:sym typeface="Wingdings" pitchFamily="2" charset="2"/>
              </a:rPr>
              <a:t> </a:t>
            </a:r>
            <a:r>
              <a:rPr lang="en-US" altLang="en-US" sz="1200" dirty="0" smtClean="0"/>
              <a:t> </a:t>
            </a:r>
            <a:r>
              <a:rPr lang="en-US" altLang="en-US" sz="1200" dirty="0" smtClean="0">
                <a:solidFill>
                  <a:srgbClr val="FF0000"/>
                </a:solidFill>
              </a:rPr>
              <a:t>full chain of events that drive Space Weather</a:t>
            </a:r>
            <a:r>
              <a:rPr lang="en-US" altLang="en-US" sz="1200" dirty="0" smtClean="0"/>
              <a:t>: solar wind injection / </a:t>
            </a:r>
            <a:r>
              <a:rPr lang="en-US" altLang="en-US" sz="1200" dirty="0" err="1" smtClean="0"/>
              <a:t>magnetospheric</a:t>
            </a:r>
            <a:r>
              <a:rPr lang="en-US" altLang="en-US" sz="1200" dirty="0" smtClean="0"/>
              <a:t> sub-storm cycle / CME-driven storms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54202-B2B6-4D8F-A428-6B0DFA65DCEF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8145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91172" name="Rectangle 4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/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FF510E-D994-40B0-8B9E-1E1BC14E3B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3D8F07-6578-4735-9F0B-C62CFB7412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7663" y="908050"/>
            <a:ext cx="2122487" cy="5218113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0200" y="908050"/>
            <a:ext cx="6215063" cy="521811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CC9302-953B-49C8-95EB-2F03D54B25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200" y="908050"/>
            <a:ext cx="8489950" cy="9366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9733A9-ED66-40FB-AE1C-C91219DFED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30200" y="908050"/>
            <a:ext cx="8489950" cy="521811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A5B7AC-7F77-4E63-B1DA-C1435AF117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200" y="908050"/>
            <a:ext cx="8489950" cy="9366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767BC7-0F8F-42EF-970F-6D89F33239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9CAF2-EB49-4D28-8FF1-BA2F6ABB3A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March 2009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FB6692-2D24-46DE-9320-445FF4817F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76FF0F-2CE3-4C11-A7FE-BA37AAF57A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1BFD36-5517-4074-B512-C5C25ECCDF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ED3450-6CA5-4307-A69E-C11CF0E92E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473CED-D710-4BF1-B19B-6A14B419D1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CE8DFF-D276-46A4-B79E-CEDF329DF1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DAEBF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30200" y="908050"/>
            <a:ext cx="848995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84004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12088" y="6337300"/>
            <a:ext cx="100806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ＭＳ Ｐゴシック" pitchFamily="-106" charset="-128"/>
              </a:defRPr>
            </a:lvl1pPr>
          </a:lstStyle>
          <a:p>
            <a:pPr>
              <a:defRPr/>
            </a:pPr>
            <a:fld id="{F301B350-AD7E-4B64-B00A-46024971D7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28" name="Picture 5" descr="DarkBlue1024"/>
          <p:cNvPicPr>
            <a:picLocks noChangeAspect="1" noChangeArrowheads="1"/>
          </p:cNvPicPr>
          <p:nvPr userDrawn="1"/>
        </p:nvPicPr>
        <p:blipFill>
          <a:blip r:embed="rId16"/>
          <a:srcRect/>
          <a:stretch>
            <a:fillRect/>
          </a:stretch>
        </p:blipFill>
        <p:spPr bwMode="auto">
          <a:xfrm>
            <a:off x="0" y="0"/>
            <a:ext cx="91440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4009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187450" y="6453188"/>
            <a:ext cx="6408738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ea typeface="ＭＳ Ｐゴシック" pitchFamily="-106" charset="-128"/>
              </a:defRPr>
            </a:lvl1pPr>
          </a:lstStyle>
          <a:p>
            <a:pPr>
              <a:defRPr/>
            </a:pPr>
            <a:r>
              <a:rPr lang="en-GB"/>
              <a:t>March 2009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5" r:id="rId1"/>
    <p:sldLayoutId id="2147484114" r:id="rId2"/>
    <p:sldLayoutId id="2147484116" r:id="rId3"/>
    <p:sldLayoutId id="2147484117" r:id="rId4"/>
    <p:sldLayoutId id="2147484118" r:id="rId5"/>
    <p:sldLayoutId id="2147484119" r:id="rId6"/>
    <p:sldLayoutId id="2147484120" r:id="rId7"/>
    <p:sldLayoutId id="2147484121" r:id="rId8"/>
    <p:sldLayoutId id="2147484122" r:id="rId9"/>
    <p:sldLayoutId id="2147484123" r:id="rId10"/>
    <p:sldLayoutId id="2147484124" r:id="rId11"/>
    <p:sldLayoutId id="2147484125" r:id="rId12"/>
    <p:sldLayoutId id="2147484126" r:id="rId13"/>
    <p:sldLayoutId id="2147484127" r:id="rId14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ＭＳ Ｐゴシック" pitchFamily="-106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itchFamily="-106" charset="0"/>
          <a:ea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itchFamily="-106" charset="0"/>
          <a:ea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itchFamily="-106" charset="0"/>
          <a:ea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itchFamily="-106" charset="0"/>
          <a:ea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ＭＳ Ｐゴシック" pitchFamily="-106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pitchFamily="-106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6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3.tiff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6" Type="http://schemas.openxmlformats.org/officeDocument/2006/relationships/image" Target="../media/image31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4.pn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 txBox="1">
            <a:spLocks/>
          </p:cNvSpPr>
          <p:nvPr/>
        </p:nvSpPr>
        <p:spPr bwMode="auto">
          <a:xfrm>
            <a:off x="-73025" y="1722439"/>
            <a:ext cx="9217025" cy="487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DFFFFC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DFFFFC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DFFFFC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DFFFFC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DFFFFC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DFFFFC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DFFFFC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DFFFFC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DFFFFC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GB" sz="4400" kern="0" dirty="0" smtClean="0">
                <a:solidFill>
                  <a:srgbClr val="FF0000"/>
                </a:solidFill>
              </a:rPr>
              <a:t>SMILE</a:t>
            </a:r>
          </a:p>
          <a:p>
            <a:pPr algn="ctr">
              <a:defRPr/>
            </a:pPr>
            <a:endParaRPr lang="en-GB" sz="400" kern="0" dirty="0" smtClean="0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en-GB" sz="2400" kern="0" dirty="0" smtClean="0">
                <a:solidFill>
                  <a:srgbClr val="FF0000"/>
                </a:solidFill>
              </a:rPr>
              <a:t>S</a:t>
            </a:r>
            <a:r>
              <a:rPr lang="en-GB" sz="2400" kern="0" dirty="0" smtClean="0">
                <a:solidFill>
                  <a:schemeClr val="tx1"/>
                </a:solidFill>
              </a:rPr>
              <a:t>olar wind </a:t>
            </a:r>
            <a:r>
              <a:rPr lang="en-GB" sz="2400" kern="0" dirty="0" smtClean="0">
                <a:solidFill>
                  <a:srgbClr val="FF0000"/>
                </a:solidFill>
              </a:rPr>
              <a:t>M</a:t>
            </a:r>
            <a:r>
              <a:rPr lang="en-GB" sz="2400" kern="0" dirty="0" smtClean="0">
                <a:solidFill>
                  <a:schemeClr val="tx1"/>
                </a:solidFill>
              </a:rPr>
              <a:t>agnetosphere</a:t>
            </a:r>
            <a:r>
              <a:rPr lang="en-GB" sz="2400" kern="0" dirty="0" smtClean="0">
                <a:solidFill>
                  <a:srgbClr val="FF0000"/>
                </a:solidFill>
              </a:rPr>
              <a:t> I</a:t>
            </a:r>
            <a:r>
              <a:rPr lang="en-GB" sz="2400" kern="0" dirty="0" smtClean="0">
                <a:solidFill>
                  <a:schemeClr val="tx1"/>
                </a:solidFill>
              </a:rPr>
              <a:t>onosphere</a:t>
            </a:r>
            <a:r>
              <a:rPr lang="en-GB" sz="2400" kern="0" dirty="0" smtClean="0">
                <a:solidFill>
                  <a:srgbClr val="FF0000"/>
                </a:solidFill>
              </a:rPr>
              <a:t> L</a:t>
            </a:r>
            <a:r>
              <a:rPr lang="en-GB" sz="2400" kern="0" dirty="0" smtClean="0">
                <a:solidFill>
                  <a:schemeClr val="tx1"/>
                </a:solidFill>
              </a:rPr>
              <a:t>ink</a:t>
            </a:r>
            <a:r>
              <a:rPr lang="en-GB" sz="2400" kern="0" dirty="0" smtClean="0">
                <a:solidFill>
                  <a:srgbClr val="FF0000"/>
                </a:solidFill>
              </a:rPr>
              <a:t> E</a:t>
            </a:r>
            <a:r>
              <a:rPr lang="en-GB" sz="2400" kern="0" dirty="0" smtClean="0">
                <a:solidFill>
                  <a:schemeClr val="tx1"/>
                </a:solidFill>
              </a:rPr>
              <a:t>xplorer</a:t>
            </a:r>
          </a:p>
          <a:p>
            <a:pPr algn="ctr">
              <a:defRPr/>
            </a:pPr>
            <a:endParaRPr lang="en-GB" sz="800" kern="0" dirty="0" smtClean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GB" sz="2400" kern="0" dirty="0" smtClean="0">
                <a:solidFill>
                  <a:srgbClr val="FF0000"/>
                </a:solidFill>
              </a:rPr>
              <a:t>A novel and global way to explore</a:t>
            </a:r>
          </a:p>
          <a:p>
            <a:pPr algn="ctr">
              <a:defRPr/>
            </a:pPr>
            <a:r>
              <a:rPr lang="en-GB" sz="2400" kern="0" dirty="0">
                <a:solidFill>
                  <a:srgbClr val="FF0000"/>
                </a:solidFill>
              </a:rPr>
              <a:t>s</a:t>
            </a:r>
            <a:r>
              <a:rPr lang="en-GB" sz="2400" kern="0" dirty="0" smtClean="0">
                <a:solidFill>
                  <a:srgbClr val="FF0000"/>
                </a:solidFill>
              </a:rPr>
              <a:t>olar-terrestrial relationships</a:t>
            </a:r>
          </a:p>
          <a:p>
            <a:pPr algn="ctr">
              <a:defRPr/>
            </a:pPr>
            <a:endParaRPr lang="en-GB" sz="2400" kern="0" dirty="0" smtClean="0">
              <a:solidFill>
                <a:schemeClr val="tx1"/>
              </a:solidFill>
            </a:endParaRPr>
          </a:p>
          <a:p>
            <a:pPr algn="ctr">
              <a:defRPr/>
            </a:pPr>
            <a:endParaRPr lang="en-GB" sz="1600" kern="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GB" sz="2400" i="1" kern="0" dirty="0" smtClean="0">
                <a:solidFill>
                  <a:schemeClr val="tx1"/>
                </a:solidFill>
              </a:rPr>
              <a:t>           </a:t>
            </a:r>
            <a:r>
              <a:rPr lang="en-GB" sz="2400" i="1" kern="0" dirty="0" err="1" smtClean="0">
                <a:solidFill>
                  <a:schemeClr val="tx1"/>
                </a:solidFill>
              </a:rPr>
              <a:t>Graziella</a:t>
            </a:r>
            <a:r>
              <a:rPr lang="en-GB" sz="2400" i="1" kern="0" dirty="0" smtClean="0">
                <a:solidFill>
                  <a:schemeClr val="tx1"/>
                </a:solidFill>
              </a:rPr>
              <a:t> </a:t>
            </a:r>
            <a:r>
              <a:rPr lang="en-GB" sz="2400" i="1" kern="0" dirty="0" err="1" smtClean="0">
                <a:solidFill>
                  <a:schemeClr val="tx1"/>
                </a:solidFill>
              </a:rPr>
              <a:t>Branduardi-Raymont</a:t>
            </a:r>
            <a:r>
              <a:rPr lang="en-GB" sz="2400" i="1" kern="0" dirty="0" smtClean="0">
                <a:solidFill>
                  <a:schemeClr val="tx1"/>
                </a:solidFill>
              </a:rPr>
              <a:t>             Chi </a:t>
            </a:r>
            <a:r>
              <a:rPr lang="en-GB" sz="2400" i="1" kern="0" dirty="0">
                <a:solidFill>
                  <a:schemeClr val="tx1"/>
                </a:solidFill>
              </a:rPr>
              <a:t>Wang </a:t>
            </a:r>
            <a:endParaRPr lang="en-GB" sz="2400" i="1" kern="0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GB" sz="2400" i="1" kern="0" dirty="0" smtClean="0">
                <a:solidFill>
                  <a:schemeClr val="tx1"/>
                </a:solidFill>
              </a:rPr>
              <a:t>                         UCL –</a:t>
            </a:r>
            <a:r>
              <a:rPr lang="en-GB" sz="2400" i="1" kern="0" dirty="0">
                <a:solidFill>
                  <a:schemeClr val="tx1"/>
                </a:solidFill>
              </a:rPr>
              <a:t> </a:t>
            </a:r>
            <a:r>
              <a:rPr lang="en-GB" sz="2400" i="1" kern="0" dirty="0" smtClean="0">
                <a:solidFill>
                  <a:schemeClr val="tx1"/>
                </a:solidFill>
              </a:rPr>
              <a:t>MSSL                           CAS </a:t>
            </a:r>
            <a:r>
              <a:rPr lang="en-GB" sz="2400" i="1" kern="0" dirty="0">
                <a:solidFill>
                  <a:schemeClr val="tx1"/>
                </a:solidFill>
              </a:rPr>
              <a:t>– NSSC </a:t>
            </a:r>
            <a:endParaRPr lang="en-GB" sz="2400" i="1" kern="0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GB" sz="1600" i="1" kern="0" dirty="0" smtClean="0">
                <a:solidFill>
                  <a:schemeClr val="tx1"/>
                </a:solidFill>
              </a:rPr>
              <a:t>                                                 </a:t>
            </a:r>
          </a:p>
          <a:p>
            <a:pPr>
              <a:defRPr/>
            </a:pPr>
            <a:r>
              <a:rPr lang="en-GB" sz="2000" i="1" kern="0" dirty="0" smtClean="0">
                <a:solidFill>
                  <a:schemeClr val="tx1"/>
                </a:solidFill>
              </a:rPr>
              <a:t>                                                  and the SMILE collaboration</a:t>
            </a:r>
            <a:endParaRPr lang="en-GB" sz="2000" i="1" kern="0" dirty="0">
              <a:solidFill>
                <a:schemeClr val="tx1"/>
              </a:solidFill>
            </a:endParaRPr>
          </a:p>
          <a:p>
            <a:pPr>
              <a:defRPr/>
            </a:pPr>
            <a:endParaRPr lang="en-GB" sz="2000" kern="0" dirty="0">
              <a:solidFill>
                <a:srgbClr val="0070C0"/>
              </a:solidFill>
            </a:endParaRPr>
          </a:p>
          <a:p>
            <a:pPr algn="ctr">
              <a:defRPr/>
            </a:pPr>
            <a:r>
              <a:rPr lang="en-GB" sz="2800" kern="0" dirty="0" smtClean="0">
                <a:solidFill>
                  <a:srgbClr val="FF0000"/>
                </a:solidFill>
              </a:rPr>
              <a:t>                         </a:t>
            </a:r>
            <a:r>
              <a:rPr lang="en-GB" sz="2800" kern="0" dirty="0" smtClean="0">
                <a:solidFill>
                  <a:schemeClr val="tx1"/>
                </a:solidFill>
              </a:rPr>
              <a:t>See</a:t>
            </a:r>
            <a:r>
              <a:rPr lang="en-GB" sz="2800" kern="0" dirty="0" smtClean="0">
                <a:solidFill>
                  <a:srgbClr val="FF0000"/>
                </a:solidFill>
              </a:rPr>
              <a:t> http</a:t>
            </a:r>
            <a:r>
              <a:rPr lang="en-GB" sz="2800" kern="0" dirty="0">
                <a:solidFill>
                  <a:srgbClr val="FF0000"/>
                </a:solidFill>
              </a:rPr>
              <a:t>://mssl.ucl.ac.uk/SMILE/  </a:t>
            </a:r>
            <a:endParaRPr lang="en-GB" sz="2800" kern="0" dirty="0" smtClean="0">
              <a:solidFill>
                <a:srgbClr val="FF0000"/>
              </a:solidFill>
            </a:endParaRPr>
          </a:p>
          <a:p>
            <a:pPr algn="ctr">
              <a:defRPr/>
            </a:pPr>
            <a:endParaRPr lang="en-GB" sz="2000" kern="0" dirty="0">
              <a:solidFill>
                <a:srgbClr val="0070C0"/>
              </a:solidFill>
            </a:endParaRPr>
          </a:p>
        </p:txBody>
      </p:sp>
      <p:pic>
        <p:nvPicPr>
          <p:cNvPr id="3075" name="Picture 3" descr="C:\Users\Graziella\Documents\Lenovo_My Documents_270811\My Documents_200609\Solar system_Exoplanets\AXIOM-Jian = SMILE\Logos\cas-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889" y="688975"/>
            <a:ext cx="14700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2" descr="C:\Users\Graziella\Documents\Lenovo_My Documents_270811\My Documents_200609\Solar system_Exoplanets\AXIOM-Jian = SMILE\Logos\logo_esa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4" y="890589"/>
            <a:ext cx="20796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3" descr="C:\Users\Graziella\Documents\Lenovo_My Documents_270811\My Documents_200609\Solar system_Exoplanets\AXIOM-Jian = SMILE\Proposal &amp; SoI\smile_fina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870451"/>
            <a:ext cx="172720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697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ChangeArrowheads="1"/>
          </p:cNvSpPr>
          <p:nvPr/>
        </p:nvSpPr>
        <p:spPr bwMode="auto">
          <a:xfrm>
            <a:off x="2082826" y="620713"/>
            <a:ext cx="4755276" cy="89255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00" b="1" dirty="0" smtClean="0"/>
              <a:t>X-ray imaging of </a:t>
            </a:r>
            <a:r>
              <a:rPr lang="en-US" altLang="en-US" sz="2600" b="1" dirty="0" err="1" smtClean="0"/>
              <a:t>geospace</a:t>
            </a:r>
            <a:r>
              <a:rPr lang="en-US" altLang="en-US" sz="2600" b="1" dirty="0" smtClean="0"/>
              <a:t>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00" b="1" dirty="0" smtClean="0"/>
              <a:t>AXIOM </a:t>
            </a:r>
            <a:r>
              <a:rPr lang="en-US" altLang="en-US" sz="2600" b="1" dirty="0" smtClean="0">
                <a:sym typeface="Wingdings" panose="05000000000000000000" pitchFamily="2" charset="2"/>
              </a:rPr>
              <a:t> AXIOM-C  SMILE</a:t>
            </a:r>
            <a:endParaRPr lang="en-US" altLang="en-US" sz="2600" b="1" dirty="0" smtClean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399" y="3339483"/>
            <a:ext cx="2595105" cy="3501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:\Users\Graziella\Documents\Lenovo_My Documents_270811\My Documents_200609\Solar system_Exoplanets\AXIOM-Jian = SMILE\Images\SMILE_spacecraft_Copyright CAS-ES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748" y="1124744"/>
            <a:ext cx="2294756" cy="208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PLANET_X_DEPLOYED_WITHOUT_LV_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7233">
            <a:off x="424584" y="1633719"/>
            <a:ext cx="3801952" cy="215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8"/>
          <p:cNvGrpSpPr>
            <a:grpSpLocks/>
          </p:cNvGrpSpPr>
          <p:nvPr/>
        </p:nvGrpSpPr>
        <p:grpSpPr bwMode="auto">
          <a:xfrm>
            <a:off x="365279" y="4386426"/>
            <a:ext cx="2160240" cy="1943918"/>
            <a:chOff x="2838" y="765"/>
            <a:chExt cx="1663" cy="1500"/>
          </a:xfrm>
        </p:grpSpPr>
        <p:pic>
          <p:nvPicPr>
            <p:cNvPr id="8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8" y="765"/>
              <a:ext cx="1524" cy="1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>
              <a:off x="3984" y="2037"/>
              <a:ext cx="517" cy="1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573807" y="3450486"/>
            <a:ext cx="13596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</a:rPr>
              <a:t>AXIOM 2010</a:t>
            </a:r>
            <a:endParaRPr lang="en-GB" sz="16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5576" y="6309320"/>
            <a:ext cx="16337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</a:rPr>
              <a:t>AXIOM-C 2012</a:t>
            </a:r>
            <a:endParaRPr lang="en-GB" sz="16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71034" y="3100318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SMILE </a:t>
            </a:r>
            <a:r>
              <a:rPr lang="en-GB" b="1" dirty="0" smtClean="0">
                <a:solidFill>
                  <a:srgbClr val="FF0000"/>
                </a:solidFill>
              </a:rPr>
              <a:t>2015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941" y="3816387"/>
            <a:ext cx="2732854" cy="2732854"/>
          </a:xfrm>
          <a:prstGeom prst="rect">
            <a:avLst/>
          </a:prstGeom>
        </p:spPr>
      </p:pic>
      <p:sp>
        <p:nvSpPr>
          <p:cNvPr id="14" name="Right Arrow 13"/>
          <p:cNvSpPr/>
          <p:nvPr/>
        </p:nvSpPr>
        <p:spPr>
          <a:xfrm rot="6109787">
            <a:off x="1610129" y="3926688"/>
            <a:ext cx="861799" cy="38620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ight Arrow 14"/>
          <p:cNvSpPr/>
          <p:nvPr/>
        </p:nvSpPr>
        <p:spPr>
          <a:xfrm>
            <a:off x="2468729" y="5644288"/>
            <a:ext cx="978396" cy="38302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851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330200" y="693068"/>
            <a:ext cx="8489950" cy="1799828"/>
          </a:xfrm>
        </p:spPr>
        <p:txBody>
          <a:bodyPr/>
          <a:lstStyle/>
          <a:p>
            <a:pPr algn="ctr">
              <a:defRPr/>
            </a:pPr>
            <a:r>
              <a:rPr lang="en-GB" altLang="en-US" dirty="0" smtClean="0">
                <a:solidFill>
                  <a:schemeClr val="tx1"/>
                </a:solidFill>
              </a:rPr>
              <a:t>ESA-Chinese Academy of Sciences </a:t>
            </a:r>
            <a:br>
              <a:rPr lang="en-GB" altLang="en-US" dirty="0" smtClean="0">
                <a:solidFill>
                  <a:schemeClr val="tx1"/>
                </a:solidFill>
              </a:rPr>
            </a:br>
            <a:r>
              <a:rPr lang="en-GB" altLang="en-US" dirty="0" smtClean="0">
                <a:solidFill>
                  <a:schemeClr val="tx1"/>
                </a:solidFill>
              </a:rPr>
              <a:t>joint mission</a:t>
            </a:r>
            <a:br>
              <a:rPr lang="en-GB" altLang="en-US" dirty="0" smtClean="0">
                <a:solidFill>
                  <a:schemeClr val="tx1"/>
                </a:solidFill>
              </a:rPr>
            </a:br>
            <a:r>
              <a:rPr lang="en-GB" altLang="en-US" sz="1600" dirty="0" smtClean="0">
                <a:solidFill>
                  <a:schemeClr val="tx1"/>
                </a:solidFill>
              </a:rPr>
              <a:t/>
            </a:r>
            <a:br>
              <a:rPr lang="en-GB" altLang="en-US" sz="1600" dirty="0" smtClean="0">
                <a:solidFill>
                  <a:schemeClr val="tx1"/>
                </a:solidFill>
              </a:rPr>
            </a:br>
            <a:r>
              <a:rPr lang="en-GB" altLang="en-US" sz="1000" dirty="0">
                <a:solidFill>
                  <a:schemeClr val="tx1"/>
                </a:solidFill>
              </a:rPr>
              <a:t/>
            </a:r>
            <a:br>
              <a:rPr lang="en-GB" altLang="en-US" sz="1000" dirty="0">
                <a:solidFill>
                  <a:schemeClr val="tx1"/>
                </a:solidFill>
              </a:rPr>
            </a:br>
            <a:r>
              <a:rPr lang="en-GB" sz="2400" dirty="0" smtClean="0">
                <a:solidFill>
                  <a:srgbClr val="FF0000"/>
                </a:solidFill>
              </a:rPr>
              <a:t>SMILE: </a:t>
            </a:r>
            <a:br>
              <a:rPr lang="en-GB" sz="2400" dirty="0" smtClean="0">
                <a:solidFill>
                  <a:srgbClr val="FF0000"/>
                </a:solidFill>
              </a:rPr>
            </a:br>
            <a:r>
              <a:rPr lang="en-GB" sz="2400" dirty="0" smtClean="0">
                <a:solidFill>
                  <a:srgbClr val="FF0000"/>
                </a:solidFill>
              </a:rPr>
              <a:t>S</a:t>
            </a:r>
            <a:r>
              <a:rPr lang="en-GB" sz="2400" dirty="0" smtClean="0">
                <a:solidFill>
                  <a:schemeClr val="tx1"/>
                </a:solidFill>
              </a:rPr>
              <a:t>olar </a:t>
            </a:r>
            <a:r>
              <a:rPr lang="en-GB" sz="2400" dirty="0">
                <a:solidFill>
                  <a:schemeClr val="tx1"/>
                </a:solidFill>
              </a:rPr>
              <a:t>wind </a:t>
            </a:r>
            <a:r>
              <a:rPr lang="en-GB" sz="2400" dirty="0">
                <a:solidFill>
                  <a:srgbClr val="FF0000"/>
                </a:solidFill>
              </a:rPr>
              <a:t>M</a:t>
            </a:r>
            <a:r>
              <a:rPr lang="en-GB" sz="2400" dirty="0">
                <a:solidFill>
                  <a:schemeClr val="tx1"/>
                </a:solidFill>
              </a:rPr>
              <a:t>agnetosphere</a:t>
            </a:r>
            <a:r>
              <a:rPr lang="en-GB" sz="2400" dirty="0">
                <a:solidFill>
                  <a:srgbClr val="FF0000"/>
                </a:solidFill>
              </a:rPr>
              <a:t> I</a:t>
            </a:r>
            <a:r>
              <a:rPr lang="en-GB" sz="2400" dirty="0">
                <a:solidFill>
                  <a:schemeClr val="tx1"/>
                </a:solidFill>
              </a:rPr>
              <a:t>onosphere</a:t>
            </a:r>
            <a:r>
              <a:rPr lang="en-GB" sz="2400" dirty="0">
                <a:solidFill>
                  <a:srgbClr val="FF0000"/>
                </a:solidFill>
              </a:rPr>
              <a:t> L</a:t>
            </a:r>
            <a:r>
              <a:rPr lang="en-GB" sz="2400" dirty="0">
                <a:solidFill>
                  <a:schemeClr val="tx1"/>
                </a:solidFill>
              </a:rPr>
              <a:t>ink</a:t>
            </a:r>
            <a:r>
              <a:rPr lang="en-GB" sz="2400" dirty="0">
                <a:solidFill>
                  <a:srgbClr val="FF0000"/>
                </a:solidFill>
              </a:rPr>
              <a:t> E</a:t>
            </a:r>
            <a:r>
              <a:rPr lang="en-GB" sz="2400" dirty="0">
                <a:solidFill>
                  <a:schemeClr val="tx1"/>
                </a:solidFill>
              </a:rPr>
              <a:t>xplorer</a:t>
            </a:r>
            <a:br>
              <a:rPr lang="en-GB" sz="2400" dirty="0">
                <a:solidFill>
                  <a:schemeClr val="tx1"/>
                </a:solidFill>
              </a:rPr>
            </a:br>
            <a:r>
              <a:rPr lang="en-GB" sz="1000" dirty="0">
                <a:solidFill>
                  <a:schemeClr val="tx1"/>
                </a:solidFill>
              </a:rPr>
              <a:t/>
            </a:r>
            <a:br>
              <a:rPr lang="en-GB" sz="1000" dirty="0">
                <a:solidFill>
                  <a:schemeClr val="tx1"/>
                </a:solidFill>
              </a:rPr>
            </a:br>
            <a:r>
              <a:rPr lang="en-GB" altLang="en-US" dirty="0" smtClean="0">
                <a:solidFill>
                  <a:schemeClr val="tx1"/>
                </a:solidFill>
              </a:rPr>
              <a:t/>
            </a:r>
            <a:br>
              <a:rPr lang="en-GB" altLang="en-US" dirty="0" smtClean="0">
                <a:solidFill>
                  <a:schemeClr val="tx1"/>
                </a:solidFill>
              </a:rPr>
            </a:br>
            <a:r>
              <a:rPr lang="en-GB" altLang="en-US" dirty="0">
                <a:solidFill>
                  <a:schemeClr val="tx1"/>
                </a:solidFill>
              </a:rPr>
              <a:t/>
            </a:r>
            <a:br>
              <a:rPr lang="en-GB" altLang="en-US" dirty="0">
                <a:solidFill>
                  <a:schemeClr val="tx1"/>
                </a:solidFill>
              </a:rPr>
            </a:br>
            <a:endParaRPr lang="en-GB" altLang="en-US" dirty="0" smtClean="0">
              <a:solidFill>
                <a:schemeClr val="tx1"/>
              </a:solidFill>
            </a:endParaRP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114176" y="2924944"/>
            <a:ext cx="9066336" cy="2808287"/>
          </a:xfrm>
        </p:spPr>
        <p:txBody>
          <a:bodyPr/>
          <a:lstStyle/>
          <a:p>
            <a:r>
              <a:rPr lang="en-GB" altLang="en-US" sz="2000" dirty="0" smtClean="0"/>
              <a:t>Call issued in </a:t>
            </a:r>
            <a:r>
              <a:rPr lang="en-GB" altLang="en-US" sz="2000" b="1" dirty="0" smtClean="0"/>
              <a:t>January 2015</a:t>
            </a:r>
          </a:p>
          <a:p>
            <a:r>
              <a:rPr lang="en-GB" altLang="en-US" sz="2000" dirty="0" smtClean="0"/>
              <a:t>13 proposals received</a:t>
            </a:r>
          </a:p>
          <a:p>
            <a:r>
              <a:rPr lang="en-GB" altLang="en-US" sz="2000" dirty="0" smtClean="0"/>
              <a:t>SMILE  recommended in </a:t>
            </a:r>
            <a:r>
              <a:rPr lang="en-GB" altLang="en-US" sz="2000" b="1" dirty="0" smtClean="0"/>
              <a:t>June 2015 </a:t>
            </a:r>
            <a:r>
              <a:rPr lang="en-GB" altLang="en-US" sz="2000" dirty="0" smtClean="0"/>
              <a:t>as candidate for the collaborative science mission and selected for implementation in </a:t>
            </a:r>
            <a:r>
              <a:rPr lang="en-GB" altLang="en-US" sz="2000" b="1" dirty="0" smtClean="0"/>
              <a:t>Nov. 2015 </a:t>
            </a:r>
            <a:r>
              <a:rPr lang="en-GB" altLang="en-US" sz="2000" dirty="0" smtClean="0"/>
              <a:t>(launch 2023)</a:t>
            </a:r>
          </a:p>
          <a:p>
            <a:r>
              <a:rPr lang="en-GB" altLang="en-US" sz="2000" dirty="0" smtClean="0"/>
              <a:t>After </a:t>
            </a:r>
            <a:r>
              <a:rPr lang="en-GB" altLang="en-US" sz="2000" b="1" dirty="0" smtClean="0"/>
              <a:t>Phase A </a:t>
            </a:r>
            <a:r>
              <a:rPr lang="en-GB" altLang="en-US" sz="2000" dirty="0" smtClean="0"/>
              <a:t>study, </a:t>
            </a:r>
            <a:r>
              <a:rPr lang="en-GB" altLang="en-US" sz="2000" b="1" dirty="0" smtClean="0">
                <a:solidFill>
                  <a:srgbClr val="FF0000"/>
                </a:solidFill>
              </a:rPr>
              <a:t>ESA Adoption </a:t>
            </a:r>
            <a:r>
              <a:rPr lang="en-GB" altLang="en-US" sz="2000" dirty="0" smtClean="0"/>
              <a:t>in March 2019; on into </a:t>
            </a:r>
            <a:r>
              <a:rPr lang="en-GB" altLang="en-US" sz="2000" b="1" dirty="0" smtClean="0"/>
              <a:t>Phase B</a:t>
            </a:r>
            <a:r>
              <a:rPr lang="en-GB" altLang="en-US" sz="2000" dirty="0" smtClean="0"/>
              <a:t>, </a:t>
            </a:r>
            <a:r>
              <a:rPr lang="en-GB" altLang="en-US" sz="2000" dirty="0" err="1" smtClean="0"/>
              <a:t>breadboarding</a:t>
            </a:r>
            <a:r>
              <a:rPr lang="en-GB" altLang="en-US" sz="2000" dirty="0" smtClean="0"/>
              <a:t> some of the subsystems, passed </a:t>
            </a:r>
            <a:r>
              <a:rPr lang="en-GB" altLang="en-US" sz="2000" b="1" dirty="0" smtClean="0">
                <a:solidFill>
                  <a:srgbClr val="FF0000"/>
                </a:solidFill>
              </a:rPr>
              <a:t>Preliminary Design Review </a:t>
            </a:r>
            <a:r>
              <a:rPr lang="en-GB" altLang="en-US" sz="2000" dirty="0" smtClean="0"/>
              <a:t>in January 2020 and now in </a:t>
            </a:r>
            <a:r>
              <a:rPr lang="en-GB" altLang="en-US" sz="2000" b="1" dirty="0" smtClean="0"/>
              <a:t>Phase C</a:t>
            </a:r>
            <a:r>
              <a:rPr lang="en-GB" altLang="en-US" sz="2000" dirty="0" smtClean="0"/>
              <a:t> (build)</a:t>
            </a:r>
          </a:p>
          <a:p>
            <a:r>
              <a:rPr lang="en-GB" altLang="en-US" sz="2000" dirty="0" smtClean="0"/>
              <a:t>‘Small’ mission but complex (four instruments with different requirements)</a:t>
            </a:r>
          </a:p>
          <a:p>
            <a:r>
              <a:rPr lang="en-GB" altLang="en-US" sz="2000" dirty="0" smtClean="0"/>
              <a:t>Creating substantial interest and support from space plasma, planetary and astrophysics communities</a:t>
            </a:r>
          </a:p>
          <a:p>
            <a:pPr marL="0" indent="0">
              <a:buNone/>
            </a:pPr>
            <a:endParaRPr lang="en-GB" altLang="en-US" sz="2000" dirty="0" smtClean="0"/>
          </a:p>
        </p:txBody>
      </p:sp>
      <p:pic>
        <p:nvPicPr>
          <p:cNvPr id="5" name="Picture 3" descr="C:\Users\Graziella\Documents\Lenovo_My Documents_270811\My Documents_200609\Solar system_Exoplanets\AXIOM-Jian = SMILE\Logos\cas-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319497"/>
            <a:ext cx="1037754" cy="96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Graziella\Documents\Lenovo_My Documents_270811\My Documents_200609\Solar system_Exoplanets\AXIOM-Jian = SMILE\Logos\logo_esa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4" y="1507398"/>
            <a:ext cx="1383624" cy="55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Users\Graziella\Documents\Lenovo_My Documents_270811\My Documents_200609\Solar system_Exoplanets\AXIOM-Jian = SMILE\Proposal &amp; SoI\smile_fina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549275"/>
            <a:ext cx="1008063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8586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Graziella\Documents\Lenovo_My Documents_270811\My Documents_200609\Solar system_Exoplanets\AXIOM-Jian = SMILE\Logos\logo_esa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587" y="547369"/>
            <a:ext cx="1656184" cy="662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C:\Users\Graziella\Documents\Lenovo_My Documents_270811\My Documents_200609\Solar system_Exoplanets\AXIOM-Jian = SMILE\Logos\cas-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4087" y="672349"/>
            <a:ext cx="1152128" cy="107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76" y="1728301"/>
            <a:ext cx="7632848" cy="51296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flipH="1">
            <a:off x="1115616" y="6021288"/>
            <a:ext cx="1872208" cy="677108"/>
          </a:xfrm>
          <a:prstGeom prst="rect">
            <a:avLst/>
          </a:prstGeom>
          <a:solidFill>
            <a:srgbClr val="990000"/>
          </a:solidFill>
        </p:spPr>
        <p:txBody>
          <a:bodyPr wrap="square" rtlCol="0">
            <a:spAutoFit/>
          </a:bodyPr>
          <a:lstStyle/>
          <a:p>
            <a:endParaRPr lang="en-GB" sz="2000" i="1" dirty="0" smtClean="0"/>
          </a:p>
          <a:p>
            <a:endParaRPr lang="en-GB" i="1" dirty="0"/>
          </a:p>
        </p:txBody>
      </p:sp>
      <p:pic>
        <p:nvPicPr>
          <p:cNvPr id="8" name="Picture 3" descr="C:\Users\Graziella\Documents\Lenovo_My Documents_270811\My Documents_200609\Solar system_Exoplanets\AXIOM-Jian = SMILE\Proposal &amp; SoI\smile_final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6" y="549275"/>
            <a:ext cx="1008063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09680" y="674693"/>
            <a:ext cx="8015336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</a:t>
            </a:r>
            <a:r>
              <a:rPr lang="en-GB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SMILE</a:t>
            </a:r>
          </a:p>
          <a:p>
            <a:pPr algn="ctr"/>
            <a:r>
              <a:rPr lang="en-GB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Solar wind Magnetosphere Ionosphere Link Explorer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88800" y="6204820"/>
            <a:ext cx="1125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>
                <a:solidFill>
                  <a:srgbClr val="FFFF00"/>
                </a:solidFill>
              </a:rPr>
              <a:t>CME</a:t>
            </a:r>
            <a:r>
              <a:rPr lang="en-GB" i="1" dirty="0">
                <a:solidFill>
                  <a:srgbClr val="FFFF00"/>
                </a:solidFill>
              </a:rPr>
              <a:t> </a:t>
            </a:r>
            <a:r>
              <a:rPr lang="en-GB" i="1" dirty="0">
                <a:solidFill>
                  <a:srgbClr val="FFFF00"/>
                </a:solidFill>
                <a:sym typeface="Wingdings" panose="05000000000000000000" pitchFamily="2" charset="2"/>
              </a:rPr>
              <a:t>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00653" y="6581001"/>
            <a:ext cx="9877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chemeClr val="bg1"/>
                </a:solidFill>
              </a:rPr>
              <a:t>Credit: ESA</a:t>
            </a:r>
            <a:endParaRPr lang="en-GB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586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690563" y="763589"/>
            <a:ext cx="8489951" cy="649287"/>
          </a:xfrm>
        </p:spPr>
        <p:txBody>
          <a:bodyPr/>
          <a:lstStyle/>
          <a:p>
            <a:pPr algn="ctr"/>
            <a:r>
              <a:rPr lang="en-GB" altLang="en-US" dirty="0" smtClean="0">
                <a:solidFill>
                  <a:srgbClr val="002060"/>
                </a:solidFill>
              </a:rPr>
              <a:t>SMILE shares of responsibilities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179512" y="1619969"/>
            <a:ext cx="8642351" cy="4905375"/>
          </a:xfrm>
        </p:spPr>
        <p:txBody>
          <a:bodyPr/>
          <a:lstStyle/>
          <a:p>
            <a:pPr marL="266700">
              <a:defRPr/>
            </a:pPr>
            <a:r>
              <a:rPr lang="en-GB" sz="2000" b="1" dirty="0" smtClean="0"/>
              <a:t>CAS</a:t>
            </a:r>
            <a:r>
              <a:rPr lang="en-GB" sz="2000" dirty="0" smtClean="0"/>
              <a:t> provides the Propulsion Module, Service Module, Spacecraft  Prime, Mission Operations (with ESA contribution), Chinese instruments</a:t>
            </a:r>
          </a:p>
          <a:p>
            <a:pPr marL="266700">
              <a:defRPr/>
            </a:pPr>
            <a:r>
              <a:rPr lang="en-GB" sz="2000" b="1" dirty="0" smtClean="0"/>
              <a:t>ESA</a:t>
            </a:r>
            <a:r>
              <a:rPr lang="en-GB" sz="2000" dirty="0" smtClean="0"/>
              <a:t> provides the Payload Module, launcher,                                                                                AIT facilities for spacecraft integration and testing;                                                                                   ESA member states/Canada provide instruments </a:t>
            </a:r>
          </a:p>
          <a:p>
            <a:pPr marL="266700">
              <a:defRPr/>
            </a:pPr>
            <a:endParaRPr lang="en-GB" sz="800" dirty="0"/>
          </a:p>
          <a:p>
            <a:pPr marL="266700">
              <a:defRPr/>
            </a:pPr>
            <a:endParaRPr lang="en-GB" sz="2000" dirty="0" smtClean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GB" altLang="en-US" sz="2000" dirty="0" smtClean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2000" dirty="0" smtClean="0"/>
              <a:t>Baseline: ~ 5000 km x 120,000 km HEO,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2000" dirty="0" smtClean="0"/>
              <a:t>51 hr orbit (40 hr  SXI and UVI science operations)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GB" altLang="en-US" sz="800" dirty="0" smtClean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2000" dirty="0" smtClean="0"/>
              <a:t>Ground stations: Troll (Antarctica, baseline, ESA)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2000" dirty="0" smtClean="0"/>
              <a:t>and </a:t>
            </a:r>
            <a:r>
              <a:rPr lang="en-GB" altLang="en-US" sz="2000" dirty="0" err="1" smtClean="0"/>
              <a:t>Sanya</a:t>
            </a:r>
            <a:r>
              <a:rPr lang="en-GB" altLang="en-US" sz="2000" dirty="0" smtClean="0"/>
              <a:t> (China, support, CAS)</a:t>
            </a:r>
          </a:p>
          <a:p>
            <a:pPr marL="0" indent="0">
              <a:buFontTx/>
              <a:buNone/>
              <a:defRPr/>
            </a:pPr>
            <a:endParaRPr lang="en-GB" sz="800" dirty="0"/>
          </a:p>
          <a:p>
            <a:pPr marL="0" indent="0">
              <a:buFontTx/>
              <a:buNone/>
              <a:defRPr/>
            </a:pPr>
            <a:r>
              <a:rPr lang="en-GB" sz="2000" dirty="0" smtClean="0"/>
              <a:t>Launch (2023): Vega-C (single passenger, ~70</a:t>
            </a:r>
            <a:r>
              <a:rPr lang="en-GB" sz="2000" baseline="30000" dirty="0" smtClean="0"/>
              <a:t>o</a:t>
            </a:r>
            <a:r>
              <a:rPr lang="en-GB" sz="2000" dirty="0" smtClean="0"/>
              <a:t> incl.) </a:t>
            </a:r>
          </a:p>
          <a:p>
            <a:pPr marL="0" indent="0">
              <a:buFontTx/>
              <a:buNone/>
              <a:defRPr/>
            </a:pPr>
            <a:r>
              <a:rPr lang="en-GB" sz="2000" dirty="0" smtClean="0"/>
              <a:t>or Ariane 6 </a:t>
            </a:r>
            <a:r>
              <a:rPr lang="en-GB" sz="2000" dirty="0"/>
              <a:t>(dual launch into SSO </a:t>
            </a:r>
            <a:r>
              <a:rPr lang="en-GB" sz="2000" dirty="0" smtClean="0"/>
              <a:t>700 km, 98</a:t>
            </a:r>
            <a:r>
              <a:rPr lang="en-GB" sz="2000" baseline="30000" dirty="0" smtClean="0"/>
              <a:t>o</a:t>
            </a:r>
            <a:r>
              <a:rPr lang="en-GB" sz="2000" dirty="0" smtClean="0"/>
              <a:t> incl.), </a:t>
            </a:r>
          </a:p>
          <a:p>
            <a:pPr marL="0" indent="0">
              <a:buFontTx/>
              <a:buNone/>
              <a:defRPr/>
            </a:pPr>
            <a:r>
              <a:rPr lang="en-GB" sz="2000" dirty="0" smtClean="0"/>
              <a:t>both from </a:t>
            </a:r>
            <a:r>
              <a:rPr lang="en-GB" sz="2000" dirty="0" err="1" smtClean="0"/>
              <a:t>Kourou</a:t>
            </a:r>
            <a:r>
              <a:rPr lang="en-GB" sz="2000" dirty="0" smtClean="0"/>
              <a:t>, French Guiana</a:t>
            </a:r>
          </a:p>
          <a:p>
            <a:pPr>
              <a:defRPr/>
            </a:pPr>
            <a:endParaRPr lang="en-GB" sz="2000" dirty="0" smtClean="0"/>
          </a:p>
          <a:p>
            <a:pPr>
              <a:defRPr/>
            </a:pPr>
            <a:endParaRPr lang="en-GB" sz="2000" dirty="0" smtClean="0"/>
          </a:p>
          <a:p>
            <a:pPr>
              <a:defRPr/>
            </a:pPr>
            <a:endParaRPr lang="en-GB" sz="2000" dirty="0" smtClean="0"/>
          </a:p>
        </p:txBody>
      </p:sp>
      <p:pic>
        <p:nvPicPr>
          <p:cNvPr id="11268" name="Picture 3" descr="C:\Users\Graziella\Documents\Lenovo_My Documents_270811\My Documents_200609\Solar system_Exoplanets\AXIOM-Jian = SMILE\Proposal &amp; SoI\smile_fin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6" y="549275"/>
            <a:ext cx="1008063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-684584" y="3429372"/>
            <a:ext cx="8489951" cy="6477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DFFFFC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DFFFFC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DFFFFC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DFFFFC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DFFFFC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DFFFFC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DFFFFC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DFFFFC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DFFFFC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GB" kern="0" dirty="0" smtClean="0">
                <a:solidFill>
                  <a:srgbClr val="002060"/>
                </a:solidFill>
              </a:rPr>
              <a:t>SMILE orbit</a:t>
            </a:r>
            <a:endParaRPr lang="en-GB" kern="0" dirty="0">
              <a:solidFill>
                <a:srgbClr val="002060"/>
              </a:solidFill>
            </a:endParaRPr>
          </a:p>
        </p:txBody>
      </p:sp>
      <p:pic>
        <p:nvPicPr>
          <p:cNvPr id="12" name="图片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3292202"/>
            <a:ext cx="2856323" cy="356326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551730" y="3583945"/>
            <a:ext cx="1257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chemeClr val="accent1">
                    <a:lumMod val="50000"/>
                  </a:schemeClr>
                </a:solidFill>
              </a:rPr>
              <a:t>PLM</a:t>
            </a:r>
            <a:endParaRPr lang="en-GB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4" name="Picture 4" descr="Résultat de recherche d'images pour &quot;esa flag&quot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3423752"/>
            <a:ext cx="599865" cy="257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Résultat de recherche d'images pour &quot;nssc cas&quot;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4615" y="5928872"/>
            <a:ext cx="333822" cy="32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>
            <a:grpSpLocks noChangeAspect="1"/>
          </p:cNvGrpSpPr>
          <p:nvPr/>
        </p:nvGrpSpPr>
        <p:grpSpPr>
          <a:xfrm>
            <a:off x="8740121" y="6309320"/>
            <a:ext cx="342809" cy="201707"/>
            <a:chOff x="1604860" y="6426573"/>
            <a:chExt cx="475995" cy="280073"/>
          </a:xfrm>
        </p:grpSpPr>
        <p:pic>
          <p:nvPicPr>
            <p:cNvPr id="17" name="Picture 17" descr="Flag of China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4860" y="6426573"/>
              <a:ext cx="475995" cy="279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17"/>
            <p:cNvSpPr/>
            <p:nvPr/>
          </p:nvSpPr>
          <p:spPr>
            <a:xfrm>
              <a:off x="1604860" y="6426650"/>
              <a:ext cx="475992" cy="279996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7999346" y="6453336"/>
            <a:ext cx="11811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b="1" dirty="0" smtClean="0">
                <a:solidFill>
                  <a:srgbClr val="FF0000"/>
                </a:solidFill>
              </a:rPr>
              <a:t>Platform</a:t>
            </a:r>
            <a:endParaRPr lang="en-GB" sz="16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52467" y="3387507"/>
            <a:ext cx="4748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</a:rPr>
              <a:t>SXI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94294" y="5949280"/>
            <a:ext cx="4539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</a:rPr>
              <a:t>LIA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841692" y="3380084"/>
            <a:ext cx="4844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</a:rPr>
              <a:t>UVI</a:t>
            </a:r>
            <a:endParaRPr lang="en-GB" sz="1400" dirty="0">
              <a:solidFill>
                <a:schemeClr val="bg1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7717736" y="3632132"/>
            <a:ext cx="193743" cy="9759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6849909" y="5685731"/>
            <a:ext cx="204453" cy="31594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8587080" y="4349574"/>
            <a:ext cx="593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</a:rPr>
              <a:t>MAG</a:t>
            </a:r>
            <a:endParaRPr lang="en-GB" sz="1400" dirty="0">
              <a:solidFill>
                <a:schemeClr val="bg1"/>
              </a:solidFill>
            </a:endParaRPr>
          </a:p>
        </p:txBody>
      </p:sp>
      <p:cxnSp>
        <p:nvCxnSpPr>
          <p:cNvPr id="54" name="Straight Arrow Connector 53"/>
          <p:cNvCxnSpPr/>
          <p:nvPr/>
        </p:nvCxnSpPr>
        <p:spPr>
          <a:xfrm flipH="1" flipV="1">
            <a:off x="8326120" y="4293096"/>
            <a:ext cx="333126" cy="15388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2793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15"/>
          <p:cNvSpPr txBox="1">
            <a:spLocks noChangeArrowheads="1"/>
          </p:cNvSpPr>
          <p:nvPr/>
        </p:nvSpPr>
        <p:spPr bwMode="auto">
          <a:xfrm>
            <a:off x="250826" y="1625601"/>
            <a:ext cx="2790825" cy="230832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/>
              <a:t>         CCD Detector Plane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Photon counting: Event lists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with 1 to 2 s time resolution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High QE in soft X-rays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	~80% at 250 eV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Medium energy resolution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     ~50 eV FWHM at 500 eV</a:t>
            </a:r>
          </a:p>
        </p:txBody>
      </p:sp>
      <p:sp>
        <p:nvSpPr>
          <p:cNvPr id="14339" name="TextBox 1"/>
          <p:cNvSpPr txBox="1">
            <a:spLocks noChangeArrowheads="1"/>
          </p:cNvSpPr>
          <p:nvPr/>
        </p:nvSpPr>
        <p:spPr bwMode="auto">
          <a:xfrm>
            <a:off x="66676" y="6453189"/>
            <a:ext cx="355558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 dirty="0">
                <a:solidFill>
                  <a:srgbClr val="FF0000"/>
                </a:solidFill>
              </a:rPr>
              <a:t>PI S. </a:t>
            </a:r>
            <a:r>
              <a:rPr lang="en-GB" altLang="en-US" sz="1600" dirty="0" err="1">
                <a:solidFill>
                  <a:srgbClr val="FF0000"/>
                </a:solidFill>
              </a:rPr>
              <a:t>Sembay</a:t>
            </a:r>
            <a:r>
              <a:rPr lang="en-GB" altLang="en-US" sz="1600" dirty="0">
                <a:solidFill>
                  <a:srgbClr val="FF0000"/>
                </a:solidFill>
              </a:rPr>
              <a:t>, Univ. of Leicester, UK 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90563" y="692151"/>
            <a:ext cx="8489951" cy="64928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DFFFFC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DFFFFC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DFFFFC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DFFFFC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DFFFFC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DFFFFC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DFFFFC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DFFFFC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DFFFFC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GB" altLang="en-US" kern="0" dirty="0" smtClean="0">
                <a:solidFill>
                  <a:srgbClr val="002060"/>
                </a:solidFill>
              </a:rPr>
              <a:t>SMILE Soft X-ray Imager (SXI)</a:t>
            </a:r>
          </a:p>
        </p:txBody>
      </p:sp>
      <p:pic>
        <p:nvPicPr>
          <p:cNvPr id="14341" name="Picture 3" descr="C:\Users\Graziella\Documents\Lenovo_My Documents_270811\My Documents_200609\Solar system_Exoplanets\AXIOM-Jian = SMILE\Proposal &amp; SoI\smile_fin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6" y="549275"/>
            <a:ext cx="1008063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10" descr="sp_ir_f16_3000_1515.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5" t="6242" r="11754" b="45694"/>
          <a:stretch>
            <a:fillRect/>
          </a:stretch>
        </p:blipFill>
        <p:spPr bwMode="auto">
          <a:xfrm>
            <a:off x="5772151" y="3941764"/>
            <a:ext cx="3316288" cy="255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8101014" y="5321301"/>
            <a:ext cx="698500" cy="1952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4344" name="Picture 12" descr="cts_140912_turn_1905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00" b="41991"/>
          <a:stretch>
            <a:fillRect/>
          </a:stretch>
        </p:blipFill>
        <p:spPr bwMode="auto">
          <a:xfrm>
            <a:off x="341314" y="4003675"/>
            <a:ext cx="5102225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9" t="39146" r="56689" b="15813"/>
          <a:stretch>
            <a:fillRect/>
          </a:stretch>
        </p:blipFill>
        <p:spPr bwMode="auto">
          <a:xfrm>
            <a:off x="3132137" y="1306514"/>
            <a:ext cx="3001963" cy="269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6" name="TextBox 16"/>
          <p:cNvSpPr txBox="1">
            <a:spLocks noChangeArrowheads="1"/>
          </p:cNvSpPr>
          <p:nvPr/>
        </p:nvSpPr>
        <p:spPr bwMode="auto">
          <a:xfrm>
            <a:off x="6197600" y="1625601"/>
            <a:ext cx="2767013" cy="230832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/>
              <a:t>Lobster-eye </a:t>
            </a:r>
            <a:r>
              <a:rPr lang="en-US" altLang="en-US" sz="1600" b="1" dirty="0" err="1"/>
              <a:t>Micropore</a:t>
            </a:r>
            <a:r>
              <a:rPr lang="en-US" altLang="en-US" sz="1600" b="1" dirty="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/>
              <a:t>                                  Optic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Ultra-wide field of view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	     ~</a:t>
            </a:r>
            <a:r>
              <a:rPr lang="en-US" altLang="en-US" sz="1600" dirty="0" smtClean="0"/>
              <a:t>16°x  27°</a:t>
            </a:r>
            <a:endParaRPr lang="en-US" altLang="en-US" sz="16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Focal length 30 cm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Optic Mass &lt; 1kg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Instrument ~ 26 kg</a:t>
            </a:r>
          </a:p>
        </p:txBody>
      </p:sp>
    </p:spTree>
    <p:extLst>
      <p:ext uri="{BB962C8B-B14F-4D97-AF65-F5344CB8AC3E}">
        <p14:creationId xmlns:p14="http://schemas.microsoft.com/office/powerpoint/2010/main" val="1171348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Box 7"/>
          <p:cNvSpPr txBox="1">
            <a:spLocks noChangeArrowheads="1"/>
          </p:cNvSpPr>
          <p:nvPr/>
        </p:nvSpPr>
        <p:spPr bwMode="auto">
          <a:xfrm>
            <a:off x="7308850" y="6332538"/>
            <a:ext cx="13811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 i="1">
                <a:latin typeface="Times New Roman" pitchFamily="18" charset="0"/>
                <a:cs typeface="Times New Roman" pitchFamily="18" charset="0"/>
              </a:rPr>
              <a:t>T. Sun, 2015</a:t>
            </a:r>
          </a:p>
        </p:txBody>
      </p:sp>
      <p:pic>
        <p:nvPicPr>
          <p:cNvPr id="25604" name="Picture 3" descr="C:\Users\Graziella\Documents\Lenovo_My Documents_270811\My Documents_200609\Solar system_Exoplanets\AXIOM-Jian = SMILE\Proposal &amp; SoI\smile_fina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549275"/>
            <a:ext cx="1008063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Title 1"/>
          <p:cNvSpPr>
            <a:spLocks noGrp="1"/>
          </p:cNvSpPr>
          <p:nvPr>
            <p:ph type="title"/>
          </p:nvPr>
        </p:nvSpPr>
        <p:spPr>
          <a:xfrm>
            <a:off x="690563" y="908050"/>
            <a:ext cx="8489950" cy="649288"/>
          </a:xfrm>
        </p:spPr>
        <p:txBody>
          <a:bodyPr/>
          <a:lstStyle/>
          <a:p>
            <a:pPr algn="ctr"/>
            <a:r>
              <a:rPr lang="en-GB" altLang="en-US" dirty="0" smtClean="0">
                <a:solidFill>
                  <a:schemeClr val="tx1"/>
                </a:solidFill>
              </a:rPr>
              <a:t>SMILE SXI: 17</a:t>
            </a:r>
            <a:r>
              <a:rPr lang="en-GB" altLang="en-US" baseline="30000" dirty="0" smtClean="0">
                <a:solidFill>
                  <a:schemeClr val="tx1"/>
                </a:solidFill>
              </a:rPr>
              <a:t>th</a:t>
            </a:r>
            <a:r>
              <a:rPr lang="en-GB" altLang="en-US" dirty="0" smtClean="0">
                <a:solidFill>
                  <a:schemeClr val="tx1"/>
                </a:solidFill>
              </a:rPr>
              <a:t> March 2015 solar storm</a:t>
            </a:r>
          </a:p>
        </p:txBody>
      </p:sp>
      <p:pic>
        <p:nvPicPr>
          <p:cNvPr id="3" name="wd150317x_16x27_raan29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916113"/>
            <a:ext cx="9144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085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3" t="26021" r="6870" b="23962"/>
          <a:stretch>
            <a:fillRect/>
          </a:stretch>
        </p:blipFill>
        <p:spPr bwMode="auto">
          <a:xfrm>
            <a:off x="755651" y="1340013"/>
            <a:ext cx="7776789" cy="338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 descr="C:\Users\Graziella\Documents\Lenovo_My Documents_270811\My Documents_200609\Solar system_Exoplanets\AXIOM-Jian = SMILE\Proposal &amp; SoI\smile_fina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6" y="549275"/>
            <a:ext cx="1008063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itle 1"/>
          <p:cNvSpPr>
            <a:spLocks noGrp="1"/>
          </p:cNvSpPr>
          <p:nvPr>
            <p:ph type="title"/>
          </p:nvPr>
        </p:nvSpPr>
        <p:spPr>
          <a:xfrm>
            <a:off x="690563" y="692151"/>
            <a:ext cx="8489951" cy="649288"/>
          </a:xfrm>
        </p:spPr>
        <p:txBody>
          <a:bodyPr/>
          <a:lstStyle/>
          <a:p>
            <a:pPr algn="ctr"/>
            <a:r>
              <a:rPr lang="en-GB" altLang="en-US" dirty="0" smtClean="0">
                <a:solidFill>
                  <a:srgbClr val="002060"/>
                </a:solidFill>
              </a:rPr>
              <a:t>SMILE </a:t>
            </a:r>
            <a:r>
              <a:rPr lang="en-GB" altLang="en-US" dirty="0" err="1" smtClean="0">
                <a:solidFill>
                  <a:srgbClr val="002060"/>
                </a:solidFill>
              </a:rPr>
              <a:t>UltraViolet</a:t>
            </a:r>
            <a:r>
              <a:rPr lang="en-GB" altLang="en-US" dirty="0" smtClean="0">
                <a:solidFill>
                  <a:srgbClr val="002060"/>
                </a:solidFill>
              </a:rPr>
              <a:t> Imager (UVI)</a:t>
            </a:r>
          </a:p>
        </p:txBody>
      </p:sp>
      <p:sp>
        <p:nvSpPr>
          <p:cNvPr id="15365" name="Content Placeholder 6"/>
          <p:cNvSpPr>
            <a:spLocks noGrp="1"/>
          </p:cNvSpPr>
          <p:nvPr>
            <p:ph idx="1"/>
          </p:nvPr>
        </p:nvSpPr>
        <p:spPr>
          <a:xfrm>
            <a:off x="179390" y="4797426"/>
            <a:ext cx="8929687" cy="1584325"/>
          </a:xfrm>
        </p:spPr>
        <p:txBody>
          <a:bodyPr/>
          <a:lstStyle/>
          <a:p>
            <a:r>
              <a:rPr lang="en-GB" altLang="en-US" sz="2000" dirty="0" smtClean="0"/>
              <a:t>Four mirror reflective UV imager of whole northern aurora at high spatial and temporal resolution </a:t>
            </a:r>
          </a:p>
          <a:p>
            <a:r>
              <a:rPr lang="en-GB" altLang="en-US" sz="2000" dirty="0" smtClean="0"/>
              <a:t>UV bandpass (155-175 nm) achieved coating optical &amp; detector surfaces</a:t>
            </a:r>
          </a:p>
          <a:p>
            <a:r>
              <a:rPr lang="en-GB" altLang="en-US" sz="2000" dirty="0" smtClean="0"/>
              <a:t>Image intensifier detector (photocathode </a:t>
            </a:r>
            <a:r>
              <a:rPr lang="en-GB" altLang="en-US" sz="2000" dirty="0" smtClean="0">
                <a:sym typeface="Wingdings" pitchFamily="2" charset="2"/>
              </a:rPr>
              <a:t></a:t>
            </a:r>
            <a:r>
              <a:rPr lang="en-GB" altLang="en-US" sz="2000" dirty="0" smtClean="0"/>
              <a:t> MCP </a:t>
            </a:r>
            <a:r>
              <a:rPr lang="en-GB" altLang="en-US" sz="2000" dirty="0" smtClean="0">
                <a:sym typeface="Wingdings" pitchFamily="2" charset="2"/>
              </a:rPr>
              <a:t> phosphor  CMOS </a:t>
            </a:r>
            <a:r>
              <a:rPr lang="en-GB" altLang="en-US" sz="2000" dirty="0">
                <a:sym typeface="Wingdings" pitchFamily="2" charset="2"/>
              </a:rPr>
              <a:t> </a:t>
            </a:r>
            <a:r>
              <a:rPr lang="en-GB" altLang="en-US" sz="2000" dirty="0" smtClean="0">
                <a:sym typeface="Wingdings" pitchFamily="2" charset="2"/>
              </a:rPr>
              <a:t>      sensor)</a:t>
            </a:r>
            <a:endParaRPr lang="en-GB" altLang="en-US" sz="2000" dirty="0" smtClean="0"/>
          </a:p>
        </p:txBody>
      </p:sp>
      <p:sp>
        <p:nvSpPr>
          <p:cNvPr id="15366" name="TextBox 1"/>
          <p:cNvSpPr txBox="1">
            <a:spLocks noChangeArrowheads="1"/>
          </p:cNvSpPr>
          <p:nvPr/>
        </p:nvSpPr>
        <p:spPr bwMode="auto">
          <a:xfrm>
            <a:off x="5225774" y="6453189"/>
            <a:ext cx="388273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 dirty="0">
                <a:solidFill>
                  <a:srgbClr val="FF0000"/>
                </a:solidFill>
              </a:rPr>
              <a:t>PI E. Donovan, Univ. of Calgary, Canada</a:t>
            </a:r>
          </a:p>
        </p:txBody>
      </p:sp>
      <p:pic>
        <p:nvPicPr>
          <p:cNvPr id="7" name="Picture 6" descr="C:\Users\Walfried Raab\Documents\SMILE\Documents\Red Book\UVI CAD Annotations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84315"/>
            <a:ext cx="3614993" cy="30248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9961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428529"/>
            <a:ext cx="3242419" cy="4321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755650" y="728663"/>
            <a:ext cx="8716963" cy="6477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DFFFFC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DFFFFC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DFFFFC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DFFFFC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DFFFFC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DFFFFC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DFFFFC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DFFFFC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DFFFFC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GB" altLang="en-US" kern="0" dirty="0" smtClean="0">
                <a:solidFill>
                  <a:srgbClr val="002060"/>
                </a:solidFill>
              </a:rPr>
              <a:t>SMILE UVI targets the Earth’s North aurora</a:t>
            </a:r>
          </a:p>
        </p:txBody>
      </p:sp>
      <p:sp>
        <p:nvSpPr>
          <p:cNvPr id="34820" name="TextBox 3"/>
          <p:cNvSpPr txBox="1">
            <a:spLocks noChangeArrowheads="1"/>
          </p:cNvSpPr>
          <p:nvPr/>
        </p:nvSpPr>
        <p:spPr bwMode="auto">
          <a:xfrm>
            <a:off x="179512" y="1614755"/>
            <a:ext cx="53291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/>
              <a:t>SMILE UVI will </a:t>
            </a:r>
            <a:r>
              <a:rPr lang="en-GB" altLang="en-US" sz="2000" dirty="0" smtClean="0"/>
              <a:t>observe </a:t>
            </a:r>
            <a:r>
              <a:rPr lang="en-GB" altLang="en-US" sz="2000" dirty="0"/>
              <a:t>the Earth's </a:t>
            </a:r>
            <a:r>
              <a:rPr lang="en-GB" altLang="en-US" sz="2000" dirty="0" smtClean="0">
                <a:solidFill>
                  <a:srgbClr val="FF0000"/>
                </a:solidFill>
              </a:rPr>
              <a:t>northern </a:t>
            </a:r>
            <a:r>
              <a:rPr lang="en-GB" altLang="en-US" sz="2000" dirty="0" err="1">
                <a:solidFill>
                  <a:srgbClr val="FF0000"/>
                </a:solidFill>
              </a:rPr>
              <a:t>auroral</a:t>
            </a:r>
            <a:r>
              <a:rPr lang="en-GB" altLang="en-US" sz="2000" dirty="0">
                <a:solidFill>
                  <a:srgbClr val="FF0000"/>
                </a:solidFill>
              </a:rPr>
              <a:t> oval </a:t>
            </a:r>
            <a:r>
              <a:rPr lang="en-GB" altLang="en-US" sz="2000" dirty="0" smtClean="0"/>
              <a:t>like </a:t>
            </a:r>
            <a:r>
              <a:rPr lang="en-GB" altLang="en-US" sz="2000" dirty="0"/>
              <a:t>the IMAGE </a:t>
            </a:r>
            <a:r>
              <a:rPr lang="en-GB" altLang="en-US" sz="2000" dirty="0" smtClean="0"/>
              <a:t>satellite </a:t>
            </a:r>
            <a:r>
              <a:rPr lang="en-GB" altLang="en-US" sz="2000" dirty="0"/>
              <a:t>did</a:t>
            </a:r>
          </a:p>
        </p:txBody>
      </p:sp>
      <p:sp>
        <p:nvSpPr>
          <p:cNvPr id="34821" name="TextBox 4"/>
          <p:cNvSpPr txBox="1">
            <a:spLocks noChangeArrowheads="1"/>
          </p:cNvSpPr>
          <p:nvPr/>
        </p:nvSpPr>
        <p:spPr bwMode="auto">
          <a:xfrm>
            <a:off x="6588125" y="6165850"/>
            <a:ext cx="20875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/>
              <a:t>Credit: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/>
              <a:t>IMAGE/NASA/GSFC</a:t>
            </a:r>
          </a:p>
        </p:txBody>
      </p:sp>
      <p:pic>
        <p:nvPicPr>
          <p:cNvPr id="34822" name="Picture 3" descr="C:\Users\Graziella\Documents\Lenovo_My Documents_270811\My Documents_200609\Solar system_Exoplanets\AXIOM-Jian = SMILE\Proposal &amp; SoI\smile_fina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549275"/>
            <a:ext cx="1008063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0112" y="1482803"/>
            <a:ext cx="2664296" cy="467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86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:\Users\Walfried Raab\Documents\SMILE\Documents\Red Book\MAG sensor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118881"/>
            <a:ext cx="5148064" cy="2046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86" name="Picture 3" descr="C:\Users\Graziella\Documents\Lenovo_My Documents_270811\My Documents_200609\Solar system_Exoplanets\AXIOM-Jian = SMILE\Proposal &amp; SoI\smile_fina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6" y="549275"/>
            <a:ext cx="1008063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itle 1"/>
          <p:cNvSpPr>
            <a:spLocks noGrp="1"/>
          </p:cNvSpPr>
          <p:nvPr>
            <p:ph type="title"/>
          </p:nvPr>
        </p:nvSpPr>
        <p:spPr>
          <a:xfrm>
            <a:off x="690563" y="763589"/>
            <a:ext cx="8489951" cy="649287"/>
          </a:xfrm>
        </p:spPr>
        <p:txBody>
          <a:bodyPr/>
          <a:lstStyle/>
          <a:p>
            <a:r>
              <a:rPr lang="en-GB" altLang="en-US" smtClean="0">
                <a:solidFill>
                  <a:srgbClr val="002060"/>
                </a:solidFill>
              </a:rPr>
              <a:t>     SMILE Light Ion Analyser (LIA)</a:t>
            </a:r>
            <a:br>
              <a:rPr lang="en-GB" altLang="en-US" smtClean="0">
                <a:solidFill>
                  <a:srgbClr val="002060"/>
                </a:solidFill>
              </a:rPr>
            </a:br>
            <a:r>
              <a:rPr lang="en-GB" altLang="en-US" smtClean="0">
                <a:solidFill>
                  <a:srgbClr val="002060"/>
                </a:solidFill>
              </a:rPr>
              <a:t>                                   &amp; MAGnetometer (MAG)</a:t>
            </a:r>
          </a:p>
        </p:txBody>
      </p:sp>
      <p:sp>
        <p:nvSpPr>
          <p:cNvPr id="16389" name="TextBox 1"/>
          <p:cNvSpPr txBox="1">
            <a:spLocks noChangeArrowheads="1"/>
          </p:cNvSpPr>
          <p:nvPr/>
        </p:nvSpPr>
        <p:spPr bwMode="auto">
          <a:xfrm>
            <a:off x="126639" y="4164915"/>
            <a:ext cx="3995196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GB" altLang="en-US" sz="2000" dirty="0"/>
              <a:t>Top-hat </a:t>
            </a:r>
            <a:r>
              <a:rPr lang="en-GB" altLang="en-US" sz="2000" dirty="0" smtClean="0"/>
              <a:t>analyser </a:t>
            </a:r>
            <a:r>
              <a:rPr lang="en-GB" altLang="en-US" sz="2000" dirty="0"/>
              <a:t>for p and </a:t>
            </a:r>
            <a:r>
              <a:rPr lang="en-GB" altLang="en-US" sz="2000" dirty="0">
                <a:latin typeface="Symbol" pitchFamily="18" charset="2"/>
              </a:rPr>
              <a:t>a</a:t>
            </a:r>
            <a:r>
              <a:rPr lang="en-GB" altLang="en-US" sz="2000" dirty="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/>
              <a:t>density, velocity and temperature 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sz="2000" dirty="0"/>
              <a:t>Energy range: 50 eV - 20 </a:t>
            </a:r>
            <a:r>
              <a:rPr lang="en-GB" altLang="en-US" sz="2000" dirty="0" err="1"/>
              <a:t>keV</a:t>
            </a:r>
            <a:endParaRPr lang="en-GB" altLang="en-US" sz="2000" dirty="0"/>
          </a:p>
          <a:p>
            <a:pPr eaLnBrk="1" hangingPunct="1">
              <a:spcBef>
                <a:spcPct val="0"/>
              </a:spcBef>
            </a:pPr>
            <a:r>
              <a:rPr lang="en-GB" altLang="en-US" sz="2000" dirty="0">
                <a:cs typeface="Times New Roman" pitchFamily="18" charset="0"/>
              </a:rPr>
              <a:t>FOV : 360</a:t>
            </a:r>
            <a:r>
              <a:rPr lang="en-GB" altLang="en-US" sz="2000" baseline="30000" dirty="0">
                <a:cs typeface="Times New Roman" pitchFamily="18" charset="0"/>
              </a:rPr>
              <a:t>o</a:t>
            </a:r>
            <a:r>
              <a:rPr lang="en-GB" altLang="en-US" sz="2000" dirty="0">
                <a:cs typeface="Times New Roman" pitchFamily="18" charset="0"/>
              </a:rPr>
              <a:t> </a:t>
            </a:r>
            <a:r>
              <a:rPr lang="en-GB" altLang="en-US" sz="2000" dirty="0" smtClean="0">
                <a:cs typeface="Times New Roman" pitchFamily="18" charset="0"/>
              </a:rPr>
              <a:t>(azimuth) and up 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en-GB" altLang="en-US" sz="2000" dirty="0">
                <a:cs typeface="Times New Roman" pitchFamily="18" charset="0"/>
              </a:rPr>
              <a:t> </a:t>
            </a:r>
            <a:r>
              <a:rPr lang="en-GB" altLang="en-US" sz="2000" dirty="0" smtClean="0">
                <a:cs typeface="Times New Roman" pitchFamily="18" charset="0"/>
              </a:rPr>
              <a:t>    to 90</a:t>
            </a:r>
            <a:r>
              <a:rPr lang="en-GB" altLang="en-US" sz="2000" baseline="30000" dirty="0">
                <a:cs typeface="Times New Roman" pitchFamily="18" charset="0"/>
              </a:rPr>
              <a:t>o</a:t>
            </a:r>
            <a:r>
              <a:rPr lang="en-GB" altLang="en-US" sz="2000" dirty="0" smtClean="0">
                <a:cs typeface="Times New Roman" pitchFamily="18" charset="0"/>
              </a:rPr>
              <a:t> (elevation)</a:t>
            </a:r>
            <a:endParaRPr lang="en-GB" altLang="en-US" sz="2000" dirty="0"/>
          </a:p>
        </p:txBody>
      </p:sp>
      <p:sp>
        <p:nvSpPr>
          <p:cNvPr id="16390" name="TextBox 2"/>
          <p:cNvSpPr txBox="1">
            <a:spLocks noChangeArrowheads="1"/>
          </p:cNvSpPr>
          <p:nvPr/>
        </p:nvSpPr>
        <p:spPr bwMode="auto">
          <a:xfrm>
            <a:off x="251520" y="5796131"/>
            <a:ext cx="283923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 dirty="0">
                <a:solidFill>
                  <a:srgbClr val="FF0000"/>
                </a:solidFill>
              </a:rPr>
              <a:t>PI L. Dai, NSSC, CAS, China</a:t>
            </a:r>
          </a:p>
        </p:txBody>
      </p:sp>
      <p:sp>
        <p:nvSpPr>
          <p:cNvPr id="16391" name="TextBox 7"/>
          <p:cNvSpPr txBox="1">
            <a:spLocks noChangeArrowheads="1"/>
          </p:cNvSpPr>
          <p:nvPr/>
        </p:nvSpPr>
        <p:spPr bwMode="auto">
          <a:xfrm>
            <a:off x="6156176" y="6338192"/>
            <a:ext cx="269176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 dirty="0">
                <a:solidFill>
                  <a:srgbClr val="FF0000"/>
                </a:solidFill>
              </a:rPr>
              <a:t>PI L. Li, NSSC, CAS, China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099303" y="2930330"/>
            <a:ext cx="4044697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cs typeface="+mn-cs"/>
              </a:rPr>
              <a:t>Fluxgate magnetometer for </a:t>
            </a:r>
          </a:p>
          <a:p>
            <a:pPr>
              <a:defRPr/>
            </a:pPr>
            <a:r>
              <a:rPr lang="en-GB" sz="2000" dirty="0">
                <a:cs typeface="+mn-cs"/>
              </a:rPr>
              <a:t>magnetic field strength </a:t>
            </a:r>
            <a:r>
              <a:rPr lang="en-GB" sz="2000" dirty="0" smtClean="0">
                <a:cs typeface="+mn-cs"/>
              </a:rPr>
              <a:t>&amp; </a:t>
            </a:r>
            <a:r>
              <a:rPr lang="en-GB" sz="2000" dirty="0">
                <a:cs typeface="+mn-cs"/>
              </a:rPr>
              <a:t>direction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cs typeface="+mn-cs"/>
              </a:rPr>
              <a:t>3</a:t>
            </a:r>
            <a:r>
              <a:rPr lang="en-GB" sz="2000" dirty="0" smtClean="0">
                <a:cs typeface="+mn-cs"/>
              </a:rPr>
              <a:t> </a:t>
            </a:r>
            <a:r>
              <a:rPr lang="en-GB" sz="2000" dirty="0">
                <a:cs typeface="+mn-cs"/>
              </a:rPr>
              <a:t>m boom, </a:t>
            </a:r>
            <a:r>
              <a:rPr lang="en-GB" sz="2000" dirty="0" smtClean="0">
                <a:cs typeface="+mn-cs"/>
              </a:rPr>
              <a:t> two sensors</a:t>
            </a:r>
            <a:endParaRPr lang="en-GB" sz="2000" dirty="0">
              <a:cs typeface="+mn-cs"/>
            </a:endParaRPr>
          </a:p>
        </p:txBody>
      </p:sp>
      <p:pic>
        <p:nvPicPr>
          <p:cNvPr id="12" name="Picture 11" descr="C:\Users\Walfried Raab\Documents\SMILE\Documents\Red Book\LIA Sensor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5" y="1745053"/>
            <a:ext cx="4561384" cy="22321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9532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755576" y="765076"/>
            <a:ext cx="8489950" cy="647700"/>
          </a:xfrm>
        </p:spPr>
        <p:txBody>
          <a:bodyPr/>
          <a:lstStyle/>
          <a:p>
            <a:pPr algn="ctr"/>
            <a:r>
              <a:rPr lang="en-GB" altLang="en-US" dirty="0" smtClean="0">
                <a:solidFill>
                  <a:schemeClr val="tx1"/>
                </a:solidFill>
              </a:rPr>
              <a:t>SMILE Consortium meeting # 7 </a:t>
            </a:r>
            <a:br>
              <a:rPr lang="en-GB" altLang="en-US" dirty="0" smtClean="0">
                <a:solidFill>
                  <a:schemeClr val="tx1"/>
                </a:solidFill>
              </a:rPr>
            </a:br>
            <a:r>
              <a:rPr lang="en-GB" altLang="en-US" dirty="0" smtClean="0">
                <a:solidFill>
                  <a:schemeClr val="tx1"/>
                </a:solidFill>
              </a:rPr>
              <a:t>13-15/5/2019, Xi’an, China</a:t>
            </a:r>
          </a:p>
        </p:txBody>
      </p:sp>
      <p:pic>
        <p:nvPicPr>
          <p:cNvPr id="5" name="Picture 3" descr="C:\Users\Graziella\Documents\Lenovo_My Documents_270811\My Documents_200609\Solar system_Exoplanets\AXIOM-Jian = SMILE\Proposal &amp; SoI\smile_fin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6" y="549275"/>
            <a:ext cx="1008063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20" y="1852069"/>
            <a:ext cx="6948264" cy="496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890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1AR_Feb2011-5 (Converted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91681" y="1158286"/>
            <a:ext cx="5672336" cy="56723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89532" y="1628800"/>
            <a:ext cx="14029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Credit: </a:t>
            </a:r>
            <a:endParaRPr lang="en-GB" b="1" dirty="0" smtClean="0"/>
          </a:p>
          <a:p>
            <a:r>
              <a:rPr lang="en-GB" b="1" dirty="0" smtClean="0"/>
              <a:t>NASA/SDO</a:t>
            </a:r>
            <a:endParaRPr lang="en-GB" b="1" dirty="0"/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3000950" y="665843"/>
            <a:ext cx="3011210" cy="49244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00" b="1" dirty="0" smtClean="0"/>
              <a:t>The Sun’s activity</a:t>
            </a:r>
          </a:p>
        </p:txBody>
      </p:sp>
    </p:spTree>
    <p:extLst>
      <p:ext uri="{BB962C8B-B14F-4D97-AF65-F5344CB8AC3E}">
        <p14:creationId xmlns:p14="http://schemas.microsoft.com/office/powerpoint/2010/main" val="2206736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619995" y="692696"/>
            <a:ext cx="6696421" cy="504526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DFFFFC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DFFFFC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DFFFFC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DFFFFC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DFFFFC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DFFFFC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DFFFFC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DFFFFC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DFFFFC"/>
                </a:solidFill>
                <a:latin typeface="Arial" charset="0"/>
              </a:defRPr>
            </a:lvl9pPr>
          </a:lstStyle>
          <a:p>
            <a:r>
              <a:rPr lang="en-US" dirty="0" smtClean="0">
                <a:solidFill>
                  <a:srgbClr val="002060"/>
                </a:solidFill>
              </a:rPr>
              <a:t>Temperature </a:t>
            </a:r>
            <a:r>
              <a:rPr lang="en-US" dirty="0">
                <a:solidFill>
                  <a:srgbClr val="002060"/>
                </a:solidFill>
              </a:rPr>
              <a:t>sensitive SMILE mug</a:t>
            </a:r>
            <a:r>
              <a:rPr lang="en-US" dirty="0" smtClean="0">
                <a:solidFill>
                  <a:srgbClr val="002060"/>
                </a:solidFill>
              </a:rPr>
              <a:t>!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3" name="SMILE mu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91880" y="1772816"/>
            <a:ext cx="2679725" cy="47289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9552" y="5229200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Jing Li, CAS-NSSC</a:t>
            </a:r>
            <a:endParaRPr lang="en-GB" dirty="0"/>
          </a:p>
        </p:txBody>
      </p:sp>
      <p:pic>
        <p:nvPicPr>
          <p:cNvPr id="5" name="Picture 4" descr="C:\Users\Graziella\Documents\Lenovo_My Documents_270811\My Documents_200609\Solar system_Exoplanets\AXIOM-Jian = SMILE\Proposal &amp; SoI\smile_final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6" y="549275"/>
            <a:ext cx="1008063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8262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354" y="1628800"/>
            <a:ext cx="8820150" cy="3457575"/>
          </a:xfrm>
        </p:spPr>
        <p:txBody>
          <a:bodyPr/>
          <a:lstStyle/>
          <a:p>
            <a:pPr>
              <a:defRPr/>
            </a:pPr>
            <a:r>
              <a:rPr lang="en-US" altLang="en-US" sz="2000" dirty="0"/>
              <a:t>X-rays from the magnetosphere: from ‘</a:t>
            </a:r>
            <a:r>
              <a:rPr lang="en-US" altLang="en-US" sz="2000" dirty="0">
                <a:solidFill>
                  <a:srgbClr val="0070C0"/>
                </a:solidFill>
              </a:rPr>
              <a:t>unwanted background</a:t>
            </a:r>
            <a:r>
              <a:rPr lang="en-US" altLang="en-US" sz="2000" dirty="0"/>
              <a:t>’ for X-ray astrophysical observatories to </a:t>
            </a:r>
            <a:r>
              <a:rPr lang="en-US" altLang="en-US" sz="2000" dirty="0">
                <a:solidFill>
                  <a:srgbClr val="FF0000"/>
                </a:solidFill>
              </a:rPr>
              <a:t>diagnostic tool of Sun-Earth </a:t>
            </a:r>
            <a:r>
              <a:rPr lang="en-US" altLang="en-US" sz="2000" dirty="0" smtClean="0">
                <a:solidFill>
                  <a:srgbClr val="FF0000"/>
                </a:solidFill>
              </a:rPr>
              <a:t>relationships</a:t>
            </a:r>
          </a:p>
          <a:p>
            <a:pPr>
              <a:defRPr/>
            </a:pPr>
            <a:endParaRPr lang="en-US" altLang="en-US" sz="400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GB" altLang="en-US" sz="2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SMILE</a:t>
            </a:r>
            <a:r>
              <a:rPr lang="en-GB" altLang="en-US" sz="2000" dirty="0" smtClean="0">
                <a:sym typeface="Wingdings" panose="05000000000000000000" pitchFamily="2" charset="2"/>
              </a:rPr>
              <a:t> </a:t>
            </a:r>
            <a:r>
              <a:rPr lang="en-GB" altLang="en-US" sz="2000" dirty="0">
                <a:sym typeface="Wingdings" panose="05000000000000000000" pitchFamily="2" charset="2"/>
              </a:rPr>
              <a:t>will apply X-ray astronomical </a:t>
            </a:r>
            <a:r>
              <a:rPr lang="en-GB" altLang="en-US" sz="2000" dirty="0" smtClean="0">
                <a:sym typeface="Wingdings" panose="05000000000000000000" pitchFamily="2" charset="2"/>
              </a:rPr>
              <a:t>techniques to investigate </a:t>
            </a:r>
            <a:r>
              <a:rPr lang="en-GB" altLang="en-US" sz="2000" dirty="0">
                <a:solidFill>
                  <a:srgbClr val="FF0000"/>
                </a:solidFill>
                <a:sym typeface="Wingdings" panose="05000000000000000000" pitchFamily="2" charset="2"/>
              </a:rPr>
              <a:t>the impact of the variable solar </a:t>
            </a:r>
            <a:r>
              <a:rPr lang="en-GB" altLang="en-US" sz="2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wind </a:t>
            </a:r>
            <a:r>
              <a:rPr lang="en-GB" altLang="en-US" sz="2000" dirty="0">
                <a:sym typeface="Wingdings" panose="05000000000000000000" pitchFamily="2" charset="2"/>
              </a:rPr>
              <a:t>on the space around the </a:t>
            </a:r>
            <a:r>
              <a:rPr lang="en-GB" altLang="en-US" sz="2000" dirty="0" smtClean="0">
                <a:sym typeface="Wingdings" panose="05000000000000000000" pitchFamily="2" charset="2"/>
              </a:rPr>
              <a:t>Earth, and provide important scientific input to </a:t>
            </a:r>
            <a:r>
              <a:rPr lang="en-GB" altLang="en-US" sz="2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models of this interaction</a:t>
            </a:r>
          </a:p>
          <a:p>
            <a:pPr>
              <a:defRPr/>
            </a:pPr>
            <a:endParaRPr lang="en-GB" altLang="en-US" sz="400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>
              <a:defRPr/>
            </a:pPr>
            <a:r>
              <a:rPr lang="en-GB" altLang="en-US" sz="2000" dirty="0" smtClean="0">
                <a:sym typeface="Wingdings" panose="05000000000000000000" pitchFamily="2" charset="2"/>
              </a:rPr>
              <a:t>This </a:t>
            </a:r>
            <a:r>
              <a:rPr lang="en-GB" altLang="en-US" sz="2000" dirty="0">
                <a:sym typeface="Wingdings" panose="05000000000000000000" pitchFamily="2" charset="2"/>
              </a:rPr>
              <a:t>has very important implications on our technological infrastructures (‘</a:t>
            </a:r>
            <a:r>
              <a:rPr lang="en-GB" altLang="en-US" sz="2000" dirty="0">
                <a:solidFill>
                  <a:srgbClr val="FF0000"/>
                </a:solidFill>
                <a:sym typeface="Wingdings" panose="05000000000000000000" pitchFamily="2" charset="2"/>
              </a:rPr>
              <a:t>space weather</a:t>
            </a:r>
            <a:r>
              <a:rPr lang="en-GB" altLang="en-US" sz="2000" dirty="0" smtClean="0">
                <a:sym typeface="Wingdings" panose="05000000000000000000" pitchFamily="2" charset="2"/>
              </a:rPr>
              <a:t>’)  mitigate and ultimately predict it?</a:t>
            </a:r>
          </a:p>
          <a:p>
            <a:pPr>
              <a:defRPr/>
            </a:pPr>
            <a:endParaRPr lang="en-GB" altLang="en-US" sz="400" dirty="0">
              <a:sym typeface="Wingdings" panose="05000000000000000000" pitchFamily="2" charset="2"/>
            </a:endParaRPr>
          </a:p>
          <a:p>
            <a:pPr>
              <a:defRPr/>
            </a:pPr>
            <a:r>
              <a:rPr lang="en-GB" sz="2000" dirty="0" smtClean="0">
                <a:solidFill>
                  <a:srgbClr val="FF0000"/>
                </a:solidFill>
              </a:rPr>
              <a:t>Outreach</a:t>
            </a:r>
            <a:r>
              <a:rPr lang="en-GB" sz="2000" dirty="0"/>
              <a:t>: Captivate public to science so far </a:t>
            </a:r>
            <a:r>
              <a:rPr lang="en-GB" sz="2000" dirty="0" smtClean="0"/>
              <a:t>invisible, and initiate projects with schools ... </a:t>
            </a:r>
            <a:endParaRPr lang="en-GB" sz="2000" dirty="0"/>
          </a:p>
          <a:p>
            <a:pPr>
              <a:defRPr/>
            </a:pPr>
            <a:endParaRPr lang="en-US" sz="2000" b="1" dirty="0" smtClean="0">
              <a:solidFill>
                <a:srgbClr val="FF0000"/>
              </a:solidFill>
            </a:endParaRPr>
          </a:p>
          <a:p>
            <a:pPr marL="0" indent="0">
              <a:buFontTx/>
              <a:buNone/>
              <a:defRPr/>
            </a:pPr>
            <a:r>
              <a:rPr lang="en-GB" sz="2000" b="1" dirty="0" smtClean="0">
                <a:solidFill>
                  <a:srgbClr val="0070C0"/>
                </a:solidFill>
              </a:rPr>
              <a:t>                                       </a:t>
            </a:r>
          </a:p>
          <a:p>
            <a:pPr marL="0" indent="0">
              <a:buFontTx/>
              <a:buNone/>
              <a:defRPr/>
            </a:pPr>
            <a:endParaRPr lang="en-GB" sz="800" b="1" dirty="0">
              <a:solidFill>
                <a:srgbClr val="0070C0"/>
              </a:solidFill>
            </a:endParaRPr>
          </a:p>
          <a:p>
            <a:pPr marL="0" indent="0">
              <a:buFontTx/>
              <a:buNone/>
              <a:defRPr/>
            </a:pPr>
            <a:endParaRPr lang="en-GB" sz="2000" b="1" dirty="0" smtClean="0">
              <a:solidFill>
                <a:srgbClr val="0070C0"/>
              </a:solidFill>
            </a:endParaRPr>
          </a:p>
          <a:p>
            <a:pPr marL="0" indent="0">
              <a:buFontTx/>
              <a:buNone/>
              <a:defRPr/>
            </a:pPr>
            <a:r>
              <a:rPr lang="en-GB" sz="2000" b="1" dirty="0">
                <a:solidFill>
                  <a:srgbClr val="0070C0"/>
                </a:solidFill>
              </a:rPr>
              <a:t> </a:t>
            </a:r>
            <a:r>
              <a:rPr lang="en-GB" sz="2000" b="1" dirty="0" smtClean="0">
                <a:solidFill>
                  <a:srgbClr val="0070C0"/>
                </a:solidFill>
              </a:rPr>
              <a:t>                                                                </a:t>
            </a:r>
            <a:endParaRPr lang="en-GB" sz="800" b="1" dirty="0" smtClean="0">
              <a:solidFill>
                <a:srgbClr val="0070C0"/>
              </a:solidFill>
            </a:endParaRPr>
          </a:p>
          <a:p>
            <a:pPr marL="0" indent="0">
              <a:buFontTx/>
              <a:buNone/>
              <a:defRPr/>
            </a:pPr>
            <a:r>
              <a:rPr lang="en-GB" sz="2000" b="1" u="sng" dirty="0" smtClean="0">
                <a:solidFill>
                  <a:srgbClr val="0070C0"/>
                </a:solidFill>
              </a:rPr>
              <a:t>                                        </a:t>
            </a:r>
            <a:endParaRPr lang="en-GB" sz="2000" b="1" dirty="0" smtClean="0">
              <a:solidFill>
                <a:srgbClr val="0070C0"/>
              </a:solidFill>
            </a:endParaRPr>
          </a:p>
          <a:p>
            <a:pPr marL="0" indent="0">
              <a:buFontTx/>
              <a:buNone/>
              <a:defRPr/>
            </a:pPr>
            <a:r>
              <a:rPr lang="en-GB" sz="2000" b="1" dirty="0" smtClean="0">
                <a:solidFill>
                  <a:srgbClr val="0070C0"/>
                </a:solidFill>
              </a:rPr>
              <a:t>                                               </a:t>
            </a:r>
          </a:p>
          <a:p>
            <a:pPr marL="0" indent="0">
              <a:buFontTx/>
              <a:buNone/>
              <a:defRPr/>
            </a:pPr>
            <a:endParaRPr lang="en-GB" sz="2000" b="1" dirty="0">
              <a:solidFill>
                <a:srgbClr val="0070C0"/>
              </a:solidFill>
            </a:endParaRPr>
          </a:p>
        </p:txBody>
      </p:sp>
      <p:pic>
        <p:nvPicPr>
          <p:cNvPr id="16387" name="Picture 3" descr="C:\Users\Graziella\Documents\Lenovo_My Documents_270811\My Documents_200609\Solar system_Exoplanets\AXIOM-Jian = SMILE\Proposal &amp; SoI\smile_fin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549275"/>
            <a:ext cx="1008063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itle 1"/>
          <p:cNvSpPr>
            <a:spLocks noGrp="1"/>
          </p:cNvSpPr>
          <p:nvPr>
            <p:ph type="title"/>
          </p:nvPr>
        </p:nvSpPr>
        <p:spPr>
          <a:xfrm>
            <a:off x="330200" y="908050"/>
            <a:ext cx="8489950" cy="649288"/>
          </a:xfrm>
        </p:spPr>
        <p:txBody>
          <a:bodyPr/>
          <a:lstStyle/>
          <a:p>
            <a:pPr algn="ctr"/>
            <a:r>
              <a:rPr lang="en-GB" altLang="en-US" dirty="0" smtClean="0">
                <a:solidFill>
                  <a:schemeClr val="tx1"/>
                </a:solidFill>
              </a:rPr>
              <a:t>SMILE impact</a:t>
            </a:r>
          </a:p>
        </p:txBody>
      </p:sp>
      <p:pic>
        <p:nvPicPr>
          <p:cNvPr id="16389" name="Picture 6" descr="SMI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086178">
            <a:off x="6831013" y="4809229"/>
            <a:ext cx="1762125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891088"/>
            <a:ext cx="2016125" cy="190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088823" y="6584950"/>
            <a:ext cx="14986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800" b="1" dirty="0">
                <a:solidFill>
                  <a:schemeClr val="bg1"/>
                </a:solidFill>
              </a:rPr>
              <a:t>Artist’s impression - NASA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547" y="4577397"/>
            <a:ext cx="2959629" cy="221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118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3000950" y="665843"/>
            <a:ext cx="3011210" cy="49244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00" b="1" dirty="0" smtClean="0"/>
              <a:t>The Sun’s activity</a:t>
            </a:r>
          </a:p>
        </p:txBody>
      </p:sp>
      <p:pic>
        <p:nvPicPr>
          <p:cNvPr id="6" name="7june2011304A-16 (Converted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68103" y="1158286"/>
            <a:ext cx="5712210" cy="57122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89532" y="1628800"/>
            <a:ext cx="14029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Credit: </a:t>
            </a:r>
            <a:endParaRPr lang="en-GB" b="1" dirty="0" smtClean="0"/>
          </a:p>
          <a:p>
            <a:r>
              <a:rPr lang="en-GB" b="1" dirty="0" smtClean="0"/>
              <a:t>NASA/SDO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491669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71920"/>
            <a:ext cx="8352928" cy="6270355"/>
          </a:xfrm>
          <a:prstGeom prst="rect">
            <a:avLst/>
          </a:prstGeom>
        </p:spPr>
      </p:pic>
      <p:sp>
        <p:nvSpPr>
          <p:cNvPr id="91141" name="Rectangle 5"/>
          <p:cNvSpPr>
            <a:spLocks noChangeArrowheads="1"/>
          </p:cNvSpPr>
          <p:nvPr/>
        </p:nvSpPr>
        <p:spPr bwMode="auto">
          <a:xfrm>
            <a:off x="4427984" y="5832053"/>
            <a:ext cx="441642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Helvetica" pitchFamily="1" charset="0"/>
              </a:rPr>
              <a:t>Earth</a:t>
            </a:r>
            <a:r>
              <a:rPr lang="en-US" sz="3000" b="1" dirty="0">
                <a:solidFill>
                  <a:schemeClr val="bg1"/>
                </a:solidFill>
                <a:latin typeface="Arial"/>
              </a:rPr>
              <a:t>’</a:t>
            </a:r>
            <a:r>
              <a:rPr lang="en-US" sz="3000" b="1" dirty="0">
                <a:solidFill>
                  <a:schemeClr val="bg1"/>
                </a:solidFill>
                <a:latin typeface="Helvetica" pitchFamily="1" charset="0"/>
              </a:rPr>
              <a:t>s magnetosphere</a:t>
            </a:r>
          </a:p>
        </p:txBody>
      </p:sp>
    </p:spTree>
    <p:extLst>
      <p:ext uri="{BB962C8B-B14F-4D97-AF65-F5344CB8AC3E}">
        <p14:creationId xmlns:p14="http://schemas.microsoft.com/office/powerpoint/2010/main" val="1583306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edia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04" y="545184"/>
            <a:ext cx="8928992" cy="66967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73312" y="6156012"/>
            <a:ext cx="2569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Courtesy C. Goodrich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430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ew_ss_movie2_C.Forsyth-UCL-MSS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123" y="1638092"/>
            <a:ext cx="9079855" cy="51032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73312" y="6156012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Courtesy C. Forsyth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1377841" y="665843"/>
            <a:ext cx="6524543" cy="49244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00" b="1" dirty="0" smtClean="0"/>
              <a:t>Formation of a </a:t>
            </a:r>
            <a:r>
              <a:rPr lang="en-US" altLang="en-US" sz="2600" b="1" dirty="0" err="1" smtClean="0"/>
              <a:t>substorm</a:t>
            </a:r>
            <a:r>
              <a:rPr lang="en-US" altLang="en-US" sz="2600" b="1" dirty="0" smtClean="0"/>
              <a:t> and the aurora</a:t>
            </a:r>
          </a:p>
        </p:txBody>
      </p:sp>
    </p:spTree>
    <p:extLst>
      <p:ext uri="{BB962C8B-B14F-4D97-AF65-F5344CB8AC3E}">
        <p14:creationId xmlns:p14="http://schemas.microsoft.com/office/powerpoint/2010/main" val="62748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1894817" y="665843"/>
            <a:ext cx="5490606" cy="49244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00" b="1" dirty="0" smtClean="0"/>
              <a:t>Aurorae in visible, and X-ray light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1" y="1158286"/>
            <a:ext cx="4588867" cy="2988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047247"/>
            <a:ext cx="4221506" cy="32620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389736"/>
            <a:ext cx="3672408" cy="2442151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 rot="4750284">
            <a:off x="5709817" y="1904801"/>
            <a:ext cx="1771172" cy="30365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9948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043608" y="665843"/>
            <a:ext cx="7192996" cy="49244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00" b="1" dirty="0" smtClean="0"/>
              <a:t>Aurora from the International Space Station </a:t>
            </a:r>
          </a:p>
        </p:txBody>
      </p:sp>
      <p:pic>
        <p:nvPicPr>
          <p:cNvPr id="4" name="aurora_ISS-3 (Converted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20" y="1122675"/>
            <a:ext cx="8636724" cy="573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962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9" descr="fujimoto_fig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822003"/>
            <a:ext cx="2743796" cy="2063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itle 1"/>
          <p:cNvSpPr>
            <a:spLocks noGrp="1"/>
          </p:cNvSpPr>
          <p:nvPr>
            <p:ph type="title"/>
          </p:nvPr>
        </p:nvSpPr>
        <p:spPr>
          <a:xfrm>
            <a:off x="690563" y="692696"/>
            <a:ext cx="8489950" cy="649288"/>
          </a:xfrm>
        </p:spPr>
        <p:txBody>
          <a:bodyPr/>
          <a:lstStyle/>
          <a:p>
            <a:pPr algn="ctr"/>
            <a:r>
              <a:rPr lang="en-GB" altLang="en-US" dirty="0" smtClean="0">
                <a:solidFill>
                  <a:schemeClr val="tx1"/>
                </a:solidFill>
              </a:rPr>
              <a:t>Solar Wind Charge </a:t>
            </a:r>
            <a:r>
              <a:rPr lang="en-GB" altLang="en-US" dirty="0" err="1" smtClean="0">
                <a:solidFill>
                  <a:schemeClr val="tx1"/>
                </a:solidFill>
              </a:rPr>
              <a:t>eXchange</a:t>
            </a:r>
            <a:r>
              <a:rPr lang="en-GB" altLang="en-US" dirty="0" smtClean="0">
                <a:solidFill>
                  <a:schemeClr val="tx1"/>
                </a:solidFill>
              </a:rPr>
              <a:t> (SWCX)</a:t>
            </a:r>
          </a:p>
        </p:txBody>
      </p:sp>
      <p:pic>
        <p:nvPicPr>
          <p:cNvPr id="717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196752"/>
            <a:ext cx="900112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TextBox 2"/>
          <p:cNvSpPr txBox="1">
            <a:spLocks noChangeArrowheads="1"/>
          </p:cNvSpPr>
          <p:nvPr/>
        </p:nvSpPr>
        <p:spPr bwMode="auto">
          <a:xfrm>
            <a:off x="1653059" y="1844824"/>
            <a:ext cx="974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 dirty="0">
                <a:solidFill>
                  <a:srgbClr val="0070C0"/>
                </a:solidFill>
              </a:rPr>
              <a:t>SW O</a:t>
            </a:r>
            <a:r>
              <a:rPr lang="en-GB" altLang="en-US" sz="1800" b="1" baseline="30000" dirty="0">
                <a:solidFill>
                  <a:srgbClr val="0070C0"/>
                </a:solidFill>
              </a:rPr>
              <a:t>7+</a:t>
            </a:r>
          </a:p>
        </p:txBody>
      </p:sp>
      <p:sp>
        <p:nvSpPr>
          <p:cNvPr id="7174" name="TextBox 8"/>
          <p:cNvSpPr txBox="1">
            <a:spLocks noChangeArrowheads="1"/>
          </p:cNvSpPr>
          <p:nvPr/>
        </p:nvSpPr>
        <p:spPr bwMode="auto">
          <a:xfrm>
            <a:off x="5092700" y="2060848"/>
            <a:ext cx="1208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 dirty="0">
                <a:solidFill>
                  <a:srgbClr val="0070C0"/>
                </a:solidFill>
              </a:rPr>
              <a:t> O</a:t>
            </a:r>
            <a:r>
              <a:rPr lang="en-GB" altLang="en-US" sz="1800" b="1" baseline="30000" dirty="0">
                <a:solidFill>
                  <a:srgbClr val="0070C0"/>
                </a:solidFill>
              </a:rPr>
              <a:t>6+</a:t>
            </a:r>
            <a:r>
              <a:rPr lang="en-GB" altLang="en-US" sz="1800" b="1" dirty="0">
                <a:solidFill>
                  <a:srgbClr val="0070C0"/>
                </a:solidFill>
              </a:rPr>
              <a:t>*</a:t>
            </a:r>
            <a:endParaRPr lang="en-GB" altLang="en-US" sz="1800" b="1" baseline="30000" dirty="0">
              <a:solidFill>
                <a:srgbClr val="0070C0"/>
              </a:solidFill>
            </a:endParaRPr>
          </a:p>
        </p:txBody>
      </p:sp>
      <p:sp>
        <p:nvSpPr>
          <p:cNvPr id="7175" name="TextBox 5"/>
          <p:cNvSpPr txBox="1">
            <a:spLocks noChangeArrowheads="1"/>
          </p:cNvSpPr>
          <p:nvPr/>
        </p:nvSpPr>
        <p:spPr bwMode="auto">
          <a:xfrm>
            <a:off x="7812088" y="4005064"/>
            <a:ext cx="11096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200" dirty="0"/>
              <a:t>Harvard Univ.</a:t>
            </a:r>
          </a:p>
        </p:txBody>
      </p:sp>
      <p:sp>
        <p:nvSpPr>
          <p:cNvPr id="7176" name="TextBox 10"/>
          <p:cNvSpPr txBox="1">
            <a:spLocks noChangeArrowheads="1"/>
          </p:cNvSpPr>
          <p:nvPr/>
        </p:nvSpPr>
        <p:spPr bwMode="auto">
          <a:xfrm>
            <a:off x="7534275" y="2060848"/>
            <a:ext cx="774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 dirty="0">
                <a:solidFill>
                  <a:srgbClr val="0070C0"/>
                </a:solidFill>
              </a:rPr>
              <a:t> O</a:t>
            </a:r>
            <a:r>
              <a:rPr lang="en-GB" altLang="en-US" sz="1800" b="1" baseline="30000" dirty="0">
                <a:solidFill>
                  <a:srgbClr val="0070C0"/>
                </a:solidFill>
              </a:rPr>
              <a:t>6+</a:t>
            </a:r>
          </a:p>
        </p:txBody>
      </p:sp>
      <p:sp>
        <p:nvSpPr>
          <p:cNvPr id="7177" name="TextBox 11"/>
          <p:cNvSpPr txBox="1">
            <a:spLocks noChangeArrowheads="1"/>
          </p:cNvSpPr>
          <p:nvPr/>
        </p:nvSpPr>
        <p:spPr bwMode="auto">
          <a:xfrm>
            <a:off x="7921625" y="3068960"/>
            <a:ext cx="11144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 b="1" dirty="0">
                <a:solidFill>
                  <a:srgbClr val="FF6600"/>
                </a:solidFill>
              </a:rPr>
              <a:t>0.57 </a:t>
            </a:r>
            <a:r>
              <a:rPr lang="en-GB" altLang="en-US" sz="1600" b="1" dirty="0" err="1">
                <a:solidFill>
                  <a:srgbClr val="FF6600"/>
                </a:solidFill>
              </a:rPr>
              <a:t>keV</a:t>
            </a:r>
            <a:endParaRPr lang="en-GB" altLang="en-US" sz="1600" b="1" baseline="30000" dirty="0">
              <a:solidFill>
                <a:srgbClr val="FF6600"/>
              </a:solidFill>
            </a:endParaRPr>
          </a:p>
        </p:txBody>
      </p:sp>
      <p:sp>
        <p:nvSpPr>
          <p:cNvPr id="7178" name="TextBox 1"/>
          <p:cNvSpPr txBox="1">
            <a:spLocks noChangeArrowheads="1"/>
          </p:cNvSpPr>
          <p:nvPr/>
        </p:nvSpPr>
        <p:spPr bwMode="auto">
          <a:xfrm>
            <a:off x="2843808" y="4365104"/>
            <a:ext cx="359136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600" dirty="0"/>
              <a:t>X-ray emission proportional </a:t>
            </a:r>
            <a:r>
              <a:rPr lang="en-GB" altLang="en-US" sz="1600" dirty="0" smtClean="0"/>
              <a:t>to density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600" dirty="0" smtClean="0"/>
              <a:t>of </a:t>
            </a:r>
            <a:r>
              <a:rPr lang="en-GB" altLang="en-US" sz="1600" dirty="0"/>
              <a:t>solar wind ions </a:t>
            </a:r>
            <a:r>
              <a:rPr lang="en-GB" altLang="en-US" sz="1600" dirty="0" smtClean="0"/>
              <a:t>and neutrals </a:t>
            </a:r>
            <a:endParaRPr lang="en-GB" altLang="en-US" sz="16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75" y="4282877"/>
            <a:ext cx="2592233" cy="25922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4303341"/>
            <a:ext cx="2549550" cy="2554659"/>
          </a:xfrm>
          <a:prstGeom prst="rect">
            <a:avLst/>
          </a:prstGeom>
        </p:spPr>
      </p:pic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4860032" y="6525344"/>
            <a:ext cx="1303562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50" b="1" i="1" dirty="0">
                <a:latin typeface="Times New Roman" pitchFamily="18" charset="0"/>
              </a:rPr>
              <a:t>Fujimoto et al. 2007</a:t>
            </a:r>
          </a:p>
        </p:txBody>
      </p:sp>
    </p:spTree>
    <p:extLst>
      <p:ext uri="{BB962C8B-B14F-4D97-AF65-F5344CB8AC3E}">
        <p14:creationId xmlns:p14="http://schemas.microsoft.com/office/powerpoint/2010/main" val="2733424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Custom Design">
  <a:themeElements>
    <a:clrScheme name="1_Custom Design 15">
      <a:dk1>
        <a:srgbClr val="000000"/>
      </a:dk1>
      <a:lt1>
        <a:srgbClr val="FFFFFF"/>
      </a:lt1>
      <a:dk2>
        <a:srgbClr val="004359"/>
      </a:dk2>
      <a:lt2>
        <a:srgbClr val="808080"/>
      </a:lt2>
      <a:accent1>
        <a:srgbClr val="7FA1AC"/>
      </a:accent1>
      <a:accent2>
        <a:srgbClr val="004359"/>
      </a:accent2>
      <a:accent3>
        <a:srgbClr val="FFFFFF"/>
      </a:accent3>
      <a:accent4>
        <a:srgbClr val="000000"/>
      </a:accent4>
      <a:accent5>
        <a:srgbClr val="C0CDD2"/>
      </a:accent5>
      <a:accent6>
        <a:srgbClr val="003C50"/>
      </a:accent6>
      <a:hlink>
        <a:srgbClr val="459CBD"/>
      </a:hlink>
      <a:folHlink>
        <a:srgbClr val="B25D86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FA1AC"/>
        </a:accent1>
        <a:accent2>
          <a:srgbClr val="004359"/>
        </a:accent2>
        <a:accent3>
          <a:srgbClr val="FFFFFF"/>
        </a:accent3>
        <a:accent4>
          <a:srgbClr val="000000"/>
        </a:accent4>
        <a:accent5>
          <a:srgbClr val="C0CDD2"/>
        </a:accent5>
        <a:accent6>
          <a:srgbClr val="003C50"/>
        </a:accent6>
        <a:hlink>
          <a:srgbClr val="4B4620"/>
        </a:hlink>
        <a:folHlink>
          <a:srgbClr val="B25D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14">
        <a:dk1>
          <a:srgbClr val="000000"/>
        </a:dk1>
        <a:lt1>
          <a:srgbClr val="FFFFFF"/>
        </a:lt1>
        <a:dk2>
          <a:srgbClr val="004359"/>
        </a:dk2>
        <a:lt2>
          <a:srgbClr val="808080"/>
        </a:lt2>
        <a:accent1>
          <a:srgbClr val="7FA1AC"/>
        </a:accent1>
        <a:accent2>
          <a:srgbClr val="004359"/>
        </a:accent2>
        <a:accent3>
          <a:srgbClr val="FFFFFF"/>
        </a:accent3>
        <a:accent4>
          <a:srgbClr val="000000"/>
        </a:accent4>
        <a:accent5>
          <a:srgbClr val="C0CDD2"/>
        </a:accent5>
        <a:accent6>
          <a:srgbClr val="003C50"/>
        </a:accent6>
        <a:hlink>
          <a:srgbClr val="4B4620"/>
        </a:hlink>
        <a:folHlink>
          <a:srgbClr val="B25D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15">
        <a:dk1>
          <a:srgbClr val="000000"/>
        </a:dk1>
        <a:lt1>
          <a:srgbClr val="FFFFFF"/>
        </a:lt1>
        <a:dk2>
          <a:srgbClr val="004359"/>
        </a:dk2>
        <a:lt2>
          <a:srgbClr val="808080"/>
        </a:lt2>
        <a:accent1>
          <a:srgbClr val="7FA1AC"/>
        </a:accent1>
        <a:accent2>
          <a:srgbClr val="004359"/>
        </a:accent2>
        <a:accent3>
          <a:srgbClr val="FFFFFF"/>
        </a:accent3>
        <a:accent4>
          <a:srgbClr val="000000"/>
        </a:accent4>
        <a:accent5>
          <a:srgbClr val="C0CDD2"/>
        </a:accent5>
        <a:accent6>
          <a:srgbClr val="003C50"/>
        </a:accent6>
        <a:hlink>
          <a:srgbClr val="459CBD"/>
        </a:hlink>
        <a:folHlink>
          <a:srgbClr val="B25D8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pptdkbluegrad_thin_SE</Template>
  <TotalTime>8033</TotalTime>
  <Words>1216</Words>
  <Application>Microsoft Office PowerPoint</Application>
  <PresentationFormat>On-screen Show (4:3)</PresentationFormat>
  <Paragraphs>180</Paragraphs>
  <Slides>21</Slides>
  <Notes>18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ＭＳ Ｐゴシック</vt:lpstr>
      <vt:lpstr>Arial</vt:lpstr>
      <vt:lpstr>Helvetica</vt:lpstr>
      <vt:lpstr>Symbol</vt:lpstr>
      <vt:lpstr>Times New Roman</vt:lpstr>
      <vt:lpstr>Wingdings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Solar Wind Charge eXchange (SWCX)</vt:lpstr>
      <vt:lpstr>PowerPoint Presentation</vt:lpstr>
      <vt:lpstr>ESA-Chinese Academy of Sciences  joint mission   SMILE:  Solar wind Magnetosphere Ionosphere Link Explorer    </vt:lpstr>
      <vt:lpstr>PowerPoint Presentation</vt:lpstr>
      <vt:lpstr>SMILE shares of responsibilities</vt:lpstr>
      <vt:lpstr>PowerPoint Presentation</vt:lpstr>
      <vt:lpstr>SMILE SXI: 17th March 2015 solar storm</vt:lpstr>
      <vt:lpstr>SMILE UltraViolet Imager (UVI)</vt:lpstr>
      <vt:lpstr>PowerPoint Presentation</vt:lpstr>
      <vt:lpstr>     SMILE Light Ion Analyser (LIA)                                    &amp; MAGnetometer (MAG)</vt:lpstr>
      <vt:lpstr>SMILE Consortium meeting # 7  13-15/5/2019, Xi’an, China</vt:lpstr>
      <vt:lpstr>PowerPoint Presentation</vt:lpstr>
      <vt:lpstr>SMILE impact</vt:lpstr>
    </vt:vector>
  </TitlesOfParts>
  <Company>Mullard Space Science Lab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MSSL_SpAs_U3A_110511</dc:title>
  <dc:creator>Graziella</dc:creator>
  <cp:lastModifiedBy>Branduardi Raymont, Graziella</cp:lastModifiedBy>
  <cp:revision>485</cp:revision>
  <dcterms:created xsi:type="dcterms:W3CDTF">2009-03-18T21:19:46Z</dcterms:created>
  <dcterms:modified xsi:type="dcterms:W3CDTF">2020-03-16T17:21:47Z</dcterms:modified>
</cp:coreProperties>
</file>