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media1.mov" ContentType="video/unknown"/>
  <Override PartName="/ppt/media/image14.jpeg" ContentType="image/jpeg"/>
  <Override PartName="/ppt/media/media1.mp4" ContentType="video/unknown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half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imageedit_1_3146118227.png" descr="imageedit_1_31461182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8292" y="9106008"/>
            <a:ext cx="1910146" cy="51001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/>
          <p:nvPr>
            <p:ph type="sldNum" sz="quarter" idx="2"/>
          </p:nvPr>
        </p:nvSpPr>
        <p:spPr>
          <a:xfrm>
            <a:off x="12268200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Line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9" name="Image"/>
          <p:cNvSpPr/>
          <p:nvPr>
            <p:ph type="pic" idx="13"/>
          </p:nvPr>
        </p:nvSpPr>
        <p:spPr>
          <a:xfrm>
            <a:off x="6502400" y="0"/>
            <a:ext cx="6502400" cy="98425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0" name="Title Text"/>
          <p:cNvSpPr txBox="1"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sz="half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1pPr>
            <a:lvl2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2pPr>
            <a:lvl3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3pPr>
            <a:lvl4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4pPr>
            <a:lvl5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Line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0" name="Image"/>
          <p:cNvSpPr/>
          <p:nvPr>
            <p:ph type="pic" sz="quarter" idx="13"/>
          </p:nvPr>
        </p:nvSpPr>
        <p:spPr>
          <a:xfrm>
            <a:off x="6667500" y="1803400"/>
            <a:ext cx="5816600" cy="4318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1" name="Image"/>
          <p:cNvSpPr/>
          <p:nvPr>
            <p:ph type="pic" sz="quarter" idx="14"/>
          </p:nvPr>
        </p:nvSpPr>
        <p:spPr>
          <a:xfrm>
            <a:off x="520700" y="1803400"/>
            <a:ext cx="5803900" cy="4318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2" name="Body Level One…"/>
          <p:cNvSpPr txBox="1"/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Line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1" name="Image"/>
          <p:cNvSpPr/>
          <p:nvPr>
            <p:ph type="pic" sz="quarter" idx="13"/>
          </p:nvPr>
        </p:nvSpPr>
        <p:spPr>
          <a:xfrm>
            <a:off x="520700" y="1778000"/>
            <a:ext cx="3759200" cy="50546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2" name="Image"/>
          <p:cNvSpPr/>
          <p:nvPr>
            <p:ph type="pic" sz="half" idx="14"/>
          </p:nvPr>
        </p:nvSpPr>
        <p:spPr>
          <a:xfrm>
            <a:off x="4622800" y="1778000"/>
            <a:ext cx="7886700" cy="50546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3" name="Body Level One…"/>
          <p:cNvSpPr txBox="1"/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ne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2" name="Image"/>
          <p:cNvSpPr/>
          <p:nvPr>
            <p:ph type="pic" sz="half" idx="13"/>
          </p:nvPr>
        </p:nvSpPr>
        <p:spPr>
          <a:xfrm>
            <a:off x="469900" y="457200"/>
            <a:ext cx="5842000" cy="80645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3" name="Image"/>
          <p:cNvSpPr/>
          <p:nvPr>
            <p:ph type="pic" sz="half" idx="14"/>
          </p:nvPr>
        </p:nvSpPr>
        <p:spPr>
          <a:xfrm>
            <a:off x="6654800" y="508000"/>
            <a:ext cx="5829300" cy="80137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4" name="Body Level One…"/>
          <p:cNvSpPr txBox="1"/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ine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3" name="Line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4" name="Image"/>
          <p:cNvSpPr/>
          <p:nvPr>
            <p:ph type="pic" sz="quarter" idx="13"/>
          </p:nvPr>
        </p:nvSpPr>
        <p:spPr>
          <a:xfrm>
            <a:off x="508000" y="1778000"/>
            <a:ext cx="3784600" cy="50673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5" name="Image"/>
          <p:cNvSpPr/>
          <p:nvPr>
            <p:ph type="pic" sz="quarter" idx="14"/>
          </p:nvPr>
        </p:nvSpPr>
        <p:spPr>
          <a:xfrm>
            <a:off x="8724900" y="1778000"/>
            <a:ext cx="3759200" cy="50673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6" name="Image"/>
          <p:cNvSpPr/>
          <p:nvPr>
            <p:ph type="pic" sz="quarter" idx="15"/>
          </p:nvPr>
        </p:nvSpPr>
        <p:spPr>
          <a:xfrm>
            <a:off x="4622800" y="1778000"/>
            <a:ext cx="3784600" cy="50673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7" name="Body Level One…"/>
          <p:cNvSpPr txBox="1"/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mage"/>
          <p:cNvSpPr/>
          <p:nvPr>
            <p:ph type="pic" idx="13"/>
          </p:nvPr>
        </p:nvSpPr>
        <p:spPr>
          <a:xfrm>
            <a:off x="533400" y="508000"/>
            <a:ext cx="11938000" cy="79629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56" name="Body Level One…"/>
          <p:cNvSpPr txBox="1"/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Line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5" name="Line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6" name="Image"/>
          <p:cNvSpPr/>
          <p:nvPr>
            <p:ph type="pic" sz="half" idx="13"/>
          </p:nvPr>
        </p:nvSpPr>
        <p:spPr>
          <a:xfrm>
            <a:off x="508000" y="520700"/>
            <a:ext cx="5816600" cy="79629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7" name="Image"/>
          <p:cNvSpPr/>
          <p:nvPr>
            <p:ph type="pic" sz="quarter" idx="14"/>
          </p:nvPr>
        </p:nvSpPr>
        <p:spPr>
          <a:xfrm>
            <a:off x="6667500" y="520700"/>
            <a:ext cx="5816600" cy="3810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8" name="Image"/>
          <p:cNvSpPr/>
          <p:nvPr>
            <p:ph type="pic" sz="quarter" idx="15"/>
          </p:nvPr>
        </p:nvSpPr>
        <p:spPr>
          <a:xfrm>
            <a:off x="6667500" y="4660900"/>
            <a:ext cx="5816600" cy="38227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9" name="Body Level One…"/>
          <p:cNvSpPr txBox="1"/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ine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8" name="Line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9" name="Line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0" name="Image"/>
          <p:cNvSpPr/>
          <p:nvPr>
            <p:ph type="pic" idx="13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1" name="Image"/>
          <p:cNvSpPr/>
          <p:nvPr>
            <p:ph type="pic" sz="quarter" idx="14"/>
          </p:nvPr>
        </p:nvSpPr>
        <p:spPr>
          <a:xfrm>
            <a:off x="9220200" y="3289300"/>
            <a:ext cx="3276600" cy="24384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2" name="Image"/>
          <p:cNvSpPr/>
          <p:nvPr>
            <p:ph type="pic" sz="quarter" idx="15"/>
          </p:nvPr>
        </p:nvSpPr>
        <p:spPr>
          <a:xfrm>
            <a:off x="9220200" y="6019800"/>
            <a:ext cx="3276600" cy="2463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3" name="Image"/>
          <p:cNvSpPr/>
          <p:nvPr>
            <p:ph type="pic" sz="quarter" idx="16"/>
          </p:nvPr>
        </p:nvSpPr>
        <p:spPr>
          <a:xfrm>
            <a:off x="9220200" y="508000"/>
            <a:ext cx="3276600" cy="2463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3" name="Title Text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4" name="Body Level One…"/>
          <p:cNvSpPr txBox="1"/>
          <p:nvPr>
            <p:ph type="body" sz="half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1pPr>
            <a:lvl2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2pPr>
            <a:lvl3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3pPr>
            <a:lvl4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4pPr>
            <a:lvl5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3" name="Title Text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sz="half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1pPr>
            <a:lvl2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2pPr>
            <a:lvl3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3pPr>
            <a:lvl4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4pPr>
            <a:lvl5pPr>
              <a:spcBef>
                <a:spcPts val="4800"/>
              </a:spcBef>
              <a:defRPr sz="2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</p:spPr>
        <p:txBody>
          <a:bodyPr numCol="2" spcCol="593090"/>
          <a:lstStyle>
            <a:lvl1pPr>
              <a:defRPr>
                <a:solidFill>
                  <a:srgbClr val="606060"/>
                </a:solidFill>
              </a:defRPr>
            </a:lvl1pPr>
            <a:lvl2pPr>
              <a:defRPr>
                <a:solidFill>
                  <a:srgbClr val="606060"/>
                </a:solidFill>
              </a:defRPr>
            </a:lvl2pPr>
            <a:lvl3pPr>
              <a:defRPr>
                <a:solidFill>
                  <a:srgbClr val="606060"/>
                </a:solidFill>
              </a:defRPr>
            </a:lvl3pPr>
            <a:lvl4pPr>
              <a:defRPr>
                <a:solidFill>
                  <a:srgbClr val="606060"/>
                </a:solidFill>
              </a:defRPr>
            </a:lvl4pPr>
            <a:lvl5pPr>
              <a:defRPr>
                <a:solidFill>
                  <a:srgbClr val="60606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6" name="imageedit_1_3146118227.png" descr="imageedit_1_31461182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63264" y="9107335"/>
            <a:ext cx="1905174" cy="50868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/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  <a:defRPr sz="2600">
                <a:solidFill>
                  <a:srgbClr val="747474"/>
                </a:solidFill>
              </a:defRPr>
            </a:lvl1pPr>
            <a:lvl2pPr>
              <a:spcBef>
                <a:spcPts val="7200"/>
              </a:spcBef>
              <a:defRPr sz="2600">
                <a:solidFill>
                  <a:srgbClr val="747474"/>
                </a:solidFill>
              </a:defRPr>
            </a:lvl2pPr>
            <a:lvl3pPr>
              <a:spcBef>
                <a:spcPts val="7200"/>
              </a:spcBef>
              <a:defRPr sz="2600">
                <a:solidFill>
                  <a:srgbClr val="747474"/>
                </a:solidFill>
              </a:defRPr>
            </a:lvl3pPr>
            <a:lvl4pPr>
              <a:spcBef>
                <a:spcPts val="7200"/>
              </a:spcBef>
              <a:defRPr sz="2600">
                <a:solidFill>
                  <a:srgbClr val="747474"/>
                </a:solidFill>
              </a:defRPr>
            </a:lvl4pPr>
            <a:lvl5pPr>
              <a:spcBef>
                <a:spcPts val="7200"/>
              </a:spcBef>
              <a:defRPr sz="2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0" name="Title Text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/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xfrm>
            <a:off x="12268200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" name="Image"/>
          <p:cNvSpPr/>
          <p:nvPr>
            <p:ph type="pic" idx="13"/>
          </p:nvPr>
        </p:nvSpPr>
        <p:spPr>
          <a:xfrm>
            <a:off x="0" y="0"/>
            <a:ext cx="13004800" cy="75819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78" name="Title Text"/>
          <p:cNvSpPr txBox="1"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ine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8" name="Image"/>
          <p:cNvSpPr/>
          <p:nvPr>
            <p:ph type="pic" idx="13"/>
          </p:nvPr>
        </p:nvSpPr>
        <p:spPr>
          <a:xfrm>
            <a:off x="6502400" y="0"/>
            <a:ext cx="6502400" cy="98425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9" name="Title Text"/>
          <p:cNvSpPr txBox="1"/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sz="quarter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508000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571500" y="2921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5969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" name="imageedit_1_3146118227.png" descr="imageedit_1_31461182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63248" y="9107331"/>
            <a:ext cx="1905189" cy="50868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Helvetica Neue Light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Helvetica Neue Light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Helvetica Neue Light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Helvetica Neue Light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Helvetica Neue Light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Helvetica Neue Light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Helvetica Neue Light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Helvetica Neue Light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Helvetica Neue Light"/>
        </a:defRPr>
      </a:lvl9pPr>
    </p:titleStyle>
    <p:bodyStyle>
      <a:lvl1pPr marL="266700" marR="0" indent="-2667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1pPr>
      <a:lvl2pPr marL="711200" marR="0" indent="-2667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2pPr>
      <a:lvl3pPr marL="1155700" marR="0" indent="-2667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3pPr>
      <a:lvl4pPr marL="1600200" marR="0" indent="-2667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4pPr>
      <a:lvl5pPr marL="2044700" marR="0" indent="-2667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5pPr>
      <a:lvl6pPr marL="2489200" marR="0" indent="-2667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6pPr>
      <a:lvl7pPr marL="2933700" marR="0" indent="-2667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7pPr>
      <a:lvl8pPr marL="3378200" marR="0" indent="-2667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8pPr>
      <a:lvl9pPr marL="3822700" marR="0" indent="-266700" algn="l" defTabSz="58420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4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8.jpeg"/><Relationship Id="rId4" Type="http://schemas.openxmlformats.org/officeDocument/2006/relationships/hyperlink" Target="http://AstonomyCafe.net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4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.g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1.g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3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tif"/><Relationship Id="rId4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4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14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1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tif"/><Relationship Id="rId4" Type="http://schemas.openxmlformats.org/officeDocument/2006/relationships/image" Target="../media/image1.jpeg"/><Relationship Id="rId5" Type="http://schemas.openxmlformats.org/officeDocument/2006/relationships/image" Target="../media/image3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14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5.tif"/><Relationship Id="rId9" Type="http://schemas.openxmlformats.org/officeDocument/2006/relationships/image" Target="../media/image5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inding our SMI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Finding our SMILE</a:t>
            </a:r>
          </a:p>
        </p:txBody>
      </p:sp>
      <p:sp>
        <p:nvSpPr>
          <p:cNvPr id="215" name="J. A. Carter, University of Leicester…"/>
          <p:cNvSpPr txBox="1"/>
          <p:nvPr>
            <p:ph type="subTitle" sz="quarter" idx="1"/>
          </p:nvPr>
        </p:nvSpPr>
        <p:spPr>
          <a:xfrm>
            <a:off x="706966" y="6538446"/>
            <a:ext cx="11881050" cy="1296658"/>
          </a:xfrm>
          <a:prstGeom prst="rect">
            <a:avLst/>
          </a:prstGeom>
        </p:spPr>
        <p:txBody>
          <a:bodyPr/>
          <a:lstStyle/>
          <a:p>
            <a:pPr/>
            <a:r>
              <a:t>J. A. Carter, University of Leicester</a:t>
            </a:r>
          </a:p>
          <a:p>
            <a:pPr/>
            <a:r>
              <a:t>@JennyaCarter #SMILEesacas</a:t>
            </a:r>
          </a:p>
          <a:p>
            <a:pPr/>
            <a:r>
              <a:t>November 2019</a:t>
            </a:r>
          </a:p>
        </p:txBody>
      </p:sp>
      <p:sp>
        <p:nvSpPr>
          <p:cNvPr id="216" name="With input from, and thanks to:…"/>
          <p:cNvSpPr txBox="1"/>
          <p:nvPr/>
        </p:nvSpPr>
        <p:spPr>
          <a:xfrm>
            <a:off x="716590" y="7903123"/>
            <a:ext cx="11861801" cy="1402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sz="18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With input from, and thanks to:</a:t>
            </a:r>
          </a:p>
          <a:p>
            <a:pPr algn="l">
              <a:defRPr sz="18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H. Connor (UAF); </a:t>
            </a:r>
          </a:p>
          <a:p>
            <a:pPr algn="l">
              <a:defRPr sz="18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S. E. Milan, S. F. Sembay, A. R. Fogg (U. Leicester); </a:t>
            </a:r>
          </a:p>
          <a:p>
            <a:pPr algn="l">
              <a:defRPr sz="18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A. Samsonov, G. Branduardi-Raymont (MSSL)</a:t>
            </a:r>
          </a:p>
        </p:txBody>
      </p:sp>
      <p:sp>
        <p:nvSpPr>
          <p:cNvPr id="217" name="From an X-ray astronomer’s headache to imaging the Earth’s magnetosphere"/>
          <p:cNvSpPr txBox="1"/>
          <p:nvPr/>
        </p:nvSpPr>
        <p:spPr>
          <a:xfrm>
            <a:off x="571500" y="5003927"/>
            <a:ext cx="11861800" cy="1134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600">
                <a:solidFill>
                  <a:srgbClr val="747474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From an X-ray astronomer’s headache to imaging the Earth’s magnetosphere</a:t>
            </a:r>
          </a:p>
        </p:txBody>
      </p:sp>
      <p:pic>
        <p:nvPicPr>
          <p:cNvPr id="218" name="SMILE_Logo-2018-04-25_highres.png" descr="SMILE_Logo-2018-04-25_high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1539" y="774970"/>
            <a:ext cx="4321425" cy="4266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he X-ray sky: comets as X-ray emit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comets as X-ray emitters</a:t>
            </a:r>
          </a:p>
        </p:txBody>
      </p:sp>
      <p:pic>
        <p:nvPicPr>
          <p:cNvPr id="262" name="hyakutake_zubenel_nasa_apod.jpg" descr="hyakutake_zubenel_nasa_apo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294" y="2120592"/>
            <a:ext cx="5339840" cy="415320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Lisse et al. 1996 - cometary X-rays related to solar wind?"/>
          <p:cNvSpPr txBox="1"/>
          <p:nvPr/>
        </p:nvSpPr>
        <p:spPr>
          <a:xfrm>
            <a:off x="6587647" y="6537290"/>
            <a:ext cx="5946196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Lisse et al. 1996 - cometary X-rays related to solar wind?</a:t>
            </a: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5830" y="2056976"/>
            <a:ext cx="5946197" cy="428044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Comet: Hyakutake 1996 B2"/>
          <p:cNvSpPr txBox="1"/>
          <p:nvPr/>
        </p:nvSpPr>
        <p:spPr>
          <a:xfrm>
            <a:off x="643423" y="6571815"/>
            <a:ext cx="5243582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Comet: Hyakutake 1996 B2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8321" y="3779649"/>
            <a:ext cx="5793356" cy="5691638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HRI images with time, band 0.1 - 2.0 keV"/>
          <p:cNvSpPr txBox="1"/>
          <p:nvPr/>
        </p:nvSpPr>
        <p:spPr>
          <a:xfrm>
            <a:off x="364647" y="8662423"/>
            <a:ext cx="2983260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HRI images with time, band 0.1 - 2.0 keV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harge exchange emis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Charge exchange emission</a:t>
            </a:r>
          </a:p>
        </p:txBody>
      </p:sp>
      <p:grpSp>
        <p:nvGrpSpPr>
          <p:cNvPr id="272" name="Group"/>
          <p:cNvGrpSpPr/>
          <p:nvPr/>
        </p:nvGrpSpPr>
        <p:grpSpPr>
          <a:xfrm>
            <a:off x="793647" y="2028676"/>
            <a:ext cx="5897239" cy="3236438"/>
            <a:chOff x="0" y="0"/>
            <a:chExt cx="5897238" cy="3236437"/>
          </a:xfrm>
        </p:grpSpPr>
        <p:pic>
          <p:nvPicPr>
            <p:cNvPr id="27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897239" cy="3026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1" name="Credit: S. Sembay"/>
            <p:cNvSpPr txBox="1"/>
            <p:nvPr/>
          </p:nvSpPr>
          <p:spPr>
            <a:xfrm>
              <a:off x="4630865" y="2913703"/>
              <a:ext cx="1266373" cy="3227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10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Credit: S. Sembay</a:t>
              </a:r>
            </a:p>
          </p:txBody>
        </p:sp>
      </p:grpSp>
      <p:pic>
        <p:nvPicPr>
          <p:cNvPr id="273" name="exosphere_world_atlas.jpg" descr="exosphere_world_atla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1113" y="2139200"/>
            <a:ext cx="5327954" cy="311041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Credit: World Atlas"/>
          <p:cNvSpPr txBox="1"/>
          <p:nvPr/>
        </p:nvSpPr>
        <p:spPr>
          <a:xfrm>
            <a:off x="11122580" y="2139200"/>
            <a:ext cx="1266373" cy="32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World Atlas</a:t>
            </a:r>
          </a:p>
        </p:txBody>
      </p:sp>
      <p:sp>
        <p:nvSpPr>
          <p:cNvPr id="275" name="Cravens 1997: Geocoronal X-rays?"/>
          <p:cNvSpPr txBox="1"/>
          <p:nvPr/>
        </p:nvSpPr>
        <p:spPr>
          <a:xfrm>
            <a:off x="4409742" y="5413835"/>
            <a:ext cx="4185316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Cravens 1997: Geocoronal X-rays?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harge exchange emis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Charge exchange emission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793647" y="2028676"/>
            <a:ext cx="5897239" cy="3236438"/>
            <a:chOff x="0" y="0"/>
            <a:chExt cx="5897238" cy="3236437"/>
          </a:xfrm>
        </p:grpSpPr>
        <p:pic>
          <p:nvPicPr>
            <p:cNvPr id="27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897239" cy="3026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Credit: S. Sembay"/>
            <p:cNvSpPr txBox="1"/>
            <p:nvPr/>
          </p:nvSpPr>
          <p:spPr>
            <a:xfrm>
              <a:off x="4630865" y="2913703"/>
              <a:ext cx="1266373" cy="3227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10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Credit: S. Sembay</a:t>
              </a:r>
            </a:p>
          </p:txBody>
        </p:sp>
      </p:grpSp>
      <p:grpSp>
        <p:nvGrpSpPr>
          <p:cNvPr id="283" name="Group"/>
          <p:cNvGrpSpPr/>
          <p:nvPr/>
        </p:nvGrpSpPr>
        <p:grpSpPr>
          <a:xfrm>
            <a:off x="325360" y="5970646"/>
            <a:ext cx="8443215" cy="3531511"/>
            <a:chOff x="0" y="0"/>
            <a:chExt cx="8443214" cy="3531510"/>
          </a:xfrm>
        </p:grpSpPr>
        <p:pic>
          <p:nvPicPr>
            <p:cNvPr id="28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443215" cy="3531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Koutroumpa+ 2009"/>
            <p:cNvSpPr txBox="1"/>
            <p:nvPr/>
          </p:nvSpPr>
          <p:spPr>
            <a:xfrm>
              <a:off x="7176841" y="3128867"/>
              <a:ext cx="1266373" cy="3227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10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Koutroumpa+ 2009</a:t>
              </a:r>
            </a:p>
          </p:txBody>
        </p:sp>
      </p:grpSp>
      <p:pic>
        <p:nvPicPr>
          <p:cNvPr id="284" name="exosphere_world_atlas.jpg" descr="exosphere_world_atla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01113" y="2139200"/>
            <a:ext cx="5327954" cy="3110413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Credit: World Atlas"/>
          <p:cNvSpPr txBox="1"/>
          <p:nvPr/>
        </p:nvSpPr>
        <p:spPr>
          <a:xfrm>
            <a:off x="11122580" y="2139200"/>
            <a:ext cx="1266373" cy="32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World Atlas</a:t>
            </a:r>
          </a:p>
        </p:txBody>
      </p:sp>
      <p:sp>
        <p:nvSpPr>
          <p:cNvPr id="286" name="PX-ray =  ∫ ⍺ * NH * Nsw * Veff ds…"/>
          <p:cNvSpPr txBox="1"/>
          <p:nvPr/>
        </p:nvSpPr>
        <p:spPr>
          <a:xfrm>
            <a:off x="9076223" y="6508315"/>
            <a:ext cx="3558518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</a:t>
            </a:r>
            <a:r>
              <a:rPr baseline="-5999"/>
              <a:t>X-ray </a:t>
            </a:r>
            <a:r>
              <a:t>=  ∫ ⍺ * N</a:t>
            </a:r>
            <a:r>
              <a:rPr baseline="-5999"/>
              <a:t>H</a:t>
            </a:r>
            <a:r>
              <a:t> * N</a:t>
            </a:r>
            <a:r>
              <a:rPr baseline="-5999"/>
              <a:t>sw</a:t>
            </a:r>
            <a:r>
              <a:t> * V</a:t>
            </a:r>
            <a:r>
              <a:rPr baseline="-5999"/>
              <a:t>eff</a:t>
            </a:r>
            <a:r>
              <a:t> ds</a:t>
            </a:r>
          </a:p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Veff = √ (V</a:t>
            </a:r>
            <a:r>
              <a:rPr baseline="31999"/>
              <a:t>2</a:t>
            </a:r>
            <a:r>
              <a:rPr baseline="-5999"/>
              <a:t>SW</a:t>
            </a:r>
            <a:r>
              <a:t> + 3kT/m)</a:t>
            </a:r>
          </a:p>
        </p:txBody>
      </p:sp>
      <p:sp>
        <p:nvSpPr>
          <p:cNvPr id="287" name="Cravens 1997: Geocoronal X-rays?"/>
          <p:cNvSpPr txBox="1"/>
          <p:nvPr/>
        </p:nvSpPr>
        <p:spPr>
          <a:xfrm>
            <a:off x="4409742" y="5410200"/>
            <a:ext cx="4185316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Cravens 1997: Geocoronal X-rays?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he X-ray sky: XMM-Newt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XMM-Newton</a:t>
            </a:r>
          </a:p>
        </p:txBody>
      </p:sp>
      <p:sp>
        <p:nvSpPr>
          <p:cNvPr id="290" name="Launched: December 1999…"/>
          <p:cNvSpPr txBox="1"/>
          <p:nvPr/>
        </p:nvSpPr>
        <p:spPr>
          <a:xfrm>
            <a:off x="561411" y="5980543"/>
            <a:ext cx="5243582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Launched: December 1999</a:t>
            </a:r>
          </a:p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Targets: high-energy universe</a:t>
            </a:r>
          </a:p>
        </p:txBody>
      </p:sp>
      <p:pic>
        <p:nvPicPr>
          <p:cNvPr id="291" name="ESA-XMM-Newton.jpg" descr="ESA-XMM-Newt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633" y="2112433"/>
            <a:ext cx="5037317" cy="373097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grpSp>
        <p:nvGrpSpPr>
          <p:cNvPr id="295" name="Group"/>
          <p:cNvGrpSpPr/>
          <p:nvPr/>
        </p:nvGrpSpPr>
        <p:grpSpPr>
          <a:xfrm>
            <a:off x="6629400" y="2112065"/>
            <a:ext cx="5037138" cy="3935818"/>
            <a:chOff x="0" y="0"/>
            <a:chExt cx="5037137" cy="3935817"/>
          </a:xfrm>
        </p:grpSpPr>
        <p:sp>
          <p:nvSpPr>
            <p:cNvPr id="293" name="Rectangle"/>
            <p:cNvSpPr/>
            <p:nvPr/>
          </p:nvSpPr>
          <p:spPr>
            <a:xfrm>
              <a:off x="0" y="0"/>
              <a:ext cx="5037138" cy="393581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94" name="xmm_orbit_adapt.png" descr="xmm_orbit_adapt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28278" y="0"/>
              <a:ext cx="3980582" cy="3935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6" name="agn_ppadovani_avo_esa_nasa.jpg" descr="agn_ppadovani_avo_esa_nas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6338" y="6870475"/>
            <a:ext cx="3352124" cy="251818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sp>
        <p:nvSpPr>
          <p:cNvPr id="298" name="Orbit: with high -ve Z, i.e. below the ecliptic"/>
          <p:cNvSpPr txBox="1"/>
          <p:nvPr/>
        </p:nvSpPr>
        <p:spPr>
          <a:xfrm>
            <a:off x="6526177" y="6184971"/>
            <a:ext cx="5243583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Orbit: with high -ve Z, i.e. below the ecliptic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he X-ray sky: XMM-Newton: line of sigh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XMM-Newton: line of sight</a:t>
            </a:r>
          </a:p>
        </p:txBody>
      </p:sp>
      <p:sp>
        <p:nvSpPr>
          <p:cNvPr id="301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302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303" name="xray_bkg_swcx.png" descr="xray_bkg_swc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8030" y="2248026"/>
            <a:ext cx="9486851" cy="6519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he X-ray sky: XMM-Newton: line of sigh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XMM-Newton: line of sight</a:t>
            </a:r>
          </a:p>
        </p:txBody>
      </p:sp>
      <p:sp>
        <p:nvSpPr>
          <p:cNvPr id="306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307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308" name="xray_bkg_swcx.png" descr="xray_bkg_swc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8030" y="2248026"/>
            <a:ext cx="9486851" cy="6519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LocalBubble_astronomycafe_net.jpg" descr="LocalBubble_astronomycafe_ne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7442" y="4515796"/>
            <a:ext cx="5254984" cy="460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Credit: AstonomyCafe.net"/>
          <p:cNvSpPr txBox="1"/>
          <p:nvPr/>
        </p:nvSpPr>
        <p:spPr>
          <a:xfrm>
            <a:off x="1953180" y="8772833"/>
            <a:ext cx="1679652" cy="32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Credit: </a:t>
            </a:r>
            <a:r>
              <a:rPr u="sng">
                <a:hlinkClick r:id="rId4" invalidUrl="" action="" tgtFrame="" tooltip="" history="1" highlightClick="0" endSnd="0"/>
              </a:rPr>
              <a:t>AstonomyCafe.net</a:t>
            </a:r>
          </a:p>
        </p:txBody>
      </p:sp>
      <p:sp>
        <p:nvSpPr>
          <p:cNvPr id="311" name="Rectangle"/>
          <p:cNvSpPr/>
          <p:nvPr/>
        </p:nvSpPr>
        <p:spPr>
          <a:xfrm>
            <a:off x="8113448" y="6393883"/>
            <a:ext cx="1102850" cy="623500"/>
          </a:xfrm>
          <a:prstGeom prst="rect">
            <a:avLst/>
          </a:prstGeom>
          <a:ln w="508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he X-ray sky: XMM-Newton: line of sigh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XMM-Newton: line of sight</a:t>
            </a:r>
          </a:p>
        </p:txBody>
      </p:sp>
      <p:sp>
        <p:nvSpPr>
          <p:cNvPr id="314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315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316" name="xray_bkg_swcx.png" descr="xray_bkg_swc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8030" y="2248026"/>
            <a:ext cx="9486851" cy="651917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Rectangle"/>
          <p:cNvSpPr/>
          <p:nvPr/>
        </p:nvSpPr>
        <p:spPr>
          <a:xfrm>
            <a:off x="3920066" y="8180350"/>
            <a:ext cx="1605625" cy="412560"/>
          </a:xfrm>
          <a:prstGeom prst="rect">
            <a:avLst/>
          </a:prstGeom>
          <a:ln w="508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318" name="Rectangle"/>
          <p:cNvSpPr/>
          <p:nvPr/>
        </p:nvSpPr>
        <p:spPr>
          <a:xfrm>
            <a:off x="3208800" y="3142683"/>
            <a:ext cx="1117799" cy="412561"/>
          </a:xfrm>
          <a:prstGeom prst="rect">
            <a:avLst/>
          </a:prstGeom>
          <a:ln w="508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319" name="Time variable"/>
          <p:cNvSpPr txBox="1"/>
          <p:nvPr/>
        </p:nvSpPr>
        <p:spPr>
          <a:xfrm>
            <a:off x="1832258" y="9001969"/>
            <a:ext cx="2603992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1">
                    <a:satOff val="-3355"/>
                    <a:lumOff val="26614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Time variable</a:t>
            </a:r>
          </a:p>
        </p:txBody>
      </p:sp>
      <p:sp>
        <p:nvSpPr>
          <p:cNvPr id="320" name="Rectangle"/>
          <p:cNvSpPr/>
          <p:nvPr/>
        </p:nvSpPr>
        <p:spPr>
          <a:xfrm>
            <a:off x="5699588" y="7748550"/>
            <a:ext cx="1605625" cy="412560"/>
          </a:xfrm>
          <a:prstGeom prst="rect">
            <a:avLst/>
          </a:prstGeom>
          <a:ln w="508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WCX: detected, XMM: Hubble Deep Field Nor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SWCX: detected, XMM: Hubble Deep Field North</a:t>
            </a:r>
          </a:p>
        </p:txBody>
      </p:sp>
      <p:sp>
        <p:nvSpPr>
          <p:cNvPr id="323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324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78893" y="2310055"/>
            <a:ext cx="3861436" cy="660669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nowden et al. 2004"/>
          <p:cNvSpPr txBox="1"/>
          <p:nvPr/>
        </p:nvSpPr>
        <p:spPr>
          <a:xfrm>
            <a:off x="10116733" y="3575839"/>
            <a:ext cx="2872387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Snowden et al. 2004</a:t>
            </a:r>
          </a:p>
        </p:txBody>
      </p:sp>
      <p:pic>
        <p:nvPicPr>
          <p:cNvPr id="327" name="hubble_deep_field_optical_1995_10_days_esa_100hrexp.jpg" descr="hubble_deep_field_optical_1995_10_days_esa_100hrex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5800" y="2129366"/>
            <a:ext cx="3475863" cy="3514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WCX: detected, XMM: Hubble Deep Field Nor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SWCX: detected, XMM: Hubble Deep Field North</a:t>
            </a:r>
          </a:p>
        </p:txBody>
      </p:sp>
      <p:sp>
        <p:nvSpPr>
          <p:cNvPr id="330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331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78893" y="2310055"/>
            <a:ext cx="3861436" cy="660669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nowden et al. 2004"/>
          <p:cNvSpPr txBox="1"/>
          <p:nvPr/>
        </p:nvSpPr>
        <p:spPr>
          <a:xfrm>
            <a:off x="10116733" y="3575839"/>
            <a:ext cx="2872387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Snowden et al. 2004</a:t>
            </a:r>
          </a:p>
        </p:txBody>
      </p:sp>
      <p:grpSp>
        <p:nvGrpSpPr>
          <p:cNvPr id="336" name="Group"/>
          <p:cNvGrpSpPr/>
          <p:nvPr/>
        </p:nvGrpSpPr>
        <p:grpSpPr>
          <a:xfrm>
            <a:off x="4970938" y="5827576"/>
            <a:ext cx="5238560" cy="3946279"/>
            <a:chOff x="0" y="-3907"/>
            <a:chExt cx="5238559" cy="3946278"/>
          </a:xfrm>
        </p:grpSpPr>
        <p:sp>
          <p:nvSpPr>
            <p:cNvPr id="334" name="Rectangle"/>
            <p:cNvSpPr/>
            <p:nvPr/>
          </p:nvSpPr>
          <p:spPr>
            <a:xfrm>
              <a:off x="56959" y="-3908"/>
              <a:ext cx="5181601" cy="394627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pic>
          <p:nvPicPr>
            <p:cNvPr id="33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996540" cy="3938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4582466" y="2248027"/>
            <a:ext cx="5605281" cy="3843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WCX: detected: XMM-Newton survey &amp; analys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SWCX: detected: XMM-Newton survey &amp; analysis</a:t>
            </a:r>
          </a:p>
        </p:txBody>
      </p:sp>
      <p:sp>
        <p:nvSpPr>
          <p:cNvPr id="340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636" y="2095480"/>
            <a:ext cx="3849336" cy="3830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7732" y="2105088"/>
            <a:ext cx="3849336" cy="3690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7884" y="5078071"/>
            <a:ext cx="3507216" cy="173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85591" y="6670033"/>
            <a:ext cx="3237700" cy="2411155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Cleaning X-ray data, for diffuse emission studies…"/>
          <p:cNvSpPr txBox="1"/>
          <p:nvPr/>
        </p:nvSpPr>
        <p:spPr>
          <a:xfrm>
            <a:off x="8591829" y="2260558"/>
            <a:ext cx="3849335" cy="197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Cleaning X-ray data, for diffuse emission studies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- point source removal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- soft proton removal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- particle-induced background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9899" y="6796109"/>
            <a:ext cx="8026401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he X-ray sky: early ROSAT day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early ROSAT days</a:t>
            </a:r>
          </a:p>
        </p:txBody>
      </p:sp>
      <p:pic>
        <p:nvPicPr>
          <p:cNvPr id="221" name="observing_atmosabsorb.jpg" descr="observing_atmosabsor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7105" y="2107678"/>
            <a:ext cx="8230590" cy="7277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WCX: detected: XMM-Newton surve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SWCX: detected: XMM-Newton survey</a:t>
            </a:r>
          </a:p>
        </p:txBody>
      </p:sp>
      <p:sp>
        <p:nvSpPr>
          <p:cNvPr id="349" name="Carter et al. 2011"/>
          <p:cNvSpPr txBox="1"/>
          <p:nvPr/>
        </p:nvSpPr>
        <p:spPr>
          <a:xfrm>
            <a:off x="914356" y="5889324"/>
            <a:ext cx="2258223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Carter et al. 2011</a:t>
            </a:r>
          </a:p>
        </p:txBody>
      </p:sp>
      <p:sp>
        <p:nvSpPr>
          <p:cNvPr id="350" name="Archival study: 2000 - 2011…"/>
          <p:cNvSpPr txBox="1"/>
          <p:nvPr/>
        </p:nvSpPr>
        <p:spPr>
          <a:xfrm>
            <a:off x="880489" y="6563348"/>
            <a:ext cx="5499964" cy="288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Archival study: 2000 - 2011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Checked for time variable SWCX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~3.5 % observations show time-variable SWCX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Solar cycle dependence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More SWCX seen at ~sub solar point</a:t>
            </a:r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43" y="1968862"/>
            <a:ext cx="5164663" cy="3930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WCX: detected: XMM-Newton survey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SWCX: detected: XMM-Newton survey results</a:t>
            </a:r>
          </a:p>
        </p:txBody>
      </p:sp>
      <p:grpSp>
        <p:nvGrpSpPr>
          <p:cNvPr id="356" name="Group"/>
          <p:cNvGrpSpPr/>
          <p:nvPr/>
        </p:nvGrpSpPr>
        <p:grpSpPr>
          <a:xfrm>
            <a:off x="219611" y="2188510"/>
            <a:ext cx="6265610" cy="4186705"/>
            <a:chOff x="0" y="0"/>
            <a:chExt cx="6265608" cy="4186703"/>
          </a:xfrm>
        </p:grpSpPr>
        <p:sp>
          <p:nvSpPr>
            <p:cNvPr id="354" name="Rectangle"/>
            <p:cNvSpPr/>
            <p:nvPr/>
          </p:nvSpPr>
          <p:spPr>
            <a:xfrm>
              <a:off x="0" y="0"/>
              <a:ext cx="6263387" cy="41867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5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7921" y="116865"/>
              <a:ext cx="5927688" cy="3952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9" name="Group"/>
          <p:cNvGrpSpPr/>
          <p:nvPr/>
        </p:nvGrpSpPr>
        <p:grpSpPr>
          <a:xfrm>
            <a:off x="6969332" y="6100233"/>
            <a:ext cx="5308631" cy="3559820"/>
            <a:chOff x="0" y="0"/>
            <a:chExt cx="5308629" cy="3559819"/>
          </a:xfrm>
        </p:grpSpPr>
        <p:sp>
          <p:nvSpPr>
            <p:cNvPr id="357" name="Rectangle"/>
            <p:cNvSpPr/>
            <p:nvPr/>
          </p:nvSpPr>
          <p:spPr>
            <a:xfrm>
              <a:off x="104075" y="0"/>
              <a:ext cx="5204555" cy="35598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5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87117"/>
              <a:ext cx="5204555" cy="3222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2" name="Group"/>
          <p:cNvGrpSpPr/>
          <p:nvPr/>
        </p:nvGrpSpPr>
        <p:grpSpPr>
          <a:xfrm>
            <a:off x="7252167" y="1967781"/>
            <a:ext cx="5164664" cy="4023105"/>
            <a:chOff x="0" y="0"/>
            <a:chExt cx="5164662" cy="4023104"/>
          </a:xfrm>
        </p:grpSpPr>
        <p:sp>
          <p:nvSpPr>
            <p:cNvPr id="360" name="Rectangle"/>
            <p:cNvSpPr/>
            <p:nvPr/>
          </p:nvSpPr>
          <p:spPr>
            <a:xfrm>
              <a:off x="0" y="58317"/>
              <a:ext cx="5066866" cy="390647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0" dir="18900000">
                <a:srgbClr val="000000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6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797" y="0"/>
              <a:ext cx="5066866" cy="4023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3" name="Archival study: 2000 - 2011…"/>
          <p:cNvSpPr txBox="1"/>
          <p:nvPr/>
        </p:nvSpPr>
        <p:spPr>
          <a:xfrm>
            <a:off x="880489" y="6563348"/>
            <a:ext cx="5499964" cy="288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Archival study: 2000 - 2011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Checked for time variable SWCX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~3.5 % observations show time-variable SWCX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Solar cycle dependence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More SWCX seen at ~sub solar point</a:t>
            </a:r>
          </a:p>
        </p:txBody>
      </p:sp>
      <p:sp>
        <p:nvSpPr>
          <p:cNvPr id="364" name="Arrow"/>
          <p:cNvSpPr/>
          <p:nvPr/>
        </p:nvSpPr>
        <p:spPr>
          <a:xfrm rot="2700000">
            <a:off x="8627565" y="5951024"/>
            <a:ext cx="2015179" cy="347291"/>
          </a:xfrm>
          <a:prstGeom prst="rightArrow">
            <a:avLst>
              <a:gd name="adj1" fmla="val 18744"/>
              <a:gd name="adj2" fmla="val 137572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XMM-Newton: detecting a Coronal Mass Ej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XMM-Newton: detecting a Coronal Mass Ejection</a:t>
            </a:r>
          </a:p>
        </p:txBody>
      </p:sp>
      <p:sp>
        <p:nvSpPr>
          <p:cNvPr id="367" name="Credit: ESA"/>
          <p:cNvSpPr txBox="1"/>
          <p:nvPr/>
        </p:nvSpPr>
        <p:spPr>
          <a:xfrm>
            <a:off x="5000995" y="5783886"/>
            <a:ext cx="924399" cy="43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368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sp>
        <p:nvSpPr>
          <p:cNvPr id="369" name="Carter et al. 2010"/>
          <p:cNvSpPr txBox="1"/>
          <p:nvPr/>
        </p:nvSpPr>
        <p:spPr>
          <a:xfrm>
            <a:off x="152356" y="9137836"/>
            <a:ext cx="2258223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Carter et al. 2010</a:t>
            </a:r>
          </a:p>
        </p:txBody>
      </p:sp>
      <p:pic>
        <p:nvPicPr>
          <p:cNvPr id="370" name="xrbg_image_8261993.gif" descr="xrbg_image_8261993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978" y="4277998"/>
            <a:ext cx="2594472" cy="2594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XMM-Newton: detecting a Coronal Mass Ej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XMM-Newton: detecting a Coronal Mass Ejection</a:t>
            </a:r>
          </a:p>
        </p:txBody>
      </p:sp>
      <p:sp>
        <p:nvSpPr>
          <p:cNvPr id="373" name="Credit: ESA"/>
          <p:cNvSpPr txBox="1"/>
          <p:nvPr/>
        </p:nvSpPr>
        <p:spPr>
          <a:xfrm>
            <a:off x="5000995" y="5783886"/>
            <a:ext cx="924399" cy="43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374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sp>
        <p:nvSpPr>
          <p:cNvPr id="375" name="Carter et al. 2010"/>
          <p:cNvSpPr txBox="1"/>
          <p:nvPr/>
        </p:nvSpPr>
        <p:spPr>
          <a:xfrm>
            <a:off x="152356" y="9137836"/>
            <a:ext cx="2258223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Carter et al. 2010</a:t>
            </a:r>
          </a:p>
        </p:txBody>
      </p:sp>
      <p:grpSp>
        <p:nvGrpSpPr>
          <p:cNvPr id="379" name="Group"/>
          <p:cNvGrpSpPr/>
          <p:nvPr/>
        </p:nvGrpSpPr>
        <p:grpSpPr>
          <a:xfrm>
            <a:off x="2691368" y="3196648"/>
            <a:ext cx="7136199" cy="4621927"/>
            <a:chOff x="0" y="0"/>
            <a:chExt cx="7136197" cy="4621926"/>
          </a:xfrm>
        </p:grpSpPr>
        <p:pic>
          <p:nvPicPr>
            <p:cNvPr id="37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22811"/>
              <a:ext cx="6751628" cy="4399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7" name="(0.5 to 0.7 keV) / (2.5 - 5.0 keV)"/>
            <p:cNvSpPr txBox="1"/>
            <p:nvPr/>
          </p:nvSpPr>
          <p:spPr>
            <a:xfrm>
              <a:off x="2937354" y="0"/>
              <a:ext cx="4071610" cy="447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 defTabSz="821531">
                <a:defRPr sz="20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(0.5 to 0.7 keV) / (2.5 - 5.0 keV)</a:t>
              </a:r>
            </a:p>
          </p:txBody>
        </p:sp>
        <p:sp>
          <p:nvSpPr>
            <p:cNvPr id="378" name="ACE SWEPAM proton flux"/>
            <p:cNvSpPr txBox="1"/>
            <p:nvPr/>
          </p:nvSpPr>
          <p:spPr>
            <a:xfrm>
              <a:off x="3939234" y="2627747"/>
              <a:ext cx="3196964" cy="447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 defTabSz="821531">
                <a:defRPr sz="20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ACE SWEPAM proton flux</a:t>
              </a:r>
            </a:p>
          </p:txBody>
        </p:sp>
      </p:grpSp>
      <p:pic>
        <p:nvPicPr>
          <p:cNvPr id="380" name="xrbg_image_8261993.gif" descr="xrbg_image_8261993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978" y="4277998"/>
            <a:ext cx="2594472" cy="2594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XMM-Newton: detecting a Coronal Mass Ej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XMM-Newton: detecting a Coronal Mass Ejection</a:t>
            </a:r>
          </a:p>
        </p:txBody>
      </p:sp>
      <p:sp>
        <p:nvSpPr>
          <p:cNvPr id="383" name="Credit: ESA"/>
          <p:cNvSpPr txBox="1"/>
          <p:nvPr/>
        </p:nvSpPr>
        <p:spPr>
          <a:xfrm>
            <a:off x="5000995" y="5783886"/>
            <a:ext cx="924399" cy="43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384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sp>
        <p:nvSpPr>
          <p:cNvPr id="385" name="Carter et al. 2010"/>
          <p:cNvSpPr txBox="1"/>
          <p:nvPr/>
        </p:nvSpPr>
        <p:spPr>
          <a:xfrm>
            <a:off x="152356" y="9137836"/>
            <a:ext cx="2258223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Carter et al. 2010</a:t>
            </a:r>
          </a:p>
        </p:txBody>
      </p:sp>
      <p:grpSp>
        <p:nvGrpSpPr>
          <p:cNvPr id="389" name="Group"/>
          <p:cNvGrpSpPr/>
          <p:nvPr/>
        </p:nvGrpSpPr>
        <p:grpSpPr>
          <a:xfrm>
            <a:off x="2691368" y="3196648"/>
            <a:ext cx="7136199" cy="4621927"/>
            <a:chOff x="0" y="0"/>
            <a:chExt cx="7136197" cy="4621926"/>
          </a:xfrm>
        </p:grpSpPr>
        <p:pic>
          <p:nvPicPr>
            <p:cNvPr id="38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22811"/>
              <a:ext cx="6751628" cy="4399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(0.5 to 0.7 keV) / (2.5 - 5.0 keV)"/>
            <p:cNvSpPr txBox="1"/>
            <p:nvPr/>
          </p:nvSpPr>
          <p:spPr>
            <a:xfrm>
              <a:off x="2937354" y="0"/>
              <a:ext cx="4071610" cy="447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 defTabSz="821531">
                <a:defRPr sz="20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(0.5 to 0.7 keV) / (2.5 - 5.0 keV)</a:t>
              </a:r>
            </a:p>
          </p:txBody>
        </p:sp>
        <p:sp>
          <p:nvSpPr>
            <p:cNvPr id="388" name="ACE SWEPAM proton flux"/>
            <p:cNvSpPr txBox="1"/>
            <p:nvPr/>
          </p:nvSpPr>
          <p:spPr>
            <a:xfrm>
              <a:off x="3939234" y="2627747"/>
              <a:ext cx="3196964" cy="447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 defTabSz="821531">
                <a:defRPr sz="2000">
                  <a:solidFill>
                    <a:srgbClr val="53585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ACE SWEPAM proton flux</a:t>
              </a:r>
            </a:p>
          </p:txBody>
        </p:sp>
      </p:grpSp>
      <p:pic>
        <p:nvPicPr>
          <p:cNvPr id="39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9650682" y="2041459"/>
            <a:ext cx="2695036" cy="706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xrbg_image_8261993.gif" descr="xrbg_image_8261993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978" y="4277998"/>
            <a:ext cx="2594472" cy="2594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XMM-Newton: Coronal Mass Ejection spectr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XMM-Newton: Coronal Mass Ejection spectrum</a:t>
            </a:r>
          </a:p>
        </p:txBody>
      </p:sp>
      <p:sp>
        <p:nvSpPr>
          <p:cNvPr id="394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395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grpSp>
        <p:nvGrpSpPr>
          <p:cNvPr id="398" name="Group"/>
          <p:cNvGrpSpPr/>
          <p:nvPr/>
        </p:nvGrpSpPr>
        <p:grpSpPr>
          <a:xfrm>
            <a:off x="169453" y="2248026"/>
            <a:ext cx="3996027" cy="5585885"/>
            <a:chOff x="0" y="0"/>
            <a:chExt cx="3996025" cy="5585883"/>
          </a:xfrm>
        </p:grpSpPr>
        <p:sp>
          <p:nvSpPr>
            <p:cNvPr id="396" name="Rectangle"/>
            <p:cNvSpPr/>
            <p:nvPr/>
          </p:nvSpPr>
          <p:spPr>
            <a:xfrm>
              <a:off x="34367" y="0"/>
              <a:ext cx="3961659" cy="558588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0" dir="18900000">
                <a:srgbClr val="000000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9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2269"/>
              <a:ext cx="3819277" cy="53836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1" name="Group"/>
          <p:cNvGrpSpPr/>
          <p:nvPr/>
        </p:nvGrpSpPr>
        <p:grpSpPr>
          <a:xfrm>
            <a:off x="4338313" y="2248026"/>
            <a:ext cx="3996027" cy="5636115"/>
            <a:chOff x="0" y="0"/>
            <a:chExt cx="3996025" cy="5636114"/>
          </a:xfrm>
        </p:grpSpPr>
        <p:sp>
          <p:nvSpPr>
            <p:cNvPr id="399" name="Rectangle"/>
            <p:cNvSpPr/>
            <p:nvPr/>
          </p:nvSpPr>
          <p:spPr>
            <a:xfrm>
              <a:off x="15267" y="0"/>
              <a:ext cx="3973921" cy="56031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0" dir="18900000">
                <a:srgbClr val="000000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0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2565"/>
              <a:ext cx="3996026" cy="5583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4" name="Group"/>
          <p:cNvGrpSpPr/>
          <p:nvPr/>
        </p:nvGrpSpPr>
        <p:grpSpPr>
          <a:xfrm>
            <a:off x="8507173" y="2248026"/>
            <a:ext cx="4248275" cy="5585885"/>
            <a:chOff x="0" y="0"/>
            <a:chExt cx="4248274" cy="5585883"/>
          </a:xfrm>
        </p:grpSpPr>
        <p:sp>
          <p:nvSpPr>
            <p:cNvPr id="402" name="Rectangle"/>
            <p:cNvSpPr/>
            <p:nvPr/>
          </p:nvSpPr>
          <p:spPr>
            <a:xfrm>
              <a:off x="82592" y="0"/>
              <a:ext cx="3961660" cy="558588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0" dir="18900000">
                <a:srgbClr val="000000">
                  <a:alpha val="8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0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00493"/>
              <a:ext cx="4248275" cy="5184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5" name="Carter et al. 2010"/>
          <p:cNvSpPr txBox="1"/>
          <p:nvPr/>
        </p:nvSpPr>
        <p:spPr>
          <a:xfrm>
            <a:off x="406356" y="7960348"/>
            <a:ext cx="2258223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Carter et al. 2010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he Heliosphere: also SWCX: simul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Heliosphere: also SWCX: simulations</a:t>
            </a:r>
          </a:p>
        </p:txBody>
      </p:sp>
      <p:sp>
        <p:nvSpPr>
          <p:cNvPr id="408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409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3274" y="2185755"/>
            <a:ext cx="8070932" cy="683132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Koutroumpa et al. 2006: O7+ line"/>
          <p:cNvSpPr txBox="1"/>
          <p:nvPr>
            <p:ph type="body" sz="quarter" idx="1"/>
          </p:nvPr>
        </p:nvSpPr>
        <p:spPr>
          <a:xfrm>
            <a:off x="5392125" y="8947270"/>
            <a:ext cx="4322830" cy="50868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/>
            </a:lvl1pPr>
          </a:lstStyle>
          <a:p>
            <a:pPr/>
            <a:r>
              <a:t>Koutroumpa et al. 2006: O7+ line</a:t>
            </a:r>
          </a:p>
        </p:txBody>
      </p:sp>
      <p:grpSp>
        <p:nvGrpSpPr>
          <p:cNvPr id="414" name="Group"/>
          <p:cNvGrpSpPr/>
          <p:nvPr/>
        </p:nvGrpSpPr>
        <p:grpSpPr>
          <a:xfrm>
            <a:off x="396915" y="3943753"/>
            <a:ext cx="4159755" cy="2908926"/>
            <a:chOff x="0" y="0"/>
            <a:chExt cx="4159754" cy="2908924"/>
          </a:xfrm>
        </p:grpSpPr>
        <p:pic>
          <p:nvPicPr>
            <p:cNvPr id="412" name="Dibujo20140728-Modelled-interstellar-He-density-showing-the-He-focusing-cone-Keplerian-He-orbits-Earth-orbit-DXL-and-ROSAT-observing-geometries-nature13525-f1_franciso_villatoro.jpg" descr="Dibujo20140728-Modelled-interstellar-He-density-showing-the-He-focusing-cone-Keplerian-He-orbits-Earth-orbit-DXL-and-ROSAT-observing-geometries-nature13525-f1_franciso_villatoro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351" y="0"/>
              <a:ext cx="4116404" cy="2908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3" name="Credit: F. Villatoro, 2014"/>
            <p:cNvSpPr txBox="1"/>
            <p:nvPr/>
          </p:nvSpPr>
          <p:spPr>
            <a:xfrm>
              <a:off x="0" y="2573584"/>
              <a:ext cx="2152071" cy="322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spcBef>
                  <a:spcPts val="2000"/>
                </a:spcBef>
                <a:defRPr sz="1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Credit: F. Villatoro, 2014</a:t>
              </a:r>
            </a:p>
          </p:txBody>
        </p:sp>
      </p:grpSp>
      <p:sp>
        <p:nvSpPr>
          <p:cNvPr id="415" name="Solar max."/>
          <p:cNvSpPr txBox="1"/>
          <p:nvPr/>
        </p:nvSpPr>
        <p:spPr>
          <a:xfrm>
            <a:off x="2989746" y="2705022"/>
            <a:ext cx="2136776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Solar max.</a:t>
            </a:r>
          </a:p>
        </p:txBody>
      </p:sp>
      <p:sp>
        <p:nvSpPr>
          <p:cNvPr id="416" name="Solar min."/>
          <p:cNvSpPr txBox="1"/>
          <p:nvPr/>
        </p:nvSpPr>
        <p:spPr>
          <a:xfrm>
            <a:off x="2989746" y="7386887"/>
            <a:ext cx="2136776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Solar min.</a:t>
            </a:r>
          </a:p>
        </p:txBody>
      </p:sp>
      <p:sp>
        <p:nvSpPr>
          <p:cNvPr id="417" name="Solar min.: equatorial belt clear…"/>
          <p:cNvSpPr txBox="1"/>
          <p:nvPr/>
        </p:nvSpPr>
        <p:spPr>
          <a:xfrm>
            <a:off x="133212" y="8429782"/>
            <a:ext cx="5660696" cy="106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Solar min.: equatorial belt clear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Downwind dominated by CX with He.</a:t>
            </a:r>
          </a:p>
        </p:txBody>
      </p:sp>
      <p:sp>
        <p:nvSpPr>
          <p:cNvPr id="418" name="View from downstream"/>
          <p:cNvSpPr txBox="1"/>
          <p:nvPr/>
        </p:nvSpPr>
        <p:spPr>
          <a:xfrm>
            <a:off x="5434012" y="2002289"/>
            <a:ext cx="3128831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View from downstream</a:t>
            </a:r>
          </a:p>
        </p:txBody>
      </p:sp>
      <p:sp>
        <p:nvSpPr>
          <p:cNvPr id="419" name="View from upstream"/>
          <p:cNvSpPr txBox="1"/>
          <p:nvPr/>
        </p:nvSpPr>
        <p:spPr>
          <a:xfrm>
            <a:off x="9591145" y="2002289"/>
            <a:ext cx="2901753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View from upstream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he exosphere: density distribution controvers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exosphere: density distribution controversy</a:t>
            </a:r>
          </a:p>
        </p:txBody>
      </p:sp>
      <p:sp>
        <p:nvSpPr>
          <p:cNvPr id="422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423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sp>
        <p:nvSpPr>
          <p:cNvPr id="424" name="PX-ray =  ∫ ⍺ * NH * Nsw * Vsw ds"/>
          <p:cNvSpPr txBox="1"/>
          <p:nvPr/>
        </p:nvSpPr>
        <p:spPr>
          <a:xfrm>
            <a:off x="4571956" y="2203576"/>
            <a:ext cx="4451024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</a:t>
            </a:r>
            <a:r>
              <a:rPr baseline="-5999"/>
              <a:t>X-ray </a:t>
            </a:r>
            <a:r>
              <a:t>=  ∫ ⍺ * </a:t>
            </a:r>
            <a:r>
              <a:rPr b="1">
                <a:solidFill>
                  <a:schemeClr val="accent1">
                    <a:satOff val="-3355"/>
                    <a:lumOff val="26614"/>
                  </a:schemeClr>
                </a:solidFill>
              </a:rPr>
              <a:t>N</a:t>
            </a:r>
            <a:r>
              <a:rPr b="1" baseline="-5999">
                <a:solidFill>
                  <a:schemeClr val="accent1">
                    <a:satOff val="-3355"/>
                    <a:lumOff val="26614"/>
                  </a:schemeClr>
                </a:solidFill>
              </a:rPr>
              <a:t>H</a:t>
            </a:r>
            <a:r>
              <a:t> * N</a:t>
            </a:r>
            <a:r>
              <a:rPr baseline="-5999"/>
              <a:t>sw</a:t>
            </a:r>
            <a:r>
              <a:t> * V</a:t>
            </a:r>
            <a:r>
              <a:rPr baseline="-5999"/>
              <a:t>sw</a:t>
            </a:r>
            <a:r>
              <a:t> ds</a:t>
            </a:r>
          </a:p>
        </p:txBody>
      </p:sp>
      <p:pic>
        <p:nvPicPr>
          <p:cNvPr id="4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233" y="2744954"/>
            <a:ext cx="6640885" cy="4542365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25 cm-3 at 10RE"/>
          <p:cNvSpPr txBox="1"/>
          <p:nvPr/>
        </p:nvSpPr>
        <p:spPr>
          <a:xfrm>
            <a:off x="4309490" y="3460861"/>
            <a:ext cx="2385818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25 cm</a:t>
            </a:r>
            <a:r>
              <a:rPr baseline="31999"/>
              <a:t>-3</a:t>
            </a:r>
            <a:r>
              <a:t> at 10</a:t>
            </a:r>
            <a:r>
              <a:rPr baseline="-5999"/>
              <a:t>RE</a:t>
            </a:r>
          </a:p>
        </p:txBody>
      </p:sp>
      <p:sp>
        <p:nvSpPr>
          <p:cNvPr id="427" name="Hodges 1994"/>
          <p:cNvSpPr txBox="1"/>
          <p:nvPr/>
        </p:nvSpPr>
        <p:spPr>
          <a:xfrm>
            <a:off x="4665090" y="7059194"/>
            <a:ext cx="2118854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Hodges 1994</a:t>
            </a:r>
          </a:p>
        </p:txBody>
      </p:sp>
      <p:pic>
        <p:nvPicPr>
          <p:cNvPr id="428" name="page3image19904.png" descr="page3image199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0718" y="2994151"/>
            <a:ext cx="4926114" cy="4105095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Nightside only, limited distance range…"/>
          <p:cNvSpPr txBox="1"/>
          <p:nvPr/>
        </p:nvSpPr>
        <p:spPr>
          <a:xfrm>
            <a:off x="7787170" y="7848917"/>
            <a:ext cx="4451023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Nightside only, limited distance range</a:t>
            </a:r>
          </a:p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20 cm</a:t>
            </a:r>
            <a:r>
              <a:rPr baseline="31999"/>
              <a:t>-3</a:t>
            </a:r>
            <a:r>
              <a:t> at 10</a:t>
            </a:r>
            <a:r>
              <a:rPr baseline="-5999"/>
              <a:t>RE</a:t>
            </a:r>
          </a:p>
        </p:txBody>
      </p:sp>
      <p:sp>
        <p:nvSpPr>
          <p:cNvPr id="430" name="Hodges: some control by season and F10.7…"/>
          <p:cNvSpPr txBox="1"/>
          <p:nvPr/>
        </p:nvSpPr>
        <p:spPr>
          <a:xfrm>
            <a:off x="660319" y="7848917"/>
            <a:ext cx="5971350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Hodges: some control by season and F</a:t>
            </a:r>
            <a:r>
              <a:rPr baseline="-5999"/>
              <a:t>10.7</a:t>
            </a: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Know </a:t>
            </a:r>
            <a:r>
              <a:rPr b="1">
                <a:solidFill>
                  <a:schemeClr val="accent1">
                    <a:satOff val="-3355"/>
                    <a:lumOff val="26614"/>
                  </a:schemeClr>
                </a:solidFill>
              </a:rPr>
              <a:t>N</a:t>
            </a:r>
            <a:r>
              <a:rPr b="1" baseline="-5999">
                <a:solidFill>
                  <a:schemeClr val="accent1">
                    <a:satOff val="-3355"/>
                    <a:lumOff val="26614"/>
                  </a:schemeClr>
                </a:solidFill>
              </a:rPr>
              <a:t>H</a:t>
            </a:r>
            <a:r>
              <a:t>, know your X-ray signal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ibex_nasa_magnetosphere_exosphere.jpg" descr="ibex_nasa_magnetosphere_exosphe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3792" y="3716944"/>
            <a:ext cx="5057215" cy="3792912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Text"/>
          <p:cNvSpPr txBox="1"/>
          <p:nvPr/>
        </p:nvSpPr>
        <p:spPr>
          <a:xfrm>
            <a:off x="6015566" y="1873249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434" name="Text"/>
          <p:cNvSpPr txBox="1"/>
          <p:nvPr/>
        </p:nvSpPr>
        <p:spPr>
          <a:xfrm>
            <a:off x="3803650" y="2248026"/>
            <a:ext cx="1905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1781" y="2248026"/>
            <a:ext cx="10574838" cy="5386214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Dayside ~ 4 - 10 cm-3 at R0"/>
          <p:cNvSpPr txBox="1"/>
          <p:nvPr/>
        </p:nvSpPr>
        <p:spPr>
          <a:xfrm>
            <a:off x="1220336" y="7382356"/>
            <a:ext cx="4694767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Dayside ~ 4 - 10 cm</a:t>
            </a:r>
            <a:r>
              <a:rPr baseline="31999"/>
              <a:t>-3</a:t>
            </a:r>
            <a:r>
              <a:t> at R</a:t>
            </a:r>
            <a:r>
              <a:rPr baseline="-5999"/>
              <a:t>0</a:t>
            </a:r>
          </a:p>
        </p:txBody>
      </p:sp>
      <p:sp>
        <p:nvSpPr>
          <p:cNvPr id="437" name="Assumes homogeneous magnetosheath…"/>
          <p:cNvSpPr txBox="1"/>
          <p:nvPr/>
        </p:nvSpPr>
        <p:spPr>
          <a:xfrm>
            <a:off x="1245736" y="8193166"/>
            <a:ext cx="723966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Assumes homogeneous magnetosheath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Solar minimum observations</a:t>
            </a:r>
          </a:p>
        </p:txBody>
      </p:sp>
      <p:sp>
        <p:nvSpPr>
          <p:cNvPr id="438" name="The exosphere: densities, days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exosphere: densities, dayside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he exosphere: effects of stor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exosphere: effects of storms</a:t>
            </a:r>
          </a:p>
        </p:txBody>
      </p:sp>
      <p:sp>
        <p:nvSpPr>
          <p:cNvPr id="441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442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4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2751" y="2930192"/>
            <a:ext cx="6293687" cy="4220622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Qin et al. 2017"/>
          <p:cNvSpPr txBox="1"/>
          <p:nvPr>
            <p:ph type="body" sz="quarter" idx="1"/>
          </p:nvPr>
        </p:nvSpPr>
        <p:spPr>
          <a:xfrm>
            <a:off x="9733592" y="2399495"/>
            <a:ext cx="4364502" cy="50868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/>
            </a:lvl1pPr>
          </a:lstStyle>
          <a:p>
            <a:pPr/>
            <a:r>
              <a:t>Qin et al. 2017</a:t>
            </a:r>
          </a:p>
        </p:txBody>
      </p:sp>
      <p:sp>
        <p:nvSpPr>
          <p:cNvPr id="445" name="Redistribution of NH during storms…"/>
          <p:cNvSpPr txBox="1"/>
          <p:nvPr/>
        </p:nvSpPr>
        <p:spPr>
          <a:xfrm>
            <a:off x="575489" y="8106029"/>
            <a:ext cx="9247983" cy="1580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Redistribution of N</a:t>
            </a:r>
            <a:r>
              <a:rPr baseline="-5999"/>
              <a:t>H</a:t>
            </a:r>
            <a:r>
              <a:t> during storms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Competition between CX (H and O+, H and H+) to send H into exosphere)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Makes changes to ring current through energetic neutral atom production</a:t>
            </a: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349" y="2933700"/>
            <a:ext cx="6455555" cy="422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he X-ray sky: early ROSAT day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early ROSAT days</a:t>
            </a:r>
          </a:p>
        </p:txBody>
      </p:sp>
      <p:pic>
        <p:nvPicPr>
          <p:cNvPr id="224" name="Rontgensatellit-German_nasa.jpg" descr="Rontgensatellit-German_nas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8580" y="2103433"/>
            <a:ext cx="2547501" cy="305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26314" y="2103433"/>
            <a:ext cx="2941168" cy="3048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observing_atmosabsorb.jpg" descr="observing_atmosabs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3903" y="2107678"/>
            <a:ext cx="3447719" cy="3048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he exosphere: solar cycle depend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exosphere: solar cycle dependence</a:t>
            </a:r>
          </a:p>
        </p:txBody>
      </p:sp>
      <p:pic>
        <p:nvPicPr>
          <p:cNvPr id="4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09" y="2320272"/>
            <a:ext cx="11921182" cy="6586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he exosphere: extracted from XMM observ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exosphere: extracted from XMM observations</a:t>
            </a:r>
          </a:p>
        </p:txBody>
      </p:sp>
      <p:grpSp>
        <p:nvGrpSpPr>
          <p:cNvPr id="454" name="Group"/>
          <p:cNvGrpSpPr/>
          <p:nvPr/>
        </p:nvGrpSpPr>
        <p:grpSpPr>
          <a:xfrm>
            <a:off x="414170" y="2065374"/>
            <a:ext cx="3447116" cy="985569"/>
            <a:chOff x="0" y="0"/>
            <a:chExt cx="3447115" cy="985568"/>
          </a:xfrm>
        </p:grpSpPr>
        <p:pic>
          <p:nvPicPr>
            <p:cNvPr id="45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447116" cy="734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964" y="746105"/>
              <a:ext cx="3382961" cy="239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5" name="- (summed background)"/>
          <p:cNvSpPr txBox="1"/>
          <p:nvPr/>
        </p:nvSpPr>
        <p:spPr>
          <a:xfrm>
            <a:off x="3423720" y="2208268"/>
            <a:ext cx="3989501" cy="69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4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 - (summed background) </a:t>
            </a:r>
          </a:p>
        </p:txBody>
      </p:sp>
      <p:sp>
        <p:nvSpPr>
          <p:cNvPr id="456" name="=   SWCX to get ‘CXMM’"/>
          <p:cNvSpPr txBox="1"/>
          <p:nvPr/>
        </p:nvSpPr>
        <p:spPr>
          <a:xfrm>
            <a:off x="6949392" y="2248026"/>
            <a:ext cx="5843569" cy="1577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4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 =   SWCX to get ‘C</a:t>
            </a:r>
            <a:r>
              <a:rPr baseline="-5999"/>
              <a:t>XMM</a:t>
            </a:r>
            <a:r>
              <a:t>’</a:t>
            </a:r>
          </a:p>
        </p:txBody>
      </p:sp>
      <p:sp>
        <p:nvSpPr>
          <p:cNvPr id="457" name="MHD simulations, extract plasma parameters; Q"/>
          <p:cNvSpPr txBox="1"/>
          <p:nvPr/>
        </p:nvSpPr>
        <p:spPr>
          <a:xfrm>
            <a:off x="662673" y="5892507"/>
            <a:ext cx="7471966" cy="892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4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MHD simulations, extract plasma parameters; Q</a:t>
            </a:r>
          </a:p>
        </p:txBody>
      </p:sp>
      <p:pic>
        <p:nvPicPr>
          <p:cNvPr id="45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4007" t="77594" r="0" b="0"/>
          <a:stretch>
            <a:fillRect/>
          </a:stretch>
        </p:blipFill>
        <p:spPr>
          <a:xfrm>
            <a:off x="6291760" y="4098744"/>
            <a:ext cx="7158654" cy="1098395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Extract NH at 10 RE (N0)"/>
          <p:cNvSpPr txBox="1"/>
          <p:nvPr/>
        </p:nvSpPr>
        <p:spPr>
          <a:xfrm>
            <a:off x="8613323" y="7649975"/>
            <a:ext cx="4469391" cy="69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b="1" sz="2400">
                <a:solidFill>
                  <a:schemeClr val="accent1">
                    <a:satOff val="-3355"/>
                    <a:lumOff val="26614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Extract N</a:t>
            </a:r>
            <a:r>
              <a:rPr baseline="-5999"/>
              <a:t>H</a:t>
            </a:r>
            <a:r>
              <a:t> at 10 R</a:t>
            </a:r>
            <a:r>
              <a:rPr baseline="-5999"/>
              <a:t>E</a:t>
            </a:r>
            <a:r>
              <a:t> (N</a:t>
            </a:r>
            <a:r>
              <a:rPr baseline="-5999"/>
              <a:t>0</a:t>
            </a:r>
            <a:r>
              <a:t>)</a:t>
            </a:r>
          </a:p>
        </p:txBody>
      </p:sp>
      <p:sp>
        <p:nvSpPr>
          <p:cNvPr id="460" name="Arrow"/>
          <p:cNvSpPr/>
          <p:nvPr/>
        </p:nvSpPr>
        <p:spPr>
          <a:xfrm>
            <a:off x="4945840" y="4167366"/>
            <a:ext cx="1227734" cy="347290"/>
          </a:xfrm>
          <a:prstGeom prst="rightArrow">
            <a:avLst>
              <a:gd name="adj1" fmla="val 18744"/>
              <a:gd name="adj2" fmla="val 137572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461" name="Arrow"/>
          <p:cNvSpPr/>
          <p:nvPr/>
        </p:nvSpPr>
        <p:spPr>
          <a:xfrm rot="5400000">
            <a:off x="9580002" y="3399454"/>
            <a:ext cx="1098551" cy="342934"/>
          </a:xfrm>
          <a:prstGeom prst="rightArrow">
            <a:avLst>
              <a:gd name="adj1" fmla="val 22124"/>
              <a:gd name="adj2" fmla="val 133822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pic>
        <p:nvPicPr>
          <p:cNvPr id="46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2694" t="7820" r="2694" b="41877"/>
          <a:stretch>
            <a:fillRect/>
          </a:stretch>
        </p:blipFill>
        <p:spPr>
          <a:xfrm>
            <a:off x="818755" y="6707045"/>
            <a:ext cx="7471842" cy="258545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PX-ray =  ∫ ⍺ * NH * Nsw * Veff ds…"/>
          <p:cNvSpPr txBox="1"/>
          <p:nvPr/>
        </p:nvSpPr>
        <p:spPr>
          <a:xfrm>
            <a:off x="965465" y="3799673"/>
            <a:ext cx="3558517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</a:t>
            </a:r>
            <a:r>
              <a:rPr baseline="-5999"/>
              <a:t>X-ray </a:t>
            </a:r>
            <a:r>
              <a:t>=  ∫ ⍺ * N</a:t>
            </a:r>
            <a:r>
              <a:rPr baseline="-5999"/>
              <a:t>H</a:t>
            </a:r>
            <a:r>
              <a:t> * N</a:t>
            </a:r>
            <a:r>
              <a:rPr baseline="-5999"/>
              <a:t>sw</a:t>
            </a:r>
            <a:r>
              <a:t> * V</a:t>
            </a:r>
            <a:r>
              <a:rPr baseline="-5999"/>
              <a:t>eff</a:t>
            </a:r>
            <a:r>
              <a:t> ds</a:t>
            </a:r>
          </a:p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Veff = √ (V</a:t>
            </a:r>
            <a:r>
              <a:rPr baseline="31999"/>
              <a:t>2</a:t>
            </a:r>
            <a:r>
              <a:rPr baseline="-5999"/>
              <a:t>SW</a:t>
            </a:r>
            <a:r>
              <a:t> + 3kT/m)</a:t>
            </a:r>
          </a:p>
        </p:txBody>
      </p:sp>
      <p:sp>
        <p:nvSpPr>
          <p:cNvPr id="464" name="Arrow"/>
          <p:cNvSpPr/>
          <p:nvPr/>
        </p:nvSpPr>
        <p:spPr>
          <a:xfrm rot="19666615">
            <a:off x="8077132" y="5764758"/>
            <a:ext cx="2015179" cy="347290"/>
          </a:xfrm>
          <a:prstGeom prst="rightArrow">
            <a:avLst>
              <a:gd name="adj1" fmla="val 18744"/>
              <a:gd name="adj2" fmla="val 137572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he exosphere: densities higher than thought"/>
          <p:cNvSpPr txBox="1"/>
          <p:nvPr>
            <p:ph type="title"/>
          </p:nvPr>
        </p:nvSpPr>
        <p:spPr>
          <a:xfrm>
            <a:off x="571500" y="292100"/>
            <a:ext cx="12152776" cy="1397000"/>
          </a:xfrm>
          <a:prstGeom prst="rect">
            <a:avLst/>
          </a:prstGeom>
        </p:spPr>
        <p:txBody>
          <a:bodyPr/>
          <a:lstStyle/>
          <a:p>
            <a:pPr/>
            <a:r>
              <a:t>The exosphere: densities higher than thought</a:t>
            </a:r>
          </a:p>
        </p:txBody>
      </p:sp>
      <p:pic>
        <p:nvPicPr>
          <p:cNvPr id="46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49841" b="0"/>
          <a:stretch>
            <a:fillRect/>
          </a:stretch>
        </p:blipFill>
        <p:spPr>
          <a:xfrm>
            <a:off x="655079" y="6838254"/>
            <a:ext cx="3044678" cy="2828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5900" y="2120900"/>
            <a:ext cx="4899535" cy="4688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0236" t="0" r="0" b="0"/>
          <a:stretch>
            <a:fillRect/>
          </a:stretch>
        </p:blipFill>
        <p:spPr>
          <a:xfrm>
            <a:off x="4202368" y="6850954"/>
            <a:ext cx="3020667" cy="2828967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XMM-Newton moves ~17,000 km…"/>
          <p:cNvSpPr txBox="1"/>
          <p:nvPr/>
        </p:nvSpPr>
        <p:spPr>
          <a:xfrm>
            <a:off x="7725448" y="7075507"/>
            <a:ext cx="4899536" cy="216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XMM-Newton moves ~17,000 km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Density, case 1: ~43 cm</a:t>
            </a:r>
            <a:r>
              <a:rPr baseline="31999"/>
              <a:t>-3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Density, case 2: ~60 cm</a:t>
            </a:r>
            <a:r>
              <a:rPr baseline="31999"/>
              <a:t>-3</a:t>
            </a:r>
            <a:endParaRPr baseline="31999"/>
          </a:p>
        </p:txBody>
      </p:sp>
      <p:pic>
        <p:nvPicPr>
          <p:cNvPr id="4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2900" y="2413000"/>
            <a:ext cx="4826000" cy="4211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he exosphere: densities higher than thought"/>
          <p:cNvSpPr txBox="1"/>
          <p:nvPr>
            <p:ph type="title"/>
          </p:nvPr>
        </p:nvSpPr>
        <p:spPr>
          <a:xfrm>
            <a:off x="571500" y="292100"/>
            <a:ext cx="12152776" cy="1397000"/>
          </a:xfrm>
          <a:prstGeom prst="rect">
            <a:avLst/>
          </a:prstGeom>
        </p:spPr>
        <p:txBody>
          <a:bodyPr/>
          <a:lstStyle/>
          <a:p>
            <a:pPr/>
            <a:r>
              <a:t>The exosphere: densities higher than thought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49841" b="0"/>
          <a:stretch>
            <a:fillRect/>
          </a:stretch>
        </p:blipFill>
        <p:spPr>
          <a:xfrm>
            <a:off x="655079" y="6838254"/>
            <a:ext cx="3044678" cy="2828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5900" y="2120900"/>
            <a:ext cx="4899535" cy="4688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0236" t="0" r="0" b="0"/>
          <a:stretch>
            <a:fillRect/>
          </a:stretch>
        </p:blipFill>
        <p:spPr>
          <a:xfrm>
            <a:off x="4202368" y="6850954"/>
            <a:ext cx="3020667" cy="2828967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XMM-Newton moves ~17,000 km…"/>
          <p:cNvSpPr txBox="1"/>
          <p:nvPr/>
        </p:nvSpPr>
        <p:spPr>
          <a:xfrm>
            <a:off x="7725448" y="7075507"/>
            <a:ext cx="4899536" cy="216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XMM-Newton moves ~17,000 km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Density, case 1: ~43 cm</a:t>
            </a:r>
            <a:r>
              <a:rPr baseline="31999"/>
              <a:t>-3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Density, case 2: ~60 cm</a:t>
            </a:r>
            <a:r>
              <a:rPr baseline="31999"/>
              <a:t>-3</a:t>
            </a:r>
            <a:endParaRPr baseline="31999"/>
          </a:p>
        </p:txBody>
      </p:sp>
      <p:pic>
        <p:nvPicPr>
          <p:cNvPr id="4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88540" y="2248026"/>
            <a:ext cx="4819869" cy="4607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Making the problem an ass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Making the problem an asset</a:t>
            </a:r>
          </a:p>
        </p:txBody>
      </p:sp>
      <p:sp>
        <p:nvSpPr>
          <p:cNvPr id="481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482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483" name="magex_banner.jpg" descr="magex_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726" y="2941222"/>
            <a:ext cx="4900010" cy="1201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magex_poster.jpg" descr="magex_post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8487" y="2478648"/>
            <a:ext cx="4900010" cy="6125013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NASA lunar sortie science opportunity…"/>
          <p:cNvSpPr txBox="1"/>
          <p:nvPr/>
        </p:nvSpPr>
        <p:spPr>
          <a:xfrm>
            <a:off x="511848" y="4992707"/>
            <a:ext cx="6338406" cy="216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NASA lunar sortie science opportunity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Proposal submitted 2007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Astronaut deployed X-ray imager on surface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Making the problem an ass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Making the problem an asset</a:t>
            </a:r>
          </a:p>
        </p:txBody>
      </p:sp>
      <p:sp>
        <p:nvSpPr>
          <p:cNvPr id="488" name="Credit: ESA"/>
          <p:cNvSpPr txBox="1"/>
          <p:nvPr/>
        </p:nvSpPr>
        <p:spPr>
          <a:xfrm>
            <a:off x="4737281" y="5394420"/>
            <a:ext cx="924399" cy="43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489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490" name="magex_banner.jpg" descr="magex_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726" y="2941222"/>
            <a:ext cx="4900010" cy="1201077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NASA lunar sortie science opportunity…"/>
          <p:cNvSpPr txBox="1"/>
          <p:nvPr/>
        </p:nvSpPr>
        <p:spPr>
          <a:xfrm>
            <a:off x="511848" y="4992707"/>
            <a:ext cx="6338406" cy="216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NASA lunar sortie science opportunity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Proposal submitted 2007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Astronaut deployed X-ray imager on surface</a:t>
            </a:r>
          </a:p>
        </p:txBody>
      </p:sp>
      <p:pic>
        <p:nvPicPr>
          <p:cNvPr id="492" name="magex_ezgif.com-gif-maker.mov" descr="magex_ezgif.com-gif-maker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925733" y="2130082"/>
            <a:ext cx="4902201" cy="6536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9999" fill="hold"/>
                                        <p:tgtEl>
                                          <p:spTgt spid="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9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If at first you don’t succeed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at first you don’t succeed….</a:t>
            </a:r>
          </a:p>
        </p:txBody>
      </p:sp>
      <p:sp>
        <p:nvSpPr>
          <p:cNvPr id="495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496" name="magex_banner.jpg" descr="magex_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859" y="2423969"/>
            <a:ext cx="3733723" cy="9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smile_logo_highres.png" descr="smile_logo_highr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50349" y="9342241"/>
            <a:ext cx="38227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axiom_c_logo.png" descr="axiom_c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99606" y="7703875"/>
            <a:ext cx="3822701" cy="3822701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NASA: 2007"/>
          <p:cNvSpPr txBox="1"/>
          <p:nvPr/>
        </p:nvSpPr>
        <p:spPr>
          <a:xfrm>
            <a:off x="817296" y="3631857"/>
            <a:ext cx="1775601" cy="489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NASA: 2007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If at first you don’t succeed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at first you don’t succeed….</a:t>
            </a:r>
          </a:p>
        </p:txBody>
      </p:sp>
      <p:sp>
        <p:nvSpPr>
          <p:cNvPr id="502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503" name="magex_banner.jpg" descr="magex_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859" y="2423969"/>
            <a:ext cx="3733723" cy="9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smile_logo_highres.png" descr="smile_logo_highr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50349" y="9342241"/>
            <a:ext cx="38227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axiom_c_logo.png" descr="axiom_c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99606" y="7703875"/>
            <a:ext cx="38227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axiom-logo-blur.png" descr="axiom-logo-blu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8061" y="3244717"/>
            <a:ext cx="2157017" cy="2157017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ESA: 2010"/>
          <p:cNvSpPr txBox="1"/>
          <p:nvPr/>
        </p:nvSpPr>
        <p:spPr>
          <a:xfrm>
            <a:off x="2392097" y="5110330"/>
            <a:ext cx="1541311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ESA: 2010</a:t>
            </a:r>
          </a:p>
        </p:txBody>
      </p:sp>
      <p:sp>
        <p:nvSpPr>
          <p:cNvPr id="508" name="NASA: 2007"/>
          <p:cNvSpPr txBox="1"/>
          <p:nvPr/>
        </p:nvSpPr>
        <p:spPr>
          <a:xfrm>
            <a:off x="817296" y="3631857"/>
            <a:ext cx="1775601" cy="489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NASA: 2007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If at first you don’t succeed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at first you don’t succeed….</a:t>
            </a:r>
          </a:p>
        </p:txBody>
      </p:sp>
      <p:sp>
        <p:nvSpPr>
          <p:cNvPr id="511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512" name="magex_banner.jpg" descr="magex_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859" y="2423969"/>
            <a:ext cx="3733723" cy="9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smile_logo_highres.png" descr="smile_logo_highr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50349" y="9342241"/>
            <a:ext cx="38227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axiom_c_logo.png" descr="axiom_c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99606" y="7703875"/>
            <a:ext cx="38227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axiom-logo-blur.png" descr="axiom-logo-blu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8061" y="3244717"/>
            <a:ext cx="2157017" cy="21570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8" name="Group"/>
          <p:cNvGrpSpPr/>
          <p:nvPr/>
        </p:nvGrpSpPr>
        <p:grpSpPr>
          <a:xfrm>
            <a:off x="5457758" y="4960458"/>
            <a:ext cx="2157017" cy="1305884"/>
            <a:chOff x="0" y="0"/>
            <a:chExt cx="2157015" cy="1305883"/>
          </a:xfrm>
        </p:grpSpPr>
        <p:pic>
          <p:nvPicPr>
            <p:cNvPr id="516" name="magic_storm_swri_smex_nasa_logo.jpg" descr="magic_storm_swri_smex_nasa_logo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6493" t="5601" r="51926" b="66289"/>
            <a:stretch>
              <a:fillRect/>
            </a:stretch>
          </p:blipFill>
          <p:spPr>
            <a:xfrm rot="16200000">
              <a:off x="828567" y="-22565"/>
              <a:ext cx="499881" cy="2157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magic_storm_swri_smex_nasa_logo.jpg" descr="magic_storm_swri_smex_nasa_logo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6493" t="78490" r="51926" b="1331"/>
            <a:stretch>
              <a:fillRect/>
            </a:stretch>
          </p:blipFill>
          <p:spPr>
            <a:xfrm rot="16200000">
              <a:off x="730279" y="-730280"/>
              <a:ext cx="696322" cy="2156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9" name="NASA: 2010"/>
          <p:cNvSpPr txBox="1"/>
          <p:nvPr/>
        </p:nvSpPr>
        <p:spPr>
          <a:xfrm>
            <a:off x="5482430" y="6417390"/>
            <a:ext cx="1775600" cy="489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NASA: 2010</a:t>
            </a:r>
          </a:p>
        </p:txBody>
      </p:sp>
      <p:sp>
        <p:nvSpPr>
          <p:cNvPr id="520" name="ESA: 2010"/>
          <p:cNvSpPr txBox="1"/>
          <p:nvPr/>
        </p:nvSpPr>
        <p:spPr>
          <a:xfrm>
            <a:off x="2392097" y="5110330"/>
            <a:ext cx="1541311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ESA: 2010</a:t>
            </a:r>
          </a:p>
        </p:txBody>
      </p:sp>
      <p:sp>
        <p:nvSpPr>
          <p:cNvPr id="521" name="NASA: 2007"/>
          <p:cNvSpPr txBox="1"/>
          <p:nvPr/>
        </p:nvSpPr>
        <p:spPr>
          <a:xfrm>
            <a:off x="817296" y="3631857"/>
            <a:ext cx="1775601" cy="489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NASA: 2007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If at first you don’t succeed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at first you don’t succeed….</a:t>
            </a:r>
          </a:p>
        </p:txBody>
      </p:sp>
      <p:sp>
        <p:nvSpPr>
          <p:cNvPr id="524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525" name="magex_banner.jpg" descr="magex_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859" y="2423969"/>
            <a:ext cx="3733723" cy="9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smile_logo_highres.png" descr="smile_logo_highr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50349" y="9342241"/>
            <a:ext cx="38227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axiom_c_logo.png" descr="axiom_c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99606" y="7703875"/>
            <a:ext cx="38227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axiom-logo-blur.png" descr="axiom-logo-blu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8061" y="3244717"/>
            <a:ext cx="2157017" cy="21570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1" name="Group"/>
          <p:cNvGrpSpPr/>
          <p:nvPr/>
        </p:nvGrpSpPr>
        <p:grpSpPr>
          <a:xfrm>
            <a:off x="5457758" y="4960458"/>
            <a:ext cx="2157017" cy="1305884"/>
            <a:chOff x="0" y="0"/>
            <a:chExt cx="2157015" cy="1305883"/>
          </a:xfrm>
        </p:grpSpPr>
        <p:pic>
          <p:nvPicPr>
            <p:cNvPr id="529" name="magic_storm_swri_smex_nasa_logo.jpg" descr="magic_storm_swri_smex_nasa_logo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6493" t="5601" r="51926" b="66289"/>
            <a:stretch>
              <a:fillRect/>
            </a:stretch>
          </p:blipFill>
          <p:spPr>
            <a:xfrm rot="16200000">
              <a:off x="828567" y="-22565"/>
              <a:ext cx="499881" cy="2157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magic_storm_swri_smex_nasa_logo.jpg" descr="magic_storm_swri_smex_nasa_logo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6493" t="78490" r="51926" b="1331"/>
            <a:stretch>
              <a:fillRect/>
            </a:stretch>
          </p:blipFill>
          <p:spPr>
            <a:xfrm rot="16200000">
              <a:off x="730279" y="-730280"/>
              <a:ext cx="696322" cy="2156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32" name="axiom_c_logo.png" descr="axiom_c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76789" y="5633409"/>
            <a:ext cx="2159001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ESA: 2012"/>
          <p:cNvSpPr txBox="1"/>
          <p:nvPr/>
        </p:nvSpPr>
        <p:spPr>
          <a:xfrm>
            <a:off x="7294297" y="7484190"/>
            <a:ext cx="1775600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ESA: 2012</a:t>
            </a:r>
          </a:p>
        </p:txBody>
      </p:sp>
      <p:sp>
        <p:nvSpPr>
          <p:cNvPr id="534" name="ESA: 2010"/>
          <p:cNvSpPr txBox="1"/>
          <p:nvPr/>
        </p:nvSpPr>
        <p:spPr>
          <a:xfrm>
            <a:off x="2392097" y="5110330"/>
            <a:ext cx="1541311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ESA: 2010</a:t>
            </a:r>
          </a:p>
        </p:txBody>
      </p:sp>
      <p:sp>
        <p:nvSpPr>
          <p:cNvPr id="535" name="NASA: 2007"/>
          <p:cNvSpPr txBox="1"/>
          <p:nvPr/>
        </p:nvSpPr>
        <p:spPr>
          <a:xfrm>
            <a:off x="817296" y="3631857"/>
            <a:ext cx="1775601" cy="489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NASA: 2007</a:t>
            </a:r>
          </a:p>
        </p:txBody>
      </p:sp>
      <p:sp>
        <p:nvSpPr>
          <p:cNvPr id="536" name="NASA: 2010"/>
          <p:cNvSpPr txBox="1"/>
          <p:nvPr/>
        </p:nvSpPr>
        <p:spPr>
          <a:xfrm>
            <a:off x="5482430" y="6417390"/>
            <a:ext cx="1775600" cy="489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NASA: 2010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he X-ray sky: early ROSAT day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early ROSAT days</a:t>
            </a:r>
          </a:p>
        </p:txBody>
      </p:sp>
      <p:pic>
        <p:nvPicPr>
          <p:cNvPr id="229" name="Rontgensatellit-German_nasa.jpg" descr="Rontgensatellit-German_nas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8580" y="2103433"/>
            <a:ext cx="2547501" cy="305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26314" y="2103433"/>
            <a:ext cx="2941168" cy="3048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observing_atmosabsorb.jpg" descr="observing_atmosabsor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3903" y="2107678"/>
            <a:ext cx="3447719" cy="3048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rosat_moon_schmitt_j_mpe.jpg" descr="rosat_moon_schmitt_j_mp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07610" y="5288889"/>
            <a:ext cx="5876165" cy="4121944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Credit: J. Schmitt (MPE)"/>
          <p:cNvSpPr txBox="1"/>
          <p:nvPr/>
        </p:nvSpPr>
        <p:spPr>
          <a:xfrm>
            <a:off x="9386096" y="7797800"/>
            <a:ext cx="3260893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J. Schmitt (MPE)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If at first you don’t succeed….try many ti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at first you don’t succeed….try many times</a:t>
            </a:r>
          </a:p>
        </p:txBody>
      </p:sp>
      <p:sp>
        <p:nvSpPr>
          <p:cNvPr id="539" name="Credit: P. Padovani"/>
          <p:cNvSpPr txBox="1"/>
          <p:nvPr/>
        </p:nvSpPr>
        <p:spPr>
          <a:xfrm>
            <a:off x="3424947" y="9040246"/>
            <a:ext cx="1266374" cy="32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Credit: P. Padovani</a:t>
            </a:r>
          </a:p>
        </p:txBody>
      </p:sp>
      <p:pic>
        <p:nvPicPr>
          <p:cNvPr id="540" name="magex_banner.jpg" descr="magex_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859" y="2423969"/>
            <a:ext cx="3733723" cy="9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smile_logo_highres.png" descr="smile_logo_highr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50349" y="9342241"/>
            <a:ext cx="38227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axiom_c_logo.png" descr="axiom_c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99606" y="7703875"/>
            <a:ext cx="38227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axiom-logo-blur.png" descr="axiom-logo-blu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8061" y="3244717"/>
            <a:ext cx="2157017" cy="21570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6" name="Group"/>
          <p:cNvGrpSpPr/>
          <p:nvPr/>
        </p:nvGrpSpPr>
        <p:grpSpPr>
          <a:xfrm>
            <a:off x="5457758" y="4960458"/>
            <a:ext cx="2157017" cy="1305884"/>
            <a:chOff x="0" y="0"/>
            <a:chExt cx="2157015" cy="1305883"/>
          </a:xfrm>
        </p:grpSpPr>
        <p:pic>
          <p:nvPicPr>
            <p:cNvPr id="544" name="magic_storm_swri_smex_nasa_logo.jpg" descr="magic_storm_swri_smex_nasa_logo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6493" t="5601" r="51926" b="66289"/>
            <a:stretch>
              <a:fillRect/>
            </a:stretch>
          </p:blipFill>
          <p:spPr>
            <a:xfrm rot="16200000">
              <a:off x="828567" y="-22565"/>
              <a:ext cx="499881" cy="2157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5" name="magic_storm_swri_smex_nasa_logo.jpg" descr="magic_storm_swri_smex_nasa_logo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6493" t="78490" r="51926" b="1331"/>
            <a:stretch>
              <a:fillRect/>
            </a:stretch>
          </p:blipFill>
          <p:spPr>
            <a:xfrm rot="16200000">
              <a:off x="730279" y="-730280"/>
              <a:ext cx="696322" cy="2156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7" name="smile_logo_highres.png" descr="smile_logo_highr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2747" y="6642502"/>
            <a:ext cx="2157017" cy="2157016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Selected for study June 2015…"/>
          <p:cNvSpPr txBox="1"/>
          <p:nvPr/>
        </p:nvSpPr>
        <p:spPr>
          <a:xfrm>
            <a:off x="2799225" y="8211373"/>
            <a:ext cx="5186628" cy="1188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Selected for study June 2015</a:t>
            </a:r>
          </a:p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ESA and Chinese Academy of Sciences</a:t>
            </a:r>
          </a:p>
        </p:txBody>
      </p:sp>
      <p:sp>
        <p:nvSpPr>
          <p:cNvPr id="549" name="Arrow"/>
          <p:cNvSpPr/>
          <p:nvPr/>
        </p:nvSpPr>
        <p:spPr>
          <a:xfrm flipH="1" rot="10867423">
            <a:off x="8189490" y="8385517"/>
            <a:ext cx="2570762" cy="403244"/>
          </a:xfrm>
          <a:prstGeom prst="rightArrow">
            <a:avLst>
              <a:gd name="adj1" fmla="val 21115"/>
              <a:gd name="adj2" fmla="val 141170"/>
            </a:avLst>
          </a:prstGeom>
          <a:solidFill>
            <a:srgbClr val="11DAE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0" name="ESA: 2010"/>
          <p:cNvSpPr txBox="1"/>
          <p:nvPr/>
        </p:nvSpPr>
        <p:spPr>
          <a:xfrm>
            <a:off x="2392097" y="5110330"/>
            <a:ext cx="1541311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ESA: 2010</a:t>
            </a:r>
          </a:p>
        </p:txBody>
      </p:sp>
      <p:pic>
        <p:nvPicPr>
          <p:cNvPr id="551" name="axiom_c_logo.png" descr="axiom_c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76789" y="5633409"/>
            <a:ext cx="2159001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ESA: 2012"/>
          <p:cNvSpPr txBox="1"/>
          <p:nvPr/>
        </p:nvSpPr>
        <p:spPr>
          <a:xfrm>
            <a:off x="7294297" y="7479367"/>
            <a:ext cx="1775600" cy="50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ESA: 2012</a:t>
            </a:r>
          </a:p>
        </p:txBody>
      </p:sp>
      <p:sp>
        <p:nvSpPr>
          <p:cNvPr id="553" name="NASA: 2007"/>
          <p:cNvSpPr txBox="1"/>
          <p:nvPr/>
        </p:nvSpPr>
        <p:spPr>
          <a:xfrm>
            <a:off x="817296" y="3631857"/>
            <a:ext cx="1775601" cy="489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NASA: 2007</a:t>
            </a:r>
          </a:p>
        </p:txBody>
      </p:sp>
      <p:sp>
        <p:nvSpPr>
          <p:cNvPr id="554" name="NASA: 2010"/>
          <p:cNvSpPr txBox="1"/>
          <p:nvPr/>
        </p:nvSpPr>
        <p:spPr>
          <a:xfrm>
            <a:off x="5482430" y="6417390"/>
            <a:ext cx="1775600" cy="489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NASA: 2010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Viewing geospace simultaneousl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Viewing geospace simultaneously</a:t>
            </a:r>
          </a:p>
        </p:txBody>
      </p:sp>
      <p:pic>
        <p:nvPicPr>
          <p:cNvPr id="5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454" y="2650179"/>
            <a:ext cx="8606951" cy="5926442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Rectangle"/>
          <p:cNvSpPr/>
          <p:nvPr/>
        </p:nvSpPr>
        <p:spPr>
          <a:xfrm rot="8969668">
            <a:off x="5387268" y="3244702"/>
            <a:ext cx="1233658" cy="470925"/>
          </a:xfrm>
          <a:prstGeom prst="rect">
            <a:avLst/>
          </a:prstGeom>
          <a:solidFill>
            <a:srgbClr val="3D070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9" name="Rectangle"/>
          <p:cNvSpPr/>
          <p:nvPr/>
        </p:nvSpPr>
        <p:spPr>
          <a:xfrm>
            <a:off x="4773247" y="4432682"/>
            <a:ext cx="858887" cy="2692483"/>
          </a:xfrm>
          <a:prstGeom prst="rect">
            <a:avLst/>
          </a:prstGeom>
          <a:ln w="63500">
            <a:solidFill>
              <a:srgbClr val="11DAE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60" name="Rectangle"/>
          <p:cNvSpPr/>
          <p:nvPr/>
        </p:nvSpPr>
        <p:spPr>
          <a:xfrm>
            <a:off x="6153446" y="5065274"/>
            <a:ext cx="858887" cy="490398"/>
          </a:xfrm>
          <a:prstGeom prst="rect">
            <a:avLst/>
          </a:prstGeom>
          <a:ln w="63500">
            <a:solidFill>
              <a:srgbClr val="11DAE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61" name="Arrow"/>
          <p:cNvSpPr/>
          <p:nvPr/>
        </p:nvSpPr>
        <p:spPr>
          <a:xfrm rot="19341768">
            <a:off x="3034815" y="6734189"/>
            <a:ext cx="1609411" cy="403244"/>
          </a:xfrm>
          <a:prstGeom prst="rightArrow">
            <a:avLst>
              <a:gd name="adj1" fmla="val 21115"/>
              <a:gd name="adj2" fmla="val 141170"/>
            </a:avLst>
          </a:prstGeom>
          <a:solidFill>
            <a:srgbClr val="11DAE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62" name="Then, what happens here?…"/>
          <p:cNvSpPr txBox="1"/>
          <p:nvPr/>
        </p:nvSpPr>
        <p:spPr>
          <a:xfrm>
            <a:off x="6652675" y="6652733"/>
            <a:ext cx="2911668" cy="5998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defTabSz="386119">
              <a:defRPr sz="1504">
                <a:solidFill>
                  <a:srgbClr val="53585F"/>
                </a:solidFill>
                <a:effectLst>
                  <a:outerShdw sx="100000" sy="100000" kx="0" ky="0" algn="b" rotWithShape="0" blurRad="11938" dist="11279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Then, what happens here?</a:t>
            </a:r>
          </a:p>
          <a:p>
            <a:pPr defTabSz="386119">
              <a:defRPr sz="1504">
                <a:solidFill>
                  <a:srgbClr val="53585F"/>
                </a:solidFill>
                <a:effectLst>
                  <a:outerShdw sx="100000" sy="100000" kx="0" ky="0" algn="b" rotWithShape="0" blurRad="11938" dist="11279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Use UV</a:t>
            </a:r>
          </a:p>
        </p:txBody>
      </p:sp>
      <p:sp>
        <p:nvSpPr>
          <p:cNvPr id="563" name="Arrow"/>
          <p:cNvSpPr/>
          <p:nvPr/>
        </p:nvSpPr>
        <p:spPr>
          <a:xfrm rot="13197396">
            <a:off x="7132913" y="5867805"/>
            <a:ext cx="1609412" cy="403243"/>
          </a:xfrm>
          <a:prstGeom prst="rightArrow">
            <a:avLst>
              <a:gd name="adj1" fmla="val 21115"/>
              <a:gd name="adj2" fmla="val 141170"/>
            </a:avLst>
          </a:prstGeom>
          <a:solidFill>
            <a:srgbClr val="11DAE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64" name="Firstly, what happens here?…"/>
          <p:cNvSpPr txBox="1"/>
          <p:nvPr/>
        </p:nvSpPr>
        <p:spPr>
          <a:xfrm>
            <a:off x="1975334" y="7561698"/>
            <a:ext cx="2911668" cy="5998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defTabSz="386119">
              <a:defRPr sz="1504">
                <a:solidFill>
                  <a:srgbClr val="53585F"/>
                </a:solidFill>
                <a:effectLst>
                  <a:outerShdw sx="100000" sy="100000" kx="0" ky="0" algn="b" rotWithShape="0" blurRad="11938" dist="11279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Firstly, what happens here?</a:t>
            </a:r>
          </a:p>
          <a:p>
            <a:pPr defTabSz="386119">
              <a:defRPr sz="1504">
                <a:solidFill>
                  <a:srgbClr val="53585F"/>
                </a:solidFill>
                <a:effectLst>
                  <a:outerShdw sx="100000" sy="100000" kx="0" ky="0" algn="b" rotWithShape="0" blurRad="11938" dist="11279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Use X-rays</a:t>
            </a:r>
          </a:p>
        </p:txBody>
      </p:sp>
      <p:sp>
        <p:nvSpPr>
          <p:cNvPr id="565" name="Arrow"/>
          <p:cNvSpPr/>
          <p:nvPr/>
        </p:nvSpPr>
        <p:spPr>
          <a:xfrm rot="10867423">
            <a:off x="6665490" y="5129592"/>
            <a:ext cx="2570762" cy="403243"/>
          </a:xfrm>
          <a:prstGeom prst="rightArrow">
            <a:avLst>
              <a:gd name="adj1" fmla="val 21115"/>
              <a:gd name="adj2" fmla="val 141170"/>
            </a:avLst>
          </a:prstGeom>
          <a:solidFill>
            <a:srgbClr val="11DAE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66" name="Then, what happens here (ground &amp; fine scale)?…"/>
          <p:cNvSpPr txBox="1"/>
          <p:nvPr/>
        </p:nvSpPr>
        <p:spPr>
          <a:xfrm>
            <a:off x="9392625" y="5004536"/>
            <a:ext cx="2897930" cy="10756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defTabSz="369689">
              <a:defRPr sz="1440">
                <a:solidFill>
                  <a:srgbClr val="53585F"/>
                </a:solidFill>
                <a:effectLst>
                  <a:outerShdw sx="100000" sy="100000" kx="0" ky="0" algn="b" rotWithShape="0" blurRad="11430" dist="10799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Then, what happens here (ground &amp; fine scale)?</a:t>
            </a:r>
          </a:p>
          <a:p>
            <a:pPr defTabSz="369689">
              <a:defRPr sz="1440">
                <a:solidFill>
                  <a:srgbClr val="53585F"/>
                </a:solidFill>
                <a:effectLst>
                  <a:outerShdw sx="100000" sy="100000" kx="0" ky="0" algn="b" rotWithShape="0" blurRad="11430" dist="10799" dir="270000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Use radar, optical all-sky imagers, magnetometers, riometers,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075" y="1966935"/>
            <a:ext cx="11378835" cy="7834609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Rectangle"/>
          <p:cNvSpPr/>
          <p:nvPr/>
        </p:nvSpPr>
        <p:spPr>
          <a:xfrm>
            <a:off x="1024466" y="7526866"/>
            <a:ext cx="11420053" cy="22488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pic>
        <p:nvPicPr>
          <p:cNvPr id="570" name="SMILE_Logo-2018-04-25_highres.png" descr="SMILE_Logo-2018-04-25_highr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1406" y="2024137"/>
            <a:ext cx="984306" cy="971833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SMI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SMILE</a:t>
            </a:r>
          </a:p>
        </p:txBody>
      </p:sp>
      <p:sp>
        <p:nvSpPr>
          <p:cNvPr id="572" name="2 imagers, 2 in situ…"/>
          <p:cNvSpPr txBox="1"/>
          <p:nvPr/>
        </p:nvSpPr>
        <p:spPr>
          <a:xfrm>
            <a:off x="1223048" y="2029374"/>
            <a:ext cx="5480891" cy="282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2 imagers, 2 in situ</a:t>
            </a:r>
          </a:p>
          <a:p>
            <a:pPr algn="l">
              <a:spcBef>
                <a:spcPts val="20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Joint ESA, Chinese Academy of Sciences mission</a:t>
            </a:r>
          </a:p>
          <a:p>
            <a:pPr algn="l">
              <a:spcBef>
                <a:spcPts val="20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Large amounts of UK involvement; including MSSL, University of Leicester, Open University</a:t>
            </a:r>
          </a:p>
          <a:p>
            <a:pPr algn="l">
              <a:spcBef>
                <a:spcPts val="20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Ground-based STP community involvement</a:t>
            </a:r>
          </a:p>
        </p:txBody>
      </p:sp>
      <p:sp>
        <p:nvSpPr>
          <p:cNvPr id="573" name="Science questions:…"/>
          <p:cNvSpPr txBox="1"/>
          <p:nvPr/>
        </p:nvSpPr>
        <p:spPr>
          <a:xfrm>
            <a:off x="1122140" y="7575040"/>
            <a:ext cx="11612346" cy="2152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Science questions:</a:t>
            </a:r>
          </a:p>
          <a:p>
            <a:pPr lvl="2" indent="457200" algn="l">
              <a:spcBef>
                <a:spcPts val="2000"/>
              </a:spcBef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- What are the fundamental modes of the dayside solar wind - magnetosphere interaction?</a:t>
            </a:r>
          </a:p>
          <a:p>
            <a:pPr lvl="1" marL="649653" indent="-205153" algn="l">
              <a:spcBef>
                <a:spcPts val="2000"/>
              </a:spcBef>
              <a:buSzPct val="100000"/>
              <a:buChar char="-"/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What defines the substorm cycle?</a:t>
            </a:r>
          </a:p>
          <a:p>
            <a:pPr lvl="1" marL="649653" indent="-205153" algn="l">
              <a:spcBef>
                <a:spcPts val="2000"/>
              </a:spcBef>
              <a:buSzPct val="100000"/>
              <a:buChar char="-"/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How do CME-driven storms arise, and how do they relate to substorm?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reparing for SMILE: observ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Preparing for SMILE: observations</a:t>
            </a:r>
          </a:p>
        </p:txBody>
      </p:sp>
      <p:sp>
        <p:nvSpPr>
          <p:cNvPr id="576" name="2 imagers…"/>
          <p:cNvSpPr txBox="1"/>
          <p:nvPr/>
        </p:nvSpPr>
        <p:spPr>
          <a:xfrm>
            <a:off x="1223048" y="2029374"/>
            <a:ext cx="5394968" cy="216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2 imagers</a:t>
            </a:r>
          </a:p>
          <a:p>
            <a:pPr algn="l">
              <a:spcBef>
                <a:spcPts val="20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2 in situ</a:t>
            </a:r>
          </a:p>
          <a:p>
            <a:pPr algn="l">
              <a:spcBef>
                <a:spcPts val="20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Joint ESA, Chinese Academy of Sciences mission</a:t>
            </a:r>
          </a:p>
        </p:txBody>
      </p:sp>
      <p:pic>
        <p:nvPicPr>
          <p:cNvPr id="5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2527300"/>
            <a:ext cx="9213693" cy="6539395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DMSP/SSUSI:…"/>
          <p:cNvSpPr txBox="1"/>
          <p:nvPr/>
        </p:nvSpPr>
        <p:spPr>
          <a:xfrm>
            <a:off x="346921" y="3591804"/>
            <a:ext cx="1812291" cy="100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DMSP/SSUSI:</a:t>
            </a:r>
          </a:p>
          <a:p>
            <a:pPr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LBH-long</a:t>
            </a:r>
          </a:p>
          <a:p>
            <a:pPr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~electrons</a:t>
            </a:r>
          </a:p>
        </p:txBody>
      </p:sp>
      <p:sp>
        <p:nvSpPr>
          <p:cNvPr id="579" name="DMSP/SSUSI:…"/>
          <p:cNvSpPr txBox="1"/>
          <p:nvPr/>
        </p:nvSpPr>
        <p:spPr>
          <a:xfrm>
            <a:off x="11009697" y="3575548"/>
            <a:ext cx="181229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DMSP/SSUSI:</a:t>
            </a:r>
          </a:p>
          <a:p>
            <a:pPr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Lyman-⍺</a:t>
            </a:r>
          </a:p>
          <a:p>
            <a:pPr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protons</a:t>
            </a:r>
          </a:p>
        </p:txBody>
      </p:sp>
      <p:sp>
        <p:nvSpPr>
          <p:cNvPr id="580" name="Carter et al.,…"/>
          <p:cNvSpPr txBox="1"/>
          <p:nvPr/>
        </p:nvSpPr>
        <p:spPr>
          <a:xfrm>
            <a:off x="11166491" y="7728542"/>
            <a:ext cx="1498703" cy="6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Carter et al., </a:t>
            </a:r>
          </a:p>
          <a:p>
            <a:pPr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under 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reparing for SMILE: observ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Preparing for SMILE: observations</a:t>
            </a:r>
          </a:p>
        </p:txBody>
      </p:sp>
      <p:sp>
        <p:nvSpPr>
          <p:cNvPr id="583" name="2 imagers…"/>
          <p:cNvSpPr txBox="1"/>
          <p:nvPr/>
        </p:nvSpPr>
        <p:spPr>
          <a:xfrm>
            <a:off x="1223048" y="2029374"/>
            <a:ext cx="5394968" cy="216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2 imagers</a:t>
            </a:r>
          </a:p>
          <a:p>
            <a:pPr algn="l">
              <a:spcBef>
                <a:spcPts val="20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2 in situ</a:t>
            </a:r>
          </a:p>
          <a:p>
            <a:pPr algn="l">
              <a:spcBef>
                <a:spcPts val="2000"/>
              </a:spcBef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Joint ESA, Chinese Academy of Sciences mission</a:t>
            </a:r>
          </a:p>
        </p:txBody>
      </p:sp>
      <p:pic>
        <p:nvPicPr>
          <p:cNvPr id="5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2527300"/>
            <a:ext cx="9213693" cy="6539395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DMSP/SSUSI:…"/>
          <p:cNvSpPr txBox="1"/>
          <p:nvPr/>
        </p:nvSpPr>
        <p:spPr>
          <a:xfrm>
            <a:off x="346921" y="3591804"/>
            <a:ext cx="1812291" cy="100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DMSP/SSUSI:</a:t>
            </a:r>
          </a:p>
          <a:p>
            <a:pPr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LBH-long</a:t>
            </a:r>
          </a:p>
          <a:p>
            <a:pPr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~electrons</a:t>
            </a:r>
          </a:p>
        </p:txBody>
      </p:sp>
      <p:sp>
        <p:nvSpPr>
          <p:cNvPr id="586" name="Carter et al.,…"/>
          <p:cNvSpPr txBox="1"/>
          <p:nvPr/>
        </p:nvSpPr>
        <p:spPr>
          <a:xfrm>
            <a:off x="11166491" y="7728542"/>
            <a:ext cx="1498703" cy="6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Carter et al., </a:t>
            </a:r>
          </a:p>
          <a:p>
            <a:pPr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under review</a:t>
            </a:r>
          </a:p>
        </p:txBody>
      </p:sp>
      <p:pic>
        <p:nvPicPr>
          <p:cNvPr id="5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2834" y="2595479"/>
            <a:ext cx="4569489" cy="3571763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SuperDARN…"/>
          <p:cNvSpPr txBox="1"/>
          <p:nvPr/>
        </p:nvSpPr>
        <p:spPr>
          <a:xfrm>
            <a:off x="10989402" y="3681415"/>
            <a:ext cx="185288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SuperDARN</a:t>
            </a:r>
          </a:p>
          <a:p>
            <a:pPr>
              <a:defRPr sz="24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Flows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Linking ground-based observations and SMI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Linking ground-based observations and SMILE</a:t>
            </a:r>
          </a:p>
        </p:txBody>
      </p:sp>
      <p:grpSp>
        <p:nvGrpSpPr>
          <p:cNvPr id="630" name="Group"/>
          <p:cNvGrpSpPr/>
          <p:nvPr/>
        </p:nvGrpSpPr>
        <p:grpSpPr>
          <a:xfrm>
            <a:off x="393733" y="3001973"/>
            <a:ext cx="8087352" cy="4225422"/>
            <a:chOff x="0" y="0"/>
            <a:chExt cx="8087350" cy="4225420"/>
          </a:xfrm>
        </p:grpSpPr>
        <p:grpSp>
          <p:nvGrpSpPr>
            <p:cNvPr id="593" name="Group"/>
            <p:cNvGrpSpPr/>
            <p:nvPr/>
          </p:nvGrpSpPr>
          <p:grpSpPr>
            <a:xfrm rot="13478348">
              <a:off x="3954664" y="1154107"/>
              <a:ext cx="1871824" cy="1871824"/>
              <a:chOff x="0" y="0"/>
              <a:chExt cx="1871823" cy="1871823"/>
            </a:xfrm>
          </p:grpSpPr>
          <p:sp>
            <p:nvSpPr>
              <p:cNvPr id="591" name="Line"/>
              <p:cNvSpPr/>
              <p:nvPr/>
            </p:nvSpPr>
            <p:spPr>
              <a:xfrm flipV="1">
                <a:off x="-1" y="-1"/>
                <a:ext cx="1871825" cy="1871825"/>
              </a:xfrm>
              <a:prstGeom prst="line">
                <a:avLst/>
              </a:prstGeom>
              <a:noFill/>
              <a:ln w="50800" cap="flat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  <p:sp>
            <p:nvSpPr>
              <p:cNvPr id="592" name="Line"/>
              <p:cNvSpPr/>
              <p:nvPr/>
            </p:nvSpPr>
            <p:spPr>
              <a:xfrm flipV="1">
                <a:off x="760334" y="760334"/>
                <a:ext cx="351155" cy="351155"/>
              </a:xfrm>
              <a:prstGeom prst="line">
                <a:avLst/>
              </a:prstGeom>
              <a:noFill/>
              <a:ln w="508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</p:grpSp>
        <p:grpSp>
          <p:nvGrpSpPr>
            <p:cNvPr id="596" name="Group"/>
            <p:cNvGrpSpPr/>
            <p:nvPr/>
          </p:nvGrpSpPr>
          <p:grpSpPr>
            <a:xfrm rot="11176421">
              <a:off x="3580829" y="417786"/>
              <a:ext cx="1871825" cy="1871824"/>
              <a:chOff x="0" y="0"/>
              <a:chExt cx="1871823" cy="1871822"/>
            </a:xfrm>
          </p:grpSpPr>
          <p:sp>
            <p:nvSpPr>
              <p:cNvPr id="594" name="Line"/>
              <p:cNvSpPr/>
              <p:nvPr/>
            </p:nvSpPr>
            <p:spPr>
              <a:xfrm flipV="1">
                <a:off x="-1" y="-1"/>
                <a:ext cx="1871825" cy="1871824"/>
              </a:xfrm>
              <a:prstGeom prst="line">
                <a:avLst/>
              </a:prstGeom>
              <a:noFill/>
              <a:ln w="50800" cap="flat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  <p:sp>
            <p:nvSpPr>
              <p:cNvPr id="595" name="Line"/>
              <p:cNvSpPr/>
              <p:nvPr/>
            </p:nvSpPr>
            <p:spPr>
              <a:xfrm flipV="1">
                <a:off x="760334" y="760334"/>
                <a:ext cx="351155" cy="351155"/>
              </a:xfrm>
              <a:prstGeom prst="line">
                <a:avLst/>
              </a:prstGeom>
              <a:noFill/>
              <a:ln w="508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</p:grpSp>
        <p:grpSp>
          <p:nvGrpSpPr>
            <p:cNvPr id="599" name="Group"/>
            <p:cNvGrpSpPr/>
            <p:nvPr/>
          </p:nvGrpSpPr>
          <p:grpSpPr>
            <a:xfrm rot="12086032">
              <a:off x="7067329" y="2148314"/>
              <a:ext cx="576841" cy="1418523"/>
              <a:chOff x="0" y="0"/>
              <a:chExt cx="576839" cy="1418521"/>
            </a:xfrm>
          </p:grpSpPr>
          <p:sp>
            <p:nvSpPr>
              <p:cNvPr id="597" name="Line"/>
              <p:cNvSpPr/>
              <p:nvPr/>
            </p:nvSpPr>
            <p:spPr>
              <a:xfrm>
                <a:off x="-1" y="-1"/>
                <a:ext cx="576841" cy="1418523"/>
              </a:xfrm>
              <a:prstGeom prst="line">
                <a:avLst/>
              </a:prstGeom>
              <a:noFill/>
              <a:ln w="50800" cap="flat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  <p:sp>
            <p:nvSpPr>
              <p:cNvPr id="598" name="Line"/>
              <p:cNvSpPr/>
              <p:nvPr/>
            </p:nvSpPr>
            <p:spPr>
              <a:xfrm>
                <a:off x="196890" y="493019"/>
                <a:ext cx="186837" cy="460122"/>
              </a:xfrm>
              <a:prstGeom prst="line">
                <a:avLst/>
              </a:prstGeom>
              <a:noFill/>
              <a:ln w="50800" cap="flat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</p:grpSp>
        <p:grpSp>
          <p:nvGrpSpPr>
            <p:cNvPr id="602" name="Group"/>
            <p:cNvGrpSpPr/>
            <p:nvPr/>
          </p:nvGrpSpPr>
          <p:grpSpPr>
            <a:xfrm rot="20380999">
              <a:off x="2905493" y="2157464"/>
              <a:ext cx="576840" cy="1418523"/>
              <a:chOff x="0" y="0"/>
              <a:chExt cx="576839" cy="1418521"/>
            </a:xfrm>
          </p:grpSpPr>
          <p:sp>
            <p:nvSpPr>
              <p:cNvPr id="600" name="Line"/>
              <p:cNvSpPr/>
              <p:nvPr/>
            </p:nvSpPr>
            <p:spPr>
              <a:xfrm>
                <a:off x="0" y="-1"/>
                <a:ext cx="576840" cy="1418523"/>
              </a:xfrm>
              <a:prstGeom prst="line">
                <a:avLst/>
              </a:prstGeom>
              <a:noFill/>
              <a:ln w="50800" cap="flat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  <p:sp>
            <p:nvSpPr>
              <p:cNvPr id="601" name="Line"/>
              <p:cNvSpPr/>
              <p:nvPr/>
            </p:nvSpPr>
            <p:spPr>
              <a:xfrm>
                <a:off x="196890" y="493019"/>
                <a:ext cx="186837" cy="460122"/>
              </a:xfrm>
              <a:prstGeom prst="line">
                <a:avLst/>
              </a:prstGeom>
              <a:noFill/>
              <a:ln w="50800" cap="flat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</p:grpSp>
        <p:grpSp>
          <p:nvGrpSpPr>
            <p:cNvPr id="605" name="Group"/>
            <p:cNvGrpSpPr/>
            <p:nvPr/>
          </p:nvGrpSpPr>
          <p:grpSpPr>
            <a:xfrm rot="17572709">
              <a:off x="5655314" y="2974684"/>
              <a:ext cx="576840" cy="1418523"/>
              <a:chOff x="0" y="0"/>
              <a:chExt cx="576839" cy="1418521"/>
            </a:xfrm>
          </p:grpSpPr>
          <p:sp>
            <p:nvSpPr>
              <p:cNvPr id="603" name="Line"/>
              <p:cNvSpPr/>
              <p:nvPr/>
            </p:nvSpPr>
            <p:spPr>
              <a:xfrm>
                <a:off x="0" y="-1"/>
                <a:ext cx="576840" cy="1418523"/>
              </a:xfrm>
              <a:prstGeom prst="line">
                <a:avLst/>
              </a:prstGeom>
              <a:noFill/>
              <a:ln w="50800" cap="flat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  <p:sp>
            <p:nvSpPr>
              <p:cNvPr id="604" name="Line"/>
              <p:cNvSpPr/>
              <p:nvPr/>
            </p:nvSpPr>
            <p:spPr>
              <a:xfrm>
                <a:off x="196890" y="493019"/>
                <a:ext cx="186837" cy="460122"/>
              </a:xfrm>
              <a:prstGeom prst="line">
                <a:avLst/>
              </a:prstGeom>
              <a:noFill/>
              <a:ln w="50800" cap="flat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</p:grpSp>
        <p:sp>
          <p:nvSpPr>
            <p:cNvPr id="606" name="Line"/>
            <p:cNvSpPr/>
            <p:nvPr/>
          </p:nvSpPr>
          <p:spPr>
            <a:xfrm>
              <a:off x="1951759" y="443322"/>
              <a:ext cx="576841" cy="1418523"/>
            </a:xfrm>
            <a:prstGeom prst="line">
              <a:avLst/>
            </a:prstGeom>
            <a:noFill/>
            <a:ln w="508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607" name="Line"/>
            <p:cNvSpPr/>
            <p:nvPr/>
          </p:nvSpPr>
          <p:spPr>
            <a:xfrm>
              <a:off x="2148650" y="936341"/>
              <a:ext cx="186837" cy="460122"/>
            </a:xfrm>
            <a:prstGeom prst="line">
              <a:avLst/>
            </a:prstGeom>
            <a:noFill/>
            <a:ln w="508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608" name="Line"/>
            <p:cNvSpPr/>
            <p:nvPr/>
          </p:nvSpPr>
          <p:spPr>
            <a:xfrm flipV="1">
              <a:off x="2743846" y="300705"/>
              <a:ext cx="2519068" cy="3786"/>
            </a:xfrm>
            <a:prstGeom prst="line">
              <a:avLst/>
            </a:prstGeom>
            <a:noFill/>
            <a:ln w="50800" cap="flat">
              <a:solidFill>
                <a:schemeClr val="accent2">
                  <a:hueOff val="-902888"/>
                  <a:satOff val="-15377"/>
                  <a:lumOff val="-1286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609" name="Line"/>
            <p:cNvSpPr/>
            <p:nvPr/>
          </p:nvSpPr>
          <p:spPr>
            <a:xfrm flipV="1">
              <a:off x="3755129" y="297475"/>
              <a:ext cx="496502" cy="10245"/>
            </a:xfrm>
            <a:prstGeom prst="line">
              <a:avLst/>
            </a:prstGeom>
            <a:noFill/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grpSp>
          <p:nvGrpSpPr>
            <p:cNvPr id="612" name="Group"/>
            <p:cNvGrpSpPr/>
            <p:nvPr/>
          </p:nvGrpSpPr>
          <p:grpSpPr>
            <a:xfrm>
              <a:off x="6338879" y="436039"/>
              <a:ext cx="799352" cy="1538057"/>
              <a:chOff x="0" y="0"/>
              <a:chExt cx="799351" cy="1538055"/>
            </a:xfrm>
          </p:grpSpPr>
          <p:sp>
            <p:nvSpPr>
              <p:cNvPr id="610" name="Line"/>
              <p:cNvSpPr/>
              <p:nvPr/>
            </p:nvSpPr>
            <p:spPr>
              <a:xfrm flipH="1" flipV="1">
                <a:off x="-1" y="-1"/>
                <a:ext cx="799353" cy="1538057"/>
              </a:xfrm>
              <a:prstGeom prst="line">
                <a:avLst/>
              </a:prstGeom>
              <a:noFill/>
              <a:ln w="50800" cap="flat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  <p:sp>
            <p:nvSpPr>
              <p:cNvPr id="611" name="Line"/>
              <p:cNvSpPr/>
              <p:nvPr/>
            </p:nvSpPr>
            <p:spPr>
              <a:xfrm flipH="1" flipV="1">
                <a:off x="282859" y="549919"/>
                <a:ext cx="233634" cy="438218"/>
              </a:xfrm>
              <a:prstGeom prst="line">
                <a:avLst/>
              </a:prstGeom>
              <a:noFill/>
              <a:ln w="508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</p:grpSp>
        <p:grpSp>
          <p:nvGrpSpPr>
            <p:cNvPr id="615" name="Group"/>
            <p:cNvGrpSpPr/>
            <p:nvPr/>
          </p:nvGrpSpPr>
          <p:grpSpPr>
            <a:xfrm rot="20908541">
              <a:off x="643198" y="2326151"/>
              <a:ext cx="1496267" cy="1496266"/>
              <a:chOff x="0" y="0"/>
              <a:chExt cx="1496265" cy="1496265"/>
            </a:xfrm>
          </p:grpSpPr>
          <p:sp>
            <p:nvSpPr>
              <p:cNvPr id="613" name="Line"/>
              <p:cNvSpPr/>
              <p:nvPr/>
            </p:nvSpPr>
            <p:spPr>
              <a:xfrm flipV="1">
                <a:off x="-1" y="-1"/>
                <a:ext cx="1496267" cy="1496267"/>
              </a:xfrm>
              <a:prstGeom prst="line">
                <a:avLst/>
              </a:prstGeom>
              <a:noFill/>
              <a:ln w="50800" cap="flat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  <p:sp>
            <p:nvSpPr>
              <p:cNvPr id="614" name="Line"/>
              <p:cNvSpPr/>
              <p:nvPr/>
            </p:nvSpPr>
            <p:spPr>
              <a:xfrm flipV="1">
                <a:off x="714326" y="443672"/>
                <a:ext cx="351156" cy="351155"/>
              </a:xfrm>
              <a:prstGeom prst="line">
                <a:avLst/>
              </a:prstGeom>
              <a:noFill/>
              <a:ln w="508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</a:p>
            </p:txBody>
          </p:sp>
        </p:grpSp>
        <p:sp>
          <p:nvSpPr>
            <p:cNvPr id="616" name="Rectangle"/>
            <p:cNvSpPr/>
            <p:nvPr/>
          </p:nvSpPr>
          <p:spPr>
            <a:xfrm>
              <a:off x="844183" y="0"/>
              <a:ext cx="1914012" cy="605196"/>
            </a:xfrm>
            <a:prstGeom prst="rect">
              <a:avLst/>
            </a:prstGeom>
            <a:solidFill>
              <a:srgbClr val="99CB92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617" name="IMF, solar wind"/>
            <p:cNvSpPr txBox="1"/>
            <p:nvPr/>
          </p:nvSpPr>
          <p:spPr>
            <a:xfrm>
              <a:off x="983310" y="127020"/>
              <a:ext cx="1635757" cy="351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53585F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IMF, solar wind</a:t>
              </a:r>
            </a:p>
          </p:txBody>
        </p:sp>
        <p:sp>
          <p:nvSpPr>
            <p:cNvPr id="618" name="Rectangle"/>
            <p:cNvSpPr/>
            <p:nvPr/>
          </p:nvSpPr>
          <p:spPr>
            <a:xfrm>
              <a:off x="5206869" y="0"/>
              <a:ext cx="1823643" cy="605196"/>
            </a:xfrm>
            <a:prstGeom prst="rect">
              <a:avLst/>
            </a:prstGeom>
            <a:solidFill>
              <a:srgbClr val="98CB92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619" name="Observations"/>
            <p:cNvSpPr txBox="1"/>
            <p:nvPr/>
          </p:nvSpPr>
          <p:spPr>
            <a:xfrm>
              <a:off x="5387692" y="127020"/>
              <a:ext cx="1461997" cy="351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53585F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Observations</a:t>
              </a:r>
            </a:p>
          </p:txBody>
        </p:sp>
        <p:sp>
          <p:nvSpPr>
            <p:cNvPr id="620" name="Rectangle"/>
            <p:cNvSpPr/>
            <p:nvPr/>
          </p:nvSpPr>
          <p:spPr>
            <a:xfrm>
              <a:off x="1643257" y="1720335"/>
              <a:ext cx="2018226" cy="605196"/>
            </a:xfrm>
            <a:prstGeom prst="rect">
              <a:avLst/>
            </a:prstGeom>
            <a:solidFill>
              <a:srgbClr val="ADD6FF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621" name="MHD simulations"/>
            <p:cNvSpPr txBox="1"/>
            <p:nvPr/>
          </p:nvSpPr>
          <p:spPr>
            <a:xfrm>
              <a:off x="1723600" y="1847355"/>
              <a:ext cx="1857539" cy="351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53585F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MHD simulations</a:t>
              </a:r>
            </a:p>
          </p:txBody>
        </p:sp>
        <p:sp>
          <p:nvSpPr>
            <p:cNvPr id="622" name="Rectangle"/>
            <p:cNvSpPr/>
            <p:nvPr/>
          </p:nvSpPr>
          <p:spPr>
            <a:xfrm>
              <a:off x="0" y="3389620"/>
              <a:ext cx="2018226" cy="714244"/>
            </a:xfrm>
            <a:prstGeom prst="rect">
              <a:avLst/>
            </a:prstGeom>
            <a:solidFill>
              <a:srgbClr val="98CB92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623" name="In situ:…"/>
            <p:cNvSpPr txBox="1"/>
            <p:nvPr/>
          </p:nvSpPr>
          <p:spPr>
            <a:xfrm>
              <a:off x="153420" y="3431004"/>
              <a:ext cx="1711385" cy="63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800">
                  <a:solidFill>
                    <a:srgbClr val="53585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In situ:</a:t>
              </a:r>
            </a:p>
            <a:p>
              <a:pPr>
                <a:defRPr sz="1800">
                  <a:solidFill>
                    <a:srgbClr val="53585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Magnetosphere</a:t>
              </a:r>
            </a:p>
          </p:txBody>
        </p:sp>
        <p:sp>
          <p:nvSpPr>
            <p:cNvPr id="624" name="Rectangle"/>
            <p:cNvSpPr/>
            <p:nvPr/>
          </p:nvSpPr>
          <p:spPr>
            <a:xfrm>
              <a:off x="3230530" y="3389620"/>
              <a:ext cx="2018227" cy="714244"/>
            </a:xfrm>
            <a:prstGeom prst="rect">
              <a:avLst/>
            </a:prstGeom>
            <a:solidFill>
              <a:srgbClr val="ADD6FF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625" name="X-ray emissivity…"/>
            <p:cNvSpPr txBox="1"/>
            <p:nvPr/>
          </p:nvSpPr>
          <p:spPr>
            <a:xfrm>
              <a:off x="3317486" y="3431004"/>
              <a:ext cx="1844315" cy="63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800">
                  <a:solidFill>
                    <a:srgbClr val="53585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X-ray emissivity </a:t>
              </a:r>
            </a:p>
            <a:p>
              <a:pPr>
                <a:defRPr sz="1800">
                  <a:solidFill>
                    <a:srgbClr val="53585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cubes</a:t>
              </a:r>
            </a:p>
          </p:txBody>
        </p:sp>
        <p:sp>
          <p:nvSpPr>
            <p:cNvPr id="626" name="Rectangle"/>
            <p:cNvSpPr/>
            <p:nvPr/>
          </p:nvSpPr>
          <p:spPr>
            <a:xfrm>
              <a:off x="6624148" y="3377091"/>
              <a:ext cx="1463203" cy="715301"/>
            </a:xfrm>
            <a:prstGeom prst="rect">
              <a:avLst/>
            </a:prstGeom>
            <a:solidFill>
              <a:srgbClr val="ADD6FF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627" name="SXI…"/>
            <p:cNvSpPr txBox="1"/>
            <p:nvPr/>
          </p:nvSpPr>
          <p:spPr>
            <a:xfrm>
              <a:off x="6725666" y="3419004"/>
              <a:ext cx="1260167" cy="631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800">
                  <a:solidFill>
                    <a:srgbClr val="53585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SXI</a:t>
              </a:r>
            </a:p>
            <a:p>
              <a:pPr>
                <a:defRPr sz="1800">
                  <a:solidFill>
                    <a:srgbClr val="53585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simulations</a:t>
              </a:r>
            </a:p>
          </p:txBody>
        </p:sp>
        <p:sp>
          <p:nvSpPr>
            <p:cNvPr id="628" name="Rectangle"/>
            <p:cNvSpPr/>
            <p:nvPr/>
          </p:nvSpPr>
          <p:spPr>
            <a:xfrm>
              <a:off x="6031719" y="1688546"/>
              <a:ext cx="2018227" cy="605196"/>
            </a:xfrm>
            <a:prstGeom prst="rect">
              <a:avLst/>
            </a:prstGeom>
            <a:solidFill>
              <a:srgbClr val="FFDCF9"/>
            </a:solidFill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629" name="Mp estimation"/>
            <p:cNvSpPr txBox="1"/>
            <p:nvPr/>
          </p:nvSpPr>
          <p:spPr>
            <a:xfrm>
              <a:off x="6258101" y="1815566"/>
              <a:ext cx="1565464" cy="351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>
                  <a:solidFill>
                    <a:srgbClr val="53585F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Mp estimation</a:t>
              </a:r>
            </a:p>
          </p:txBody>
        </p:sp>
      </p:grpSp>
      <p:sp>
        <p:nvSpPr>
          <p:cNvPr id="631" name="Sustained, highly northward IMF case: cusp spot emissions, FACs, ionospheric convection, precipitating particles…"/>
          <p:cNvSpPr txBox="1"/>
          <p:nvPr/>
        </p:nvSpPr>
        <p:spPr>
          <a:xfrm>
            <a:off x="197741" y="7754298"/>
            <a:ext cx="12609319" cy="1313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Sustained, highly northward IMF case: cusp spot emissions, FACs, ionospheric convection, precipitating particles</a:t>
            </a:r>
          </a:p>
          <a:p>
            <a:pPr algn="l"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algn="l"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Carter, Samsonov, Sembay, Branduardi-Raymont, …in progress</a:t>
            </a:r>
          </a:p>
        </p:txBody>
      </p:sp>
      <p:pic>
        <p:nvPicPr>
          <p:cNvPr id="632" name="lobe_reconnection_direct_precipitation.png" descr="lobe_reconnection_direct_precipit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2441" y="3517903"/>
            <a:ext cx="3934017" cy="2984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Linking ground-based observations and SMI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Linking ground-based observations and SMILE</a:t>
            </a:r>
          </a:p>
        </p:txBody>
      </p:sp>
      <p:sp>
        <p:nvSpPr>
          <p:cNvPr id="635" name="Carter, Samsonov, Sembay, Branduardi-Raymont, …in progress"/>
          <p:cNvSpPr txBox="1"/>
          <p:nvPr/>
        </p:nvSpPr>
        <p:spPr>
          <a:xfrm>
            <a:off x="464624" y="8748775"/>
            <a:ext cx="6682089" cy="37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Carter, Samsonov, Sembay, Branduardi-Raymont, …in progress</a:t>
            </a:r>
          </a:p>
        </p:txBody>
      </p:sp>
      <p:grpSp>
        <p:nvGrpSpPr>
          <p:cNvPr id="638" name="Group"/>
          <p:cNvGrpSpPr/>
          <p:nvPr/>
        </p:nvGrpSpPr>
        <p:grpSpPr>
          <a:xfrm>
            <a:off x="0" y="1816100"/>
            <a:ext cx="8229600" cy="7963496"/>
            <a:chOff x="0" y="0"/>
            <a:chExt cx="8229600" cy="7963495"/>
          </a:xfrm>
        </p:grpSpPr>
        <p:pic>
          <p:nvPicPr>
            <p:cNvPr id="636" name="cts_0150.png" descr="cts_015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204200" cy="4102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cts_temp_030.png" descr="cts_temp_03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3899495"/>
              <a:ext cx="8128000" cy="406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39" name="fit_result_0150.png" descr="fit_result_0150.png"/>
          <p:cNvPicPr>
            <a:picLocks noChangeAspect="1"/>
          </p:cNvPicPr>
          <p:nvPr/>
        </p:nvPicPr>
        <p:blipFill>
          <a:blip r:embed="rId4">
            <a:extLst/>
          </a:blip>
          <a:srcRect l="74844" t="50135" r="0" b="0"/>
          <a:stretch>
            <a:fillRect/>
          </a:stretch>
        </p:blipFill>
        <p:spPr>
          <a:xfrm>
            <a:off x="8801100" y="5753100"/>
            <a:ext cx="3746500" cy="37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fit_result_0150.png" descr="fit_result_0150.png"/>
          <p:cNvPicPr>
            <a:picLocks noChangeAspect="1"/>
          </p:cNvPicPr>
          <p:nvPr/>
        </p:nvPicPr>
        <p:blipFill>
          <a:blip r:embed="rId4">
            <a:extLst/>
          </a:blip>
          <a:srcRect l="50116" t="50415" r="25697" b="0"/>
          <a:stretch>
            <a:fillRect/>
          </a:stretch>
        </p:blipFill>
        <p:spPr>
          <a:xfrm>
            <a:off x="8801100" y="2057400"/>
            <a:ext cx="3746501" cy="3840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batsrus_mpnose_r0.png" descr="batsrus_mpnose_r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4100" y="3302000"/>
            <a:ext cx="6096000" cy="609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batsrus_time_series_rsub.png" descr="batsrus_time_series_rsu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000" y="1905000"/>
            <a:ext cx="4940300" cy="7768531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SMILE-SXI simulations: Mp versus time, cf. MH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SMILE-SXI simulations: M</a:t>
            </a:r>
            <a:r>
              <a:rPr baseline="-5999"/>
              <a:t>p</a:t>
            </a:r>
            <a:r>
              <a:t> versus time, cf. MHD</a:t>
            </a:r>
          </a:p>
        </p:txBody>
      </p:sp>
      <p:sp>
        <p:nvSpPr>
          <p:cNvPr id="645" name="MHD"/>
          <p:cNvSpPr txBox="1"/>
          <p:nvPr/>
        </p:nvSpPr>
        <p:spPr>
          <a:xfrm>
            <a:off x="5553320" y="2462339"/>
            <a:ext cx="81442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MHD</a:t>
            </a:r>
          </a:p>
        </p:txBody>
      </p:sp>
      <p:sp>
        <p:nvSpPr>
          <p:cNvPr id="646" name="Find Mp many times in SXI simulations…"/>
          <p:cNvSpPr txBox="1"/>
          <p:nvPr/>
        </p:nvSpPr>
        <p:spPr>
          <a:xfrm>
            <a:off x="6971074" y="2248026"/>
            <a:ext cx="5176909" cy="100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Find Mp many times in SXI simulations</a:t>
            </a:r>
          </a:p>
          <a:p>
            <a:pPr algn="l"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Find from MHD</a:t>
            </a:r>
          </a:p>
          <a:p>
            <a:pPr algn="l">
              <a:defRPr sz="20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Compare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MILE: SWCX vide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SMILE: SWCX video</a:t>
            </a:r>
          </a:p>
        </p:txBody>
      </p:sp>
      <p:pic>
        <p:nvPicPr>
          <p:cNvPr id="649" name="tianran_smile_sxi_sim.mp4" descr="tianran_smile_sxi_si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6276" y="2248026"/>
            <a:ext cx="12085856" cy="6042929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T. Sun, NSSC, China"/>
          <p:cNvSpPr txBox="1"/>
          <p:nvPr/>
        </p:nvSpPr>
        <p:spPr>
          <a:xfrm>
            <a:off x="650891" y="8393175"/>
            <a:ext cx="2338623" cy="37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T. Sun, NSSC, China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4999" fill="hold"/>
                                        <p:tgtEl>
                                          <p:spTgt spid="6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649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MILE: multi-scale approa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SMILE: multi-scale approach</a:t>
            </a:r>
          </a:p>
        </p:txBody>
      </p:sp>
      <p:sp>
        <p:nvSpPr>
          <p:cNvPr id="653" name="To fully exploit SMILE data we need support from the ground-based solar-terrestrial community…"/>
          <p:cNvSpPr txBox="1"/>
          <p:nvPr/>
        </p:nvSpPr>
        <p:spPr>
          <a:xfrm>
            <a:off x="251388" y="6645602"/>
            <a:ext cx="1251576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marL="240631" indent="-240631" algn="l">
              <a:buSzPct val="75000"/>
              <a:buChar char="•"/>
              <a:defRPr sz="2000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To fully exploit SMILE data we need support from the ground-based solar-terrestrial community</a:t>
            </a:r>
          </a:p>
          <a:p>
            <a:pPr marL="240631" indent="-240631" algn="l">
              <a:buSzPct val="75000"/>
              <a:buChar char="•"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Global, continental, &amp; local ground-based experiments: radar, all-sky imagers, magnetometers, etc.</a:t>
            </a:r>
          </a:p>
          <a:p>
            <a:pPr marL="240631" indent="-240631" algn="l">
              <a:buSzPct val="75000"/>
              <a:buChar char="•"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Ground-based provides essential multi-scale &amp; multi-cadenced data contemporaneously with SMILE</a:t>
            </a:r>
          </a:p>
        </p:txBody>
      </p:sp>
      <p:grpSp>
        <p:nvGrpSpPr>
          <p:cNvPr id="658" name="Group"/>
          <p:cNvGrpSpPr/>
          <p:nvPr/>
        </p:nvGrpSpPr>
        <p:grpSpPr>
          <a:xfrm>
            <a:off x="2254028" y="2272857"/>
            <a:ext cx="3858365" cy="2893774"/>
            <a:chOff x="0" y="0"/>
            <a:chExt cx="3858364" cy="2893773"/>
          </a:xfrm>
        </p:grpSpPr>
        <p:pic>
          <p:nvPicPr>
            <p:cNvPr id="654" name="nasa_main_magnetosphere2-unlabeled_full.jpg" descr="nasa_main_magnetosphere2-unlabeled_full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858365" cy="28937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5" name="Rectangle"/>
            <p:cNvSpPr/>
            <p:nvPr/>
          </p:nvSpPr>
          <p:spPr>
            <a:xfrm>
              <a:off x="886419" y="1095696"/>
              <a:ext cx="304944" cy="794498"/>
            </a:xfrm>
            <a:prstGeom prst="rect">
              <a:avLst/>
            </a:prstGeom>
            <a:noFill/>
            <a:ln w="63500" cap="flat">
              <a:solidFill>
                <a:srgbClr val="8881F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56" name="SMILE: SXI &amp; UVI"/>
            <p:cNvSpPr txBox="1"/>
            <p:nvPr/>
          </p:nvSpPr>
          <p:spPr>
            <a:xfrm>
              <a:off x="489662" y="540330"/>
              <a:ext cx="1635863" cy="3370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rmAutofit fontScale="100000" lnSpcReduction="0"/>
            </a:bodyPr>
            <a:lstStyle>
              <a:lvl1pPr defTabSz="245363">
                <a:defRPr sz="1512">
                  <a:solidFill>
                    <a:srgbClr val="8881F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SMILE: SXI &amp; UVI</a:t>
              </a:r>
            </a:p>
          </p:txBody>
        </p:sp>
        <p:sp>
          <p:nvSpPr>
            <p:cNvPr id="657" name="Rectangle"/>
            <p:cNvSpPr/>
            <p:nvPr/>
          </p:nvSpPr>
          <p:spPr>
            <a:xfrm>
              <a:off x="1416395" y="1359334"/>
              <a:ext cx="304944" cy="122895"/>
            </a:xfrm>
            <a:prstGeom prst="rect">
              <a:avLst/>
            </a:prstGeom>
            <a:noFill/>
            <a:ln w="63500" cap="flat">
              <a:solidFill>
                <a:srgbClr val="8881F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pic>
        <p:nvPicPr>
          <p:cNvPr id="6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1841" y="8086416"/>
            <a:ext cx="2320167" cy="1417729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Line"/>
          <p:cNvSpPr/>
          <p:nvPr/>
        </p:nvSpPr>
        <p:spPr>
          <a:xfrm flipV="1">
            <a:off x="3898878" y="3086704"/>
            <a:ext cx="3259325" cy="682371"/>
          </a:xfrm>
          <a:prstGeom prst="line">
            <a:avLst/>
          </a:prstGeom>
          <a:ln w="38100">
            <a:solidFill>
              <a:srgbClr val="F9C6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6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80625" y="8023613"/>
            <a:ext cx="2866690" cy="154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supermag_network.jpg" descr="supermag_network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17466" y="8329767"/>
            <a:ext cx="1903564" cy="93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eiscat_svalbard.jpg" descr="eiscat_svalbard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2325" y="8161482"/>
            <a:ext cx="1690129" cy="1267597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Ionosphere response: large, medium, &amp; fine scale"/>
          <p:cNvSpPr txBox="1"/>
          <p:nvPr/>
        </p:nvSpPr>
        <p:spPr>
          <a:xfrm>
            <a:off x="6867712" y="2062041"/>
            <a:ext cx="462479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Ionosphere response: large, medium, &amp; fine scale</a:t>
            </a:r>
          </a:p>
        </p:txBody>
      </p:sp>
      <p:pic>
        <p:nvPicPr>
          <p:cNvPr id="665" name="unis_kho_svalbaard.jpg" descr="unis_kho_svalbaard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92043" y="8441922"/>
            <a:ext cx="924169" cy="706717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Magnetosphere response: in situ, e.g. currents, particles"/>
          <p:cNvSpPr txBox="1"/>
          <p:nvPr/>
        </p:nvSpPr>
        <p:spPr>
          <a:xfrm>
            <a:off x="237652" y="2786539"/>
            <a:ext cx="149335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Magnetosphere response: in situ, e.g. currents, particles</a:t>
            </a:r>
          </a:p>
        </p:txBody>
      </p:sp>
      <p:sp>
        <p:nvSpPr>
          <p:cNvPr id="667" name="Line"/>
          <p:cNvSpPr/>
          <p:nvPr/>
        </p:nvSpPr>
        <p:spPr>
          <a:xfrm>
            <a:off x="1781666" y="3579108"/>
            <a:ext cx="1052069" cy="281272"/>
          </a:xfrm>
          <a:prstGeom prst="line">
            <a:avLst/>
          </a:prstGeom>
          <a:ln w="38100">
            <a:solidFill>
              <a:srgbClr val="F9C6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8" name="Line"/>
          <p:cNvSpPr/>
          <p:nvPr/>
        </p:nvSpPr>
        <p:spPr>
          <a:xfrm flipH="1">
            <a:off x="3794507" y="3925171"/>
            <a:ext cx="1" cy="1728812"/>
          </a:xfrm>
          <a:prstGeom prst="line">
            <a:avLst/>
          </a:prstGeom>
          <a:ln w="38100">
            <a:solidFill>
              <a:srgbClr val="F9C6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9" name="Inter-hemispheric response of ionosphere"/>
          <p:cNvSpPr txBox="1"/>
          <p:nvPr/>
        </p:nvSpPr>
        <p:spPr>
          <a:xfrm>
            <a:off x="1961444" y="5668565"/>
            <a:ext cx="402712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1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Inter-hemispheric response of ionosphere</a:t>
            </a:r>
          </a:p>
        </p:txBody>
      </p:sp>
      <p:pic>
        <p:nvPicPr>
          <p:cNvPr id="67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12771" y="8513039"/>
            <a:ext cx="653613" cy="564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smile_gbss_wg_schematic.png" descr="smile_gbss_wg_schematic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35933" y="2482541"/>
            <a:ext cx="2599247" cy="3611545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UK-led working group: 27 members, 6 countries, diverse projects"/>
          <p:cNvSpPr txBox="1"/>
          <p:nvPr/>
        </p:nvSpPr>
        <p:spPr>
          <a:xfrm>
            <a:off x="10392433" y="3681354"/>
            <a:ext cx="214906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>
                <a:solidFill>
                  <a:srgbClr val="1497F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UK-led working group: 27 members, 6 countries, diverse projects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he X-ray sky: all sky ma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all sky maps</a:t>
            </a:r>
          </a:p>
        </p:txBody>
      </p:sp>
      <p:pic>
        <p:nvPicPr>
          <p:cNvPr id="236" name="rass_quarter_kev_map_highres.tiff" descr="rass_quarter_kev_map_highre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3727" y="1992789"/>
            <a:ext cx="6792802" cy="4077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11251" y="2292544"/>
            <a:ext cx="2235175" cy="3478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he discover of solar wind charge exchange X-ray emission has led to:…"/>
          <p:cNvSpPr txBox="1"/>
          <p:nvPr/>
        </p:nvSpPr>
        <p:spPr>
          <a:xfrm>
            <a:off x="462110" y="2086161"/>
            <a:ext cx="12423613" cy="736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discover of 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solar wind charge exchange X-ray</a:t>
            </a:r>
            <a:r>
              <a:t> emission has led to:</a:t>
            </a:r>
          </a:p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649653" indent="-205153" algn="l" defTabSz="821531">
              <a:spcBef>
                <a:spcPts val="100"/>
              </a:spcBef>
              <a:buSzPct val="100000"/>
              <a:buChar char="•"/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X-ray investigations of Solar System bodies</a:t>
            </a:r>
          </a:p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649653" indent="-205153" algn="l" defTabSz="821531">
              <a:spcBef>
                <a:spcPts val="100"/>
              </a:spcBef>
              <a:buSzPct val="100000"/>
              <a:buChar char="•"/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better understanding of the sources of the X-ray background for X-ray astronomers</a:t>
            </a:r>
          </a:p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649653" indent="-205153" algn="l" defTabSz="821531">
              <a:spcBef>
                <a:spcPts val="100"/>
              </a:spcBef>
              <a:buSzPct val="100000"/>
              <a:buChar char="•"/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 opportunity to use this X-ray emission to study geospace</a:t>
            </a:r>
          </a:p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SMILE</a:t>
            </a:r>
            <a:r>
              <a:t> (#SMILEesacas) will:</a:t>
            </a:r>
          </a:p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690684" indent="-246184" algn="l" defTabSz="821531">
              <a:spcBef>
                <a:spcPts val="100"/>
              </a:spcBef>
              <a:buSzPct val="100000"/>
              <a:buChar char="•"/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Image the magnetospause whilst simultaneously imaging the ionosphere, plus in situ</a:t>
            </a:r>
          </a:p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690684" indent="-246184" algn="l" defTabSz="821531">
              <a:spcBef>
                <a:spcPts val="100"/>
              </a:spcBef>
              <a:buSzPct val="100000"/>
              <a:buChar char="•"/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Be launched in November 2023</a:t>
            </a:r>
          </a:p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690684" indent="-246184" algn="l" defTabSz="821531">
              <a:spcBef>
                <a:spcPts val="100"/>
              </a:spcBef>
              <a:buSzPct val="100000"/>
              <a:buChar char="•"/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Benefits from a better understanding of the neutral exosphere</a:t>
            </a:r>
          </a:p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marL="690684" indent="-246184" algn="l" defTabSz="821531">
              <a:spcBef>
                <a:spcPts val="100"/>
              </a:spcBef>
              <a:buSzPct val="100000"/>
              <a:buChar char="•"/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Is a fantastic chance for the solar-terrestrial and X-ray communities to work together</a:t>
            </a:r>
          </a:p>
          <a:p>
            <a:pPr algn="l" defTabSz="821531">
              <a:spcBef>
                <a:spcPts val="100"/>
              </a:spcBef>
              <a:def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5" name="Conclu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XMM-Newton: archival study, extra summa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XMM-Newton: archival study, extra summaries</a:t>
            </a:r>
          </a:p>
        </p:txBody>
      </p:sp>
      <p:pic>
        <p:nvPicPr>
          <p:cNvPr id="6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136" y="2272794"/>
            <a:ext cx="5232128" cy="3861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2049" y="2614717"/>
            <a:ext cx="5053702" cy="3406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SUSI: building up auroral pictu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SSUSI: building up auroral pictures</a:t>
            </a:r>
          </a:p>
        </p:txBody>
      </p:sp>
      <p:pic>
        <p:nvPicPr>
          <p:cNvPr id="683" name="ssusi_swath1_2_3.png" descr="ssusi_swath1_2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3229" y="3464031"/>
            <a:ext cx="3862398" cy="3868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ssusi_swath1_2.png" descr="ssusi_swath1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4780" y="3464031"/>
            <a:ext cx="3862397" cy="3868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ssusi_swath1.png" descr="ssusi_swath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829" y="3464031"/>
            <a:ext cx="3860801" cy="3866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ky background subtraction: 16-Oct-200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Sky background subtraction: 16-Oct-2001</a:t>
            </a:r>
          </a:p>
        </p:txBody>
      </p:sp>
      <p:pic>
        <p:nvPicPr>
          <p:cNvPr id="6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3068" y="2248026"/>
            <a:ext cx="6008074" cy="3374107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Sky background for 16-Oct-2001 is bright, along Galactic plane…"/>
          <p:cNvSpPr txBox="1"/>
          <p:nvPr/>
        </p:nvSpPr>
        <p:spPr>
          <a:xfrm>
            <a:off x="1155315" y="6377802"/>
            <a:ext cx="11319583" cy="305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2000"/>
              </a:spcBef>
              <a:defRPr b="1" sz="24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Sky background for 16-Oct-2001 is bright, along Galactic plane</a:t>
            </a:r>
          </a:p>
          <a:p>
            <a:pPr algn="l">
              <a:spcBef>
                <a:spcPts val="2000"/>
              </a:spcBef>
              <a:defRPr b="1" sz="24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Model background before 06:00 UT, using Xspec</a:t>
            </a:r>
          </a:p>
          <a:p>
            <a:pPr algn="l">
              <a:spcBef>
                <a:spcPts val="2000"/>
              </a:spcBef>
              <a:defRPr b="1" sz="24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Absorbed polar law + (nh * APEC) + APEC</a:t>
            </a:r>
          </a:p>
          <a:p>
            <a:pPr algn="l">
              <a:spcBef>
                <a:spcPts val="2000"/>
              </a:spcBef>
              <a:defRPr b="1" sz="24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Sky background plus instrument particle background is 135 counts per 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he X-ray sky: all sky ma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all sky maps</a:t>
            </a:r>
          </a:p>
        </p:txBody>
      </p:sp>
      <p:pic>
        <p:nvPicPr>
          <p:cNvPr id="240" name="rass_quarter_kev_map_highres.tiff" descr="rass_quarter_kev_map_highre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3727" y="1992789"/>
            <a:ext cx="6792802" cy="4077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Upper-Panel-RASS-map-of-the-1-4-keV-sky-before-the-removal-of-Long-Term-Enhancements.png" descr="Upper-Panel-RASS-map-of-the-1-4-keV-sky-before-the-removal-of-Long-Term-Enhancements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0022"/>
          <a:stretch>
            <a:fillRect/>
          </a:stretch>
        </p:blipFill>
        <p:spPr>
          <a:xfrm>
            <a:off x="2853870" y="6088544"/>
            <a:ext cx="6792710" cy="3430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he X-ray sky: long-term enhanc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long-term enhancements</a:t>
            </a:r>
          </a:p>
        </p:txBody>
      </p:sp>
      <p:pic>
        <p:nvPicPr>
          <p:cNvPr id="244" name="Upper-Panel-RASS-map-of-the-1-4-keV-sky-before-the-removal-of-Long-Term-Enhancements.png" descr="Upper-Panel-RASS-map-of-the-1-4-keV-sky-before-the-removal-of-Long-Term-Enhancements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22"/>
          <a:stretch>
            <a:fillRect/>
          </a:stretch>
        </p:blipFill>
        <p:spPr>
          <a:xfrm>
            <a:off x="381603" y="2065663"/>
            <a:ext cx="6792711" cy="34307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" name="Group"/>
          <p:cNvGrpSpPr/>
          <p:nvPr/>
        </p:nvGrpSpPr>
        <p:grpSpPr>
          <a:xfrm>
            <a:off x="846716" y="5872813"/>
            <a:ext cx="11016465" cy="3430589"/>
            <a:chOff x="0" y="0"/>
            <a:chExt cx="11016464" cy="3430587"/>
          </a:xfrm>
        </p:grpSpPr>
        <p:sp>
          <p:nvSpPr>
            <p:cNvPr id="245" name="Rectangle"/>
            <p:cNvSpPr/>
            <p:nvPr/>
          </p:nvSpPr>
          <p:spPr>
            <a:xfrm>
              <a:off x="0" y="0"/>
              <a:ext cx="11016465" cy="34305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4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511" y="245003"/>
              <a:ext cx="10804488" cy="2940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8" name="X-rays: black…"/>
          <p:cNvSpPr txBox="1"/>
          <p:nvPr/>
        </p:nvSpPr>
        <p:spPr>
          <a:xfrm>
            <a:off x="8311735" y="4869578"/>
            <a:ext cx="3179667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X-rays: black</a:t>
            </a:r>
          </a:p>
          <a:p>
            <a:pPr algn="l" defTabSz="821531">
              <a:defRPr b="1" sz="2000">
                <a:solidFill>
                  <a:srgbClr val="1497F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Solar wind flux</a:t>
            </a:r>
          </a:p>
          <a:p>
            <a:pPr algn="l" defTabSz="821531">
              <a:defRPr b="1" sz="2000">
                <a:solidFill>
                  <a:srgbClr val="97181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Solar wind protons</a:t>
            </a:r>
          </a:p>
        </p:txBody>
      </p:sp>
      <p:sp>
        <p:nvSpPr>
          <p:cNvPr id="249" name="Kuntz 2015, Freyberg 1994"/>
          <p:cNvSpPr txBox="1"/>
          <p:nvPr/>
        </p:nvSpPr>
        <p:spPr>
          <a:xfrm>
            <a:off x="970085" y="9009778"/>
            <a:ext cx="5615554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Kuntz 2015, Freyberg 1994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he X-ray sky: comets as X-ray emit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comets as X-ray emitters</a:t>
            </a:r>
          </a:p>
        </p:txBody>
      </p:sp>
      <p:pic>
        <p:nvPicPr>
          <p:cNvPr id="252" name="hyakutake_zubenel_nasa_apod.jpg" descr="hyakutake_zubenel_nasa_apo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294" y="2120592"/>
            <a:ext cx="5339840" cy="4153208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Comet: Hyakutake 1996 B2"/>
          <p:cNvSpPr txBox="1"/>
          <p:nvPr/>
        </p:nvSpPr>
        <p:spPr>
          <a:xfrm>
            <a:off x="643423" y="6571815"/>
            <a:ext cx="5243582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Comet: Hyakutake 1996 B2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he X-ray sky: comets as X-ray emit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X-ray sky: comets as X-ray emitters</a:t>
            </a:r>
          </a:p>
        </p:txBody>
      </p:sp>
      <p:pic>
        <p:nvPicPr>
          <p:cNvPr id="256" name="hyakutake_zubenel_nasa_apod.jpg" descr="hyakutake_zubenel_nasa_apo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294" y="2120592"/>
            <a:ext cx="5339840" cy="415320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Lisse et al. 1996 - cometary X-rays related to solar wind?"/>
          <p:cNvSpPr txBox="1"/>
          <p:nvPr/>
        </p:nvSpPr>
        <p:spPr>
          <a:xfrm>
            <a:off x="6587647" y="6537290"/>
            <a:ext cx="5946196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Lisse et al. 1996 - cometary X-rays related to solar wind?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5830" y="2056976"/>
            <a:ext cx="5946197" cy="428044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Comet: Hyakutake 1996 B2"/>
          <p:cNvSpPr txBox="1"/>
          <p:nvPr/>
        </p:nvSpPr>
        <p:spPr>
          <a:xfrm>
            <a:off x="643423" y="6571815"/>
            <a:ext cx="5243582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Comet: Hyakutake 1996 B2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BCBCB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ight"/>
        <a:ea typeface="Helvetica Neue Light"/>
        <a:cs typeface="Helvetica Neue Light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BCBCB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