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78" r:id="rId2"/>
    <p:sldId id="479" r:id="rId3"/>
    <p:sldId id="480" r:id="rId4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FF3300"/>
    <a:srgbClr val="DD2C09"/>
    <a:srgbClr val="DE5A08"/>
    <a:srgbClr val="E04406"/>
    <a:srgbClr val="FF6600"/>
    <a:srgbClr val="2F09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838" autoAdjust="0"/>
    <p:restoredTop sz="94643" autoAdjust="0"/>
  </p:normalViewPr>
  <p:slideViewPr>
    <p:cSldViewPr showGuides="1">
      <p:cViewPr>
        <p:scale>
          <a:sx n="70" d="100"/>
          <a:sy n="70" d="100"/>
        </p:scale>
        <p:origin x="-149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6FED5-CBCF-4894-83F1-D1C965A92272}" type="datetimeFigureOut">
              <a:rPr lang="en-GB" smtClean="0"/>
              <a:t>08/02/2017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DF542-1E0E-46F4-90F5-358ADA171D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574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85489-F946-42A6-9074-E67CA07B5043}" type="datetimeFigureOut">
              <a:rPr lang="en-GB" smtClean="0"/>
              <a:pPr/>
              <a:t>08/02/2017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94B39-98C1-4F81-8574-2578A3B5D2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944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7F109-BF42-4057-9412-1B20E032E5F3}" type="datetimeFigureOut">
              <a:rPr lang="en-GB" smtClean="0"/>
              <a:pPr/>
              <a:t>08/02/2017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8D10-75E4-42EA-B371-4D1D07774C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7F109-BF42-4057-9412-1B20E032E5F3}" type="datetimeFigureOut">
              <a:rPr lang="en-GB" smtClean="0"/>
              <a:pPr/>
              <a:t>08/02/2017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8D10-75E4-42EA-B371-4D1D07774C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7F109-BF42-4057-9412-1B20E032E5F3}" type="datetimeFigureOut">
              <a:rPr lang="en-GB" smtClean="0"/>
              <a:pPr/>
              <a:t>08/02/2017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8D10-75E4-42EA-B371-4D1D07774C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7F109-BF42-4057-9412-1B20E032E5F3}" type="datetimeFigureOut">
              <a:rPr lang="en-GB" smtClean="0"/>
              <a:pPr/>
              <a:t>08/02/2017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8D10-75E4-42EA-B371-4D1D07774C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7F109-BF42-4057-9412-1B20E032E5F3}" type="datetimeFigureOut">
              <a:rPr lang="en-GB" smtClean="0"/>
              <a:pPr/>
              <a:t>08/02/2017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8D10-75E4-42EA-B371-4D1D07774C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7F109-BF42-4057-9412-1B20E032E5F3}" type="datetimeFigureOut">
              <a:rPr lang="en-GB" smtClean="0"/>
              <a:pPr/>
              <a:t>08/02/2017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8D10-75E4-42EA-B371-4D1D07774C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7F109-BF42-4057-9412-1B20E032E5F3}" type="datetimeFigureOut">
              <a:rPr lang="en-GB" smtClean="0"/>
              <a:pPr/>
              <a:t>08/02/2017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8D10-75E4-42EA-B371-4D1D07774C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7F109-BF42-4057-9412-1B20E032E5F3}" type="datetimeFigureOut">
              <a:rPr lang="en-GB" smtClean="0"/>
              <a:pPr/>
              <a:t>08/02/2017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8D10-75E4-42EA-B371-4D1D07774C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7F109-BF42-4057-9412-1B20E032E5F3}" type="datetimeFigureOut">
              <a:rPr lang="en-GB" smtClean="0"/>
              <a:pPr/>
              <a:t>08/02/2017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8D10-75E4-42EA-B371-4D1D07774C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7F109-BF42-4057-9412-1B20E032E5F3}" type="datetimeFigureOut">
              <a:rPr lang="en-GB" smtClean="0"/>
              <a:pPr/>
              <a:t>08/02/2017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8D10-75E4-42EA-B371-4D1D07774C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7F109-BF42-4057-9412-1B20E032E5F3}" type="datetimeFigureOut">
              <a:rPr lang="en-GB" smtClean="0"/>
              <a:pPr/>
              <a:t>08/02/2017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8D10-75E4-42EA-B371-4D1D07774C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7F109-BF42-4057-9412-1B20E032E5F3}" type="datetimeFigureOut">
              <a:rPr lang="en-GB" smtClean="0"/>
              <a:pPr/>
              <a:t>08/02/2017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B8D10-75E4-42EA-B371-4D1D07774C3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3317" name="TextBox 9"/>
          <p:cNvSpPr txBox="1">
            <a:spLocks noChangeArrowheads="1"/>
          </p:cNvSpPr>
          <p:nvPr/>
        </p:nvSpPr>
        <p:spPr bwMode="auto">
          <a:xfrm>
            <a:off x="395536" y="272842"/>
            <a:ext cx="828092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GB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ESA M6 – What is the long-term plan?  </a:t>
            </a:r>
            <a:endParaRPr lang="en-GB" alt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5730" y="1146224"/>
            <a:ext cx="677855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u="sng" dirty="0" smtClean="0">
                <a:solidFill>
                  <a:schemeClr val="bg1">
                    <a:lumMod val="95000"/>
                  </a:schemeClr>
                </a:solidFill>
              </a:rPr>
              <a:t>Background</a:t>
            </a:r>
            <a:r>
              <a:rPr lang="en-GB" sz="2400" dirty="0" smtClean="0">
                <a:solidFill>
                  <a:schemeClr val="bg1">
                    <a:lumMod val="95000"/>
                  </a:schemeClr>
                </a:solidFill>
              </a:rPr>
              <a:t> – our first Solar Orbiter meeting </a:t>
            </a:r>
            <a:r>
              <a:rPr lang="en-GB" sz="2400" dirty="0" smtClean="0">
                <a:solidFill>
                  <a:schemeClr val="bg1">
                    <a:lumMod val="95000"/>
                  </a:schemeClr>
                </a:solidFill>
              </a:rPr>
              <a:t>was in </a:t>
            </a:r>
            <a:r>
              <a:rPr lang="en-GB" sz="2400" dirty="0" smtClean="0">
                <a:solidFill>
                  <a:schemeClr val="bg1">
                    <a:lumMod val="95000"/>
                  </a:schemeClr>
                </a:solidFill>
              </a:rPr>
              <a:t>1998. Launch now planned for 2018.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bg1">
                  <a:lumMod val="9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u="sng" dirty="0" smtClean="0">
                <a:solidFill>
                  <a:schemeClr val="bg1">
                    <a:lumMod val="95000"/>
                  </a:schemeClr>
                </a:solidFill>
              </a:rPr>
              <a:t>Question</a:t>
            </a:r>
            <a:r>
              <a:rPr lang="en-GB" sz="2400" dirty="0" smtClean="0">
                <a:solidFill>
                  <a:schemeClr val="bg1">
                    <a:lumMod val="95000"/>
                  </a:schemeClr>
                </a:solidFill>
              </a:rPr>
              <a:t> – where is the next big solar  mission coming from?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bg1">
                    <a:lumMod val="95000"/>
                  </a:schemeClr>
                </a:solidFill>
              </a:rPr>
              <a:t>Where is the next SOHO, </a:t>
            </a:r>
            <a:r>
              <a:rPr lang="en-GB" sz="2000" dirty="0" err="1" smtClean="0">
                <a:solidFill>
                  <a:schemeClr val="bg1">
                    <a:lumMod val="95000"/>
                  </a:schemeClr>
                </a:solidFill>
              </a:rPr>
              <a:t>Hinode</a:t>
            </a:r>
            <a:r>
              <a:rPr lang="en-GB" sz="2000" dirty="0" smtClean="0">
                <a:solidFill>
                  <a:schemeClr val="bg1">
                    <a:lumMod val="95000"/>
                  </a:schemeClr>
                </a:solidFill>
              </a:rPr>
              <a:t>, STEREO?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bg1">
                    <a:lumMod val="95000"/>
                  </a:schemeClr>
                </a:solidFill>
              </a:rPr>
              <a:t>We have Solar Orbiter, but the next missions should be lined 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bg1">
                  <a:lumMod val="9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u="sng" dirty="0" smtClean="0">
                <a:solidFill>
                  <a:schemeClr val="bg1">
                    <a:lumMod val="95000"/>
                  </a:schemeClr>
                </a:solidFill>
              </a:rPr>
              <a:t>M4 &amp; M5</a:t>
            </a:r>
            <a:r>
              <a:rPr lang="en-GB" sz="2400" dirty="0" smtClean="0">
                <a:solidFill>
                  <a:schemeClr val="bg1">
                    <a:lumMod val="95000"/>
                  </a:schemeClr>
                </a:solidFill>
              </a:rPr>
              <a:t> – M4 down to 3 missions (no solar) awaiting selection; M5 proposals in, awaiting assessment phase (no solar)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bg1">
                    <a:lumMod val="95000"/>
                  </a:schemeClr>
                </a:solidFill>
              </a:rPr>
              <a:t>Anticipated schedule has slipped.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bg1">
                    <a:lumMod val="95000"/>
                  </a:schemeClr>
                </a:solidFill>
              </a:rPr>
              <a:t>April workshop with SPC with recommend new </a:t>
            </a:r>
            <a:r>
              <a:rPr lang="en-GB" sz="2000" dirty="0" smtClean="0">
                <a:solidFill>
                  <a:schemeClr val="bg1">
                    <a:lumMod val="95000"/>
                  </a:schemeClr>
                </a:solidFill>
              </a:rPr>
              <a:t>schedule </a:t>
            </a:r>
            <a:r>
              <a:rPr lang="en-GB" sz="2000" dirty="0" smtClean="0">
                <a:solidFill>
                  <a:schemeClr val="bg1">
                    <a:lumMod val="95000"/>
                  </a:schemeClr>
                </a:solidFill>
              </a:rPr>
              <a:t>(M4 selection endorsement at Nov SPC; M5 assessment phase starting in autumn?)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7" t="8061" r="67460" b="8253"/>
          <a:stretch/>
        </p:blipFill>
        <p:spPr>
          <a:xfrm>
            <a:off x="7086600" y="1146224"/>
            <a:ext cx="2093912" cy="573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34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3317" name="TextBox 9"/>
          <p:cNvSpPr txBox="1">
            <a:spLocks noChangeArrowheads="1"/>
          </p:cNvSpPr>
          <p:nvPr/>
        </p:nvSpPr>
        <p:spPr bwMode="auto">
          <a:xfrm>
            <a:off x="395536" y="272842"/>
            <a:ext cx="828092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GB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ESA M6 – What is the long-term plan?  </a:t>
            </a:r>
            <a:endParaRPr lang="en-GB" alt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5730" y="1146224"/>
            <a:ext cx="685056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u="sng" dirty="0" smtClean="0">
                <a:solidFill>
                  <a:schemeClr val="bg1">
                    <a:lumMod val="95000"/>
                  </a:schemeClr>
                </a:solidFill>
              </a:rPr>
              <a:t>M6?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>
                    <a:lumMod val="95000"/>
                  </a:schemeClr>
                </a:solidFill>
              </a:rPr>
              <a:t>Not imminent  - time to prepare? Noting, potential 2030+ launch and lead time experience.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bg1">
                  <a:lumMod val="95000"/>
                </a:schemeClr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>
                    <a:lumMod val="95000"/>
                  </a:schemeClr>
                </a:solidFill>
              </a:rPr>
              <a:t>How does NGSPM fit in? Solar-C?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>
                    <a:lumMod val="95000"/>
                  </a:schemeClr>
                </a:solidFill>
              </a:rPr>
              <a:t>The UK took a leading role in Solar Orbiter, SOHO, STEREO, </a:t>
            </a:r>
            <a:r>
              <a:rPr lang="en-GB" sz="2400" dirty="0" err="1" smtClean="0">
                <a:solidFill>
                  <a:schemeClr val="bg1">
                    <a:lumMod val="95000"/>
                  </a:schemeClr>
                </a:solidFill>
              </a:rPr>
              <a:t>Hinode</a:t>
            </a:r>
            <a:r>
              <a:rPr lang="en-GB" sz="2400" dirty="0" smtClean="0">
                <a:solidFill>
                  <a:schemeClr val="bg1">
                    <a:lumMod val="95000"/>
                  </a:schemeClr>
                </a:solidFill>
              </a:rPr>
              <a:t> etc.. </a:t>
            </a:r>
            <a:r>
              <a:rPr lang="en-GB" sz="2400" dirty="0">
                <a:solidFill>
                  <a:schemeClr val="bg1">
                    <a:lumMod val="95000"/>
                  </a:schemeClr>
                </a:solidFill>
              </a:rPr>
              <a:t>f</a:t>
            </a:r>
            <a:r>
              <a:rPr lang="en-GB" sz="2400" dirty="0" smtClean="0">
                <a:solidFill>
                  <a:schemeClr val="bg1">
                    <a:lumMod val="95000"/>
                  </a:schemeClr>
                </a:solidFill>
              </a:rPr>
              <a:t>rom conception – we benefited because we could shape the mission to the UK’s strengths (science &amp; instruments)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bg1">
                  <a:lumMod val="95000"/>
                </a:schemeClr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bg1">
                  <a:lumMod val="95000"/>
                </a:schemeClr>
              </a:solidFill>
            </a:endParaRPr>
          </a:p>
          <a:p>
            <a:endParaRPr lang="en-GB" sz="24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7" t="8061" r="67460" b="8253"/>
          <a:stretch/>
        </p:blipFill>
        <p:spPr>
          <a:xfrm>
            <a:off x="7086600" y="1146224"/>
            <a:ext cx="2093912" cy="573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08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3317" name="TextBox 9"/>
          <p:cNvSpPr txBox="1">
            <a:spLocks noChangeArrowheads="1"/>
          </p:cNvSpPr>
          <p:nvPr/>
        </p:nvSpPr>
        <p:spPr bwMode="auto">
          <a:xfrm>
            <a:off x="395536" y="272842"/>
            <a:ext cx="828092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GB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ESA M6 – What is the long-term plan?  </a:t>
            </a:r>
            <a:endParaRPr lang="en-GB" alt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5730" y="1146224"/>
            <a:ext cx="670087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u="sng" dirty="0" smtClean="0">
                <a:solidFill>
                  <a:schemeClr val="bg1">
                    <a:lumMod val="95000"/>
                  </a:schemeClr>
                </a:solidFill>
              </a:rPr>
              <a:t>Other opportunities?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u="sng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>
                    <a:lumMod val="95000"/>
                  </a:schemeClr>
                </a:solidFill>
              </a:rPr>
              <a:t>NASA SMEX/MIDEX?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>
                    <a:lumMod val="95000"/>
                  </a:schemeClr>
                </a:solidFill>
              </a:rPr>
              <a:t>NGSPM/Solar-C  (if not M6)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bg1">
                  <a:lumMod val="95000"/>
                </a:schemeClr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>
                    <a:lumMod val="95000"/>
                  </a:schemeClr>
                </a:solidFill>
              </a:rPr>
              <a:t>UKSA reluctance for </a:t>
            </a:r>
            <a:r>
              <a:rPr lang="en-GB" sz="2400" dirty="0" err="1" smtClean="0">
                <a:solidFill>
                  <a:schemeClr val="bg1">
                    <a:lumMod val="95000"/>
                  </a:schemeClr>
                </a:solidFill>
              </a:rPr>
              <a:t>bilaterals</a:t>
            </a:r>
            <a:endParaRPr lang="en-GB" sz="24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bg1">
                  <a:lumMod val="9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u="sng" dirty="0" smtClean="0">
                <a:solidFill>
                  <a:schemeClr val="bg1">
                    <a:lumMod val="95000"/>
                  </a:schemeClr>
                </a:solidFill>
              </a:rPr>
              <a:t>Actions?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>
                    <a:lumMod val="95000"/>
                  </a:schemeClr>
                </a:solidFill>
              </a:rPr>
              <a:t>We should set up a task group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>
                    <a:lumMod val="95000"/>
                  </a:schemeClr>
                </a:solidFill>
              </a:rPr>
              <a:t>to explore M6 for UK, reporting to SSAP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>
                    <a:lumMod val="95000"/>
                  </a:schemeClr>
                </a:solidFill>
              </a:rPr>
              <a:t>t</a:t>
            </a:r>
            <a:r>
              <a:rPr lang="en-GB" sz="2400" dirty="0" smtClean="0">
                <a:solidFill>
                  <a:schemeClr val="bg1">
                    <a:lumMod val="95000"/>
                  </a:schemeClr>
                </a:solidFill>
              </a:rPr>
              <a:t>o consider </a:t>
            </a:r>
            <a:r>
              <a:rPr lang="en-GB" sz="2400" dirty="0" err="1" smtClean="0">
                <a:solidFill>
                  <a:schemeClr val="bg1">
                    <a:lumMod val="95000"/>
                  </a:schemeClr>
                </a:solidFill>
              </a:rPr>
              <a:t>bilaterals</a:t>
            </a:r>
            <a:r>
              <a:rPr lang="en-GB" sz="2400" dirty="0" smtClean="0">
                <a:solidFill>
                  <a:schemeClr val="bg1">
                    <a:lumMod val="95000"/>
                  </a:schemeClr>
                </a:solidFill>
              </a:rPr>
              <a:t> – with SSAP pressing (through Science Board) for relaxation of UKSA stand on ESA</a:t>
            </a:r>
            <a:endParaRPr lang="en-GB" sz="2400" dirty="0">
              <a:solidFill>
                <a:schemeClr val="bg1">
                  <a:lumMod val="95000"/>
                </a:schemeClr>
              </a:solidFill>
            </a:endParaRPr>
          </a:p>
          <a:p>
            <a:endParaRPr lang="en-GB" sz="24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7" t="8061" r="67460" b="8253"/>
          <a:stretch/>
        </p:blipFill>
        <p:spPr>
          <a:xfrm>
            <a:off x="7086600" y="1146224"/>
            <a:ext cx="2093912" cy="573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28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5391</TotalTime>
  <Words>252</Words>
  <Application>Microsoft Office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Authorised User</dc:creator>
  <cp:lastModifiedBy>Authorised User</cp:lastModifiedBy>
  <cp:revision>338</cp:revision>
  <cp:lastPrinted>2015-01-07T11:29:10Z</cp:lastPrinted>
  <dcterms:created xsi:type="dcterms:W3CDTF">2012-09-17T15:55:14Z</dcterms:created>
  <dcterms:modified xsi:type="dcterms:W3CDTF">2017-02-08T11:19:29Z</dcterms:modified>
</cp:coreProperties>
</file>