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9" r:id="rId2"/>
    <p:sldId id="300" r:id="rId3"/>
    <p:sldId id="301" r:id="rId4"/>
    <p:sldId id="305" r:id="rId5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08" autoAdjust="0"/>
    <p:restoredTop sz="89187" autoAdjust="0"/>
  </p:normalViewPr>
  <p:slideViewPr>
    <p:cSldViewPr>
      <p:cViewPr>
        <p:scale>
          <a:sx n="70" d="100"/>
          <a:sy n="70" d="100"/>
        </p:scale>
        <p:origin x="-634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533"/>
    </p:cViewPr>
  </p:sorterViewPr>
  <p:notesViewPr>
    <p:cSldViewPr>
      <p:cViewPr varScale="1">
        <p:scale>
          <a:sx n="52" d="100"/>
          <a:sy n="52" d="100"/>
        </p:scale>
        <p:origin x="-2940" y="-7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25" cy="497205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93" y="0"/>
            <a:ext cx="2949525" cy="497205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12404C8A-9B60-43AF-B46A-B0889F097BFE}" type="datetimeFigureOut">
              <a:rPr lang="en-GB" smtClean="0"/>
              <a:pPr/>
              <a:t>08/02/2017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302"/>
            <a:ext cx="2949525" cy="497205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93" y="9445302"/>
            <a:ext cx="2949525" cy="497205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DF52BC16-F5B3-4180-BBF6-0E84D3518B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15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73637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6" y="4723448"/>
            <a:ext cx="4990783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2" tIns="45921" rIns="91842" bIns="459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42" tIns="45921" rIns="91842" bIns="4592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fld id="{2BDBA644-4439-4DFD-9097-FEB0FC395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26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250E7-3CEA-43F3-AA2D-76C460471E5D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2" tIns="45921" rIns="91842" bIns="45921" anchor="b"/>
          <a:lstStyle/>
          <a:p>
            <a:pPr algn="r"/>
            <a:fld id="{E5D0754C-65B7-460C-B033-4931732B77D6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3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250E7-3CEA-43F3-AA2D-76C460471E5D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2" tIns="45921" rIns="91842" bIns="45921" anchor="b"/>
          <a:lstStyle/>
          <a:p>
            <a:pPr algn="r"/>
            <a:fld id="{E5D0754C-65B7-460C-B033-4931732B77D6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3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250E7-3CEA-43F3-AA2D-76C460471E5D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2" tIns="45921" rIns="91842" bIns="45921" anchor="b"/>
          <a:lstStyle/>
          <a:p>
            <a:pPr algn="r"/>
            <a:fld id="{E5D0754C-65B7-460C-B033-4931732B77D6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3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250E7-3CEA-43F3-AA2D-76C460471E5D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42" tIns="45921" rIns="91842" bIns="45921" anchor="b"/>
          <a:lstStyle/>
          <a:p>
            <a:pPr algn="r"/>
            <a:fld id="{E5D0754C-65B7-460C-B033-4931732B77D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3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2192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192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2016 </a:t>
            </a:r>
            <a:r>
              <a:rPr lang="en-US" dirty="0"/>
              <a:t>RAL Space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2015 RAL Space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 RAL Space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19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ea typeface="ＭＳ Ｐゴシック" pitchFamily="84" charset="-128"/>
              </a:defRPr>
            </a:lvl1pPr>
          </a:lstStyle>
          <a:p>
            <a:pPr>
              <a:defRPr/>
            </a:pPr>
            <a:r>
              <a:rPr lang="en-US" dirty="0"/>
              <a:t>© </a:t>
            </a:r>
            <a:r>
              <a:rPr lang="en-US" dirty="0" smtClean="0"/>
              <a:t>2015 </a:t>
            </a:r>
            <a:r>
              <a:rPr lang="en-US" dirty="0"/>
              <a:t>RAL Space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88640"/>
            <a:ext cx="1797968" cy="5590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ea typeface="ＭＳ Ｐゴシック" pitchFamily="84" charset="-128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3pPr>
      <a:lvl4pPr marL="1828800" indent="-4572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2860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</a:defRPr>
      </a:lvl5pPr>
      <a:lvl6pPr marL="2743200" indent="-4572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</a:defRPr>
      </a:lvl6pPr>
      <a:lvl7pPr marL="3200400" indent="-4572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</a:defRPr>
      </a:lvl7pPr>
      <a:lvl8pPr marL="3657600" indent="-4572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</a:defRPr>
      </a:lvl8pPr>
      <a:lvl9pPr marL="4114800" indent="-4572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27584" y="1484784"/>
            <a:ext cx="77768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Space Weather and the UK Solar Community</a:t>
            </a:r>
          </a:p>
          <a:p>
            <a:pPr lvl="0"/>
            <a:endParaRPr lang="en-GB" sz="3600" b="1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lvl="0"/>
            <a:r>
              <a:rPr lang="en-GB" sz="2800" b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Richard Harrison</a:t>
            </a:r>
          </a:p>
          <a:p>
            <a:pPr lvl="0"/>
            <a:r>
              <a:rPr lang="en-GB" i="1" dirty="0" smtClean="0">
                <a:solidFill>
                  <a:srgbClr val="000066"/>
                </a:solidFill>
                <a:latin typeface="Calibri" panose="020F0502020204030204" pitchFamily="34" charset="0"/>
              </a:rPr>
              <a:t>Chief Scientist STFC-RAL Space</a:t>
            </a:r>
          </a:p>
          <a:p>
            <a:pPr lvl="0"/>
            <a:endParaRPr lang="en-GB" i="1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3022104" cy="657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" t="26029" r="1195" b="50975"/>
          <a:stretch/>
        </p:blipFill>
        <p:spPr>
          <a:xfrm>
            <a:off x="2316914" y="4732786"/>
            <a:ext cx="6719582" cy="21525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40" y="4797152"/>
            <a:ext cx="2011396" cy="201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" t="33492" r="55274" b="25660"/>
          <a:stretch/>
        </p:blipFill>
        <p:spPr>
          <a:xfrm>
            <a:off x="0" y="-22583"/>
            <a:ext cx="9144000" cy="688058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3568" y="40466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Space Weather and the UK Solar Community</a:t>
            </a:r>
          </a:p>
          <a:p>
            <a:pPr lvl="0"/>
            <a:endParaRPr lang="en-GB" sz="3200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09057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Long, successful heritage in solar/</a:t>
            </a:r>
            <a:r>
              <a:rPr lang="en-GB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heliospheric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science missions, and in key scientific research areas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Well placed to apply skills to emerging space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weather projects</a:t>
            </a:r>
            <a:endParaRPr lang="en-GB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i="1" dirty="0">
                <a:solidFill>
                  <a:schemeClr val="bg1"/>
                </a:solidFill>
                <a:latin typeface="Calibri" panose="020F0502020204030204" pitchFamily="34" charset="0"/>
              </a:rPr>
              <a:t>S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hould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view this as two arms – science and application – that is our future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‘Safety’ in responding to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national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requirement to address space weather impacts (Nat’l Risk Register of Civil Emergencies)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en-GB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So, what is happening?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National activities – Met Office/BEIS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ESA SSA Space Weather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programme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UK-US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and ESA-US collaborations, Carrington</a:t>
            </a:r>
            <a:endParaRPr lang="en-GB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2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" t="33492" r="55274" b="25660"/>
          <a:stretch/>
        </p:blipFill>
        <p:spPr>
          <a:xfrm>
            <a:off x="0" y="-22583"/>
            <a:ext cx="9144000" cy="688058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3568" y="40466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ESA SSA Space Weather programme</a:t>
            </a:r>
          </a:p>
          <a:p>
            <a:pPr lvl="0"/>
            <a:endParaRPr lang="en-GB" sz="3200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59766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Formed out of early working groups in 2009 – entering Period 3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Basic strategy – </a:t>
            </a:r>
            <a:r>
              <a:rPr lang="en-GB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Lagrangian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L1/L5 missions; Hosted payloads; Expert Service Centres (ESC), and more…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Period 2 – </a:t>
            </a:r>
            <a:r>
              <a:rPr lang="en-GB" i="1" dirty="0">
                <a:solidFill>
                  <a:schemeClr val="bg1"/>
                </a:solidFill>
                <a:latin typeface="Calibri" panose="020F0502020204030204" pitchFamily="34" charset="0"/>
              </a:rPr>
              <a:t>E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arly 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study phase, including:</a:t>
            </a:r>
            <a:endParaRPr lang="en-GB" sz="2000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RAL, MSSL, Imperial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- L1/L5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Phase 0 Studies with Airbus &amp; OHB (completed Nov 16)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Coronagraph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(SCOPE)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Phase A/B1 study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(RAL)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Heliospheric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–ESC - at RAL (with M.O.)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Plasma </a:t>
            </a:r>
            <a:r>
              <a:rPr lang="en-GB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&amp;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magnetic field instrument studies (MAGIC, HOPE at Imperial and MSSL)</a:t>
            </a:r>
          </a:p>
        </p:txBody>
      </p:sp>
      <p:pic>
        <p:nvPicPr>
          <p:cNvPr id="8" name="Picture 10" descr="http://www.esa.int/var/esa/storage/images/media/images/ssa_swe_artist_impression/7899628-7-eng-GB/SSA_SWE_artist_impression_mediu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87545" y="2883967"/>
            <a:ext cx="4254500" cy="26082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99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" t="33492" r="55274" b="25660"/>
          <a:stretch/>
        </p:blipFill>
        <p:spPr>
          <a:xfrm>
            <a:off x="0" y="-22583"/>
            <a:ext cx="9144000" cy="688058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3568" y="404664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ESA SSA Space Weather programme</a:t>
            </a:r>
          </a:p>
          <a:p>
            <a:pPr lvl="0"/>
            <a:endParaRPr lang="en-GB" sz="3200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835292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ESA Ministerial (Dec 16) – UKSA committed ~ €18M </a:t>
            </a:r>
            <a:r>
              <a:rPr lang="en-GB" i="1" dirty="0">
                <a:solidFill>
                  <a:schemeClr val="bg1"/>
                </a:solidFill>
                <a:latin typeface="Calibri" panose="020F0502020204030204" pitchFamily="34" charset="0"/>
              </a:rPr>
              <a:t>t</a:t>
            </a: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o Period 3 – highest contribution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ESA d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raft Plan/Strategy:  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Lagrange Mission Phase A/B1 (2023 launch(?)); US-ESA negotiations;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2000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Negotiations for UK-identified interests                                             feeding into Programme Board. Includes: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UK-led coronagraph and HI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Coordinating role in Remote Sensing payload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UK-led magnetometer and plasma analyser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Continuation of ESC </a:t>
            </a:r>
            <a:r>
              <a:rPr lang="en-GB" sz="20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activites</a:t>
            </a:r>
            <a:endParaRPr lang="en-GB" sz="2000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000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Etc</a:t>
            </a:r>
            <a:r>
              <a:rPr lang="en-GB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GB" sz="2000" i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253007"/>
            <a:ext cx="5607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bg1"/>
                </a:solidFill>
              </a:rPr>
              <a:t>UK groups fully engaged – not just to provide a service but recognising the potential scientific return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2" descr="C:\Users\rah59\AppData\Local\Microsoft\Windows\Temporary Internet Files\Content.Outlook\MZLHAMT1\HI Render.5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568" y="4540930"/>
            <a:ext cx="2987824" cy="197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Z:\Coronagraph\_file_structure\Engineering\Mechanical\Renders\ICDD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568" y="2324507"/>
            <a:ext cx="2987824" cy="218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60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3661</TotalTime>
  <Words>295</Words>
  <Application>Microsoft Office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Laura Primett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Primett</dc:creator>
  <cp:lastModifiedBy>Authorised User</cp:lastModifiedBy>
  <cp:revision>374</cp:revision>
  <cp:lastPrinted>2017-02-08T11:12:12Z</cp:lastPrinted>
  <dcterms:created xsi:type="dcterms:W3CDTF">2010-07-01T10:16:16Z</dcterms:created>
  <dcterms:modified xsi:type="dcterms:W3CDTF">2017-02-08T11:12:33Z</dcterms:modified>
</cp:coreProperties>
</file>