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  <p:sldMasterId id="2147483856" r:id="rId2"/>
  </p:sldMasterIdLst>
  <p:notesMasterIdLst>
    <p:notesMasterId r:id="rId6"/>
  </p:notesMasterIdLst>
  <p:handoutMasterIdLst>
    <p:handoutMasterId r:id="rId7"/>
  </p:handoutMasterIdLst>
  <p:sldIdLst>
    <p:sldId id="572" r:id="rId3"/>
    <p:sldId id="786" r:id="rId4"/>
    <p:sldId id="753" r:id="rId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  <p:clrMru>
    <a:srgbClr val="000066"/>
    <a:srgbClr val="FF9966"/>
    <a:srgbClr val="FF9933"/>
    <a:srgbClr val="FF3300"/>
    <a:srgbClr val="FFFFCC"/>
    <a:srgbClr val="993300"/>
    <a:srgbClr val="336600"/>
    <a:srgbClr val="000099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 autoAdjust="0"/>
    <p:restoredTop sz="95942" autoAdjust="0"/>
  </p:normalViewPr>
  <p:slideViewPr>
    <p:cSldViewPr>
      <p:cViewPr varScale="1">
        <p:scale>
          <a:sx n="99" d="100"/>
          <a:sy n="99" d="100"/>
        </p:scale>
        <p:origin x="-6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60" y="-84"/>
      </p:cViewPr>
      <p:guideLst>
        <p:guide orient="horz" pos="3223"/>
        <p:guide pos="223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5500" tIns="47750" rIns="95500" bIns="47750" numCol="1" anchor="ctr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sz="1300" b="1">
                <a:solidFill>
                  <a:srgbClr val="000099"/>
                </a:solidFill>
                <a:latin typeface="Helvetica-Narrow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0" y="0"/>
            <a:ext cx="30543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5500" tIns="47750" rIns="95500" bIns="47750" numCol="1" anchor="ctr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b="1">
                <a:solidFill>
                  <a:srgbClr val="000099"/>
                </a:solidFill>
                <a:latin typeface="Helvetica-Narrow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543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sz="1300" b="1">
                <a:solidFill>
                  <a:srgbClr val="000099"/>
                </a:solidFill>
                <a:latin typeface="Helvetica-Narrow" pitchFamily="34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21850"/>
            <a:ext cx="30543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b="1" smtClean="0">
                <a:solidFill>
                  <a:srgbClr val="000099"/>
                </a:solidFill>
                <a:latin typeface="Helvetica-Narrow" pitchFamily="34" charset="0"/>
              </a:defRPr>
            </a:lvl1pPr>
          </a:lstStyle>
          <a:p>
            <a:pPr>
              <a:defRPr/>
            </a:pPr>
            <a:fld id="{CBA49DEF-8574-4C51-8A78-7063EE6F8ADF}" type="slidenum">
              <a:rPr lang="es-ES_tradnl" altLang="en-US"/>
              <a:pPr>
                <a:defRPr/>
              </a:pPr>
              <a:t>‹#›</a:t>
            </a:fld>
            <a:endParaRPr lang="es-ES_tradnl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9145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543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90575"/>
            <a:ext cx="5059363" cy="3794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200" y="4900613"/>
            <a:ext cx="5224463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Haga clic para modificar el estilo de texto del patrón</a:t>
            </a:r>
          </a:p>
          <a:p>
            <a:pPr lvl="1"/>
            <a:r>
              <a:rPr lang="en-GB" noProof="0" smtClean="0"/>
              <a:t>Segundo nivel</a:t>
            </a:r>
          </a:p>
          <a:p>
            <a:pPr lvl="2"/>
            <a:r>
              <a:rPr lang="en-GB" noProof="0" smtClean="0"/>
              <a:t>Tercer nivel</a:t>
            </a:r>
          </a:p>
          <a:p>
            <a:pPr lvl="3"/>
            <a:r>
              <a:rPr lang="en-GB" noProof="0" smtClean="0"/>
              <a:t>Cuarto nivel</a:t>
            </a:r>
          </a:p>
          <a:p>
            <a:pPr lvl="4"/>
            <a:r>
              <a:rPr lang="en-GB" noProof="0" smtClean="0"/>
              <a:t>Quinto nivel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543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1850"/>
            <a:ext cx="30543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8E6FED-FD43-4360-8424-ED5BCB839D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1335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image" Target="../media/image9.png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F1732F-733D-41F2-BB0C-FB43F5FBD46F}" type="slidenum">
              <a:rPr lang="en-GB" altLang="en-US" sz="1300"/>
              <a:pPr>
                <a:spcBef>
                  <a:spcPct val="0"/>
                </a:spcBef>
              </a:pPr>
              <a:t>1</a:t>
            </a:fld>
            <a:endParaRPr lang="en-GB" altLang="en-US" sz="13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n-US" dirty="0" smtClean="0">
              <a:latin typeface="Helvetica" panose="020B0604020202020204" pitchFamily="34" charset="0"/>
            </a:endParaRP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3255963" y="9159875"/>
            <a:ext cx="647700" cy="636588"/>
            <a:chOff x="3933" y="189"/>
            <a:chExt cx="387" cy="387"/>
          </a:xfrm>
        </p:grpSpPr>
        <p:sp>
          <p:nvSpPr>
            <p:cNvPr id="6150" name="Oval 5"/>
            <p:cNvSpPr>
              <a:spLocks noChangeArrowheads="1"/>
            </p:cNvSpPr>
            <p:nvPr/>
          </p:nvSpPr>
          <p:spPr bwMode="auto">
            <a:xfrm>
              <a:off x="3936" y="192"/>
              <a:ext cx="384" cy="38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5500" tIns="47750" rIns="95500" bIns="47750" anchor="ctr"/>
            <a:lstStyle>
              <a:lvl1pPr defTabSz="955675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955675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955675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955675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955675">
                <a:spcBef>
                  <a:spcPct val="30000"/>
                </a:spcBef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955675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955675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955675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955675" eaLnBrk="0" fontAlgn="base" hangingPunct="0">
                <a:spcBef>
                  <a:spcPct val="3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endParaRPr lang="es-ES_tradnl" altLang="en-US" sz="3100" b="1">
                <a:solidFill>
                  <a:srgbClr val="000099"/>
                </a:solidFill>
                <a:latin typeface="Helvetica-Narrow" pitchFamily="34" charset="0"/>
              </a:endParaRPr>
            </a:p>
          </p:txBody>
        </p:sp>
        <p:pic>
          <p:nvPicPr>
            <p:cNvPr id="6151" name="Picture 6" descr="IAC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3" y="189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656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-7637" y="-17363"/>
            <a:ext cx="9144000" cy="6884988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_tradnl" sz="3000" b="1">
              <a:solidFill>
                <a:srgbClr val="000099"/>
              </a:solidFill>
              <a:latin typeface="Helvetica-Narrow" pitchFamily="34" charset="0"/>
            </a:endParaRPr>
          </a:p>
        </p:txBody>
      </p:sp>
      <p:grpSp>
        <p:nvGrpSpPr>
          <p:cNvPr id="3" name="2 Grupo"/>
          <p:cNvGrpSpPr>
            <a:grpSpLocks/>
          </p:cNvGrpSpPr>
          <p:nvPr userDrawn="1"/>
        </p:nvGrpSpPr>
        <p:grpSpPr bwMode="auto">
          <a:xfrm>
            <a:off x="-30163" y="6246819"/>
            <a:ext cx="9139238" cy="480846"/>
            <a:chOff x="180186" y="6346831"/>
            <a:chExt cx="8889821" cy="480841"/>
          </a:xfrm>
        </p:grpSpPr>
        <p:sp>
          <p:nvSpPr>
            <p:cNvPr id="4" name="Text Box 1054"/>
            <p:cNvSpPr txBox="1">
              <a:spLocks noChangeArrowheads="1"/>
            </p:cNvSpPr>
            <p:nvPr userDrawn="1"/>
          </p:nvSpPr>
          <p:spPr bwMode="auto">
            <a:xfrm>
              <a:off x="180186" y="6461130"/>
              <a:ext cx="2977172" cy="246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en-GB" sz="1000" b="1" dirty="0" smtClean="0">
                <a:latin typeface="Arial" charset="0"/>
              </a:endParaRPr>
            </a:p>
          </p:txBody>
        </p:sp>
        <p:sp>
          <p:nvSpPr>
            <p:cNvPr id="5" name="Text Box 46"/>
            <p:cNvSpPr txBox="1">
              <a:spLocks noChangeArrowheads="1"/>
            </p:cNvSpPr>
            <p:nvPr userDrawn="1"/>
          </p:nvSpPr>
          <p:spPr bwMode="auto">
            <a:xfrm>
              <a:off x="3850693" y="6472242"/>
              <a:ext cx="2016694" cy="246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s-ES_tradnl" sz="1000" b="1" dirty="0" smtClean="0">
                <a:latin typeface="Arial" charset="0"/>
              </a:endParaRPr>
            </a:p>
          </p:txBody>
        </p:sp>
        <p:grpSp>
          <p:nvGrpSpPr>
            <p:cNvPr id="6" name="8 Grupo"/>
            <p:cNvGrpSpPr>
              <a:grpSpLocks/>
            </p:cNvGrpSpPr>
            <p:nvPr userDrawn="1"/>
          </p:nvGrpSpPr>
          <p:grpSpPr bwMode="auto">
            <a:xfrm>
              <a:off x="7599656" y="6346831"/>
              <a:ext cx="1470351" cy="480841"/>
              <a:chOff x="7600106" y="6347424"/>
              <a:chExt cx="1470346" cy="480302"/>
            </a:xfrm>
          </p:grpSpPr>
          <p:pic>
            <p:nvPicPr>
              <p:cNvPr id="7" name="Picture 6" descr="ESTLogo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l="29176" r="24315" b="28783"/>
              <a:stretch>
                <a:fillRect/>
              </a:stretch>
            </p:blipFill>
            <p:spPr bwMode="auto">
              <a:xfrm>
                <a:off x="7600106" y="6347424"/>
                <a:ext cx="860775" cy="445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go_transparent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27512" y="6381326"/>
                <a:ext cx="542940" cy="44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2751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873AF81-9D3C-F04A-B8CB-B2C942C974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80DE28F-1C4B-6441-91B3-7E5E1434EA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F92DEAC-0A4A-8946-8E75-8B911E1823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-7637" y="-17363"/>
            <a:ext cx="9144000" cy="6884988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_tradnl" sz="3000" b="1">
              <a:solidFill>
                <a:srgbClr val="000099"/>
              </a:solidFill>
              <a:latin typeface="Helvetica-Narrow" pitchFamily="34" charset="0"/>
            </a:endParaRPr>
          </a:p>
        </p:txBody>
      </p:sp>
      <p:grpSp>
        <p:nvGrpSpPr>
          <p:cNvPr id="3" name="2 Grupo"/>
          <p:cNvGrpSpPr>
            <a:grpSpLocks/>
          </p:cNvGrpSpPr>
          <p:nvPr userDrawn="1"/>
        </p:nvGrpSpPr>
        <p:grpSpPr bwMode="auto">
          <a:xfrm>
            <a:off x="-30163" y="6246819"/>
            <a:ext cx="9139238" cy="480846"/>
            <a:chOff x="180186" y="6346831"/>
            <a:chExt cx="8889821" cy="480841"/>
          </a:xfrm>
        </p:grpSpPr>
        <p:sp>
          <p:nvSpPr>
            <p:cNvPr id="4" name="Text Box 1054"/>
            <p:cNvSpPr txBox="1">
              <a:spLocks noChangeArrowheads="1"/>
            </p:cNvSpPr>
            <p:nvPr userDrawn="1"/>
          </p:nvSpPr>
          <p:spPr bwMode="auto">
            <a:xfrm>
              <a:off x="180186" y="6461130"/>
              <a:ext cx="2977172" cy="246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endParaRPr lang="en-GB" sz="1000" b="1" dirty="0" smtClean="0">
                <a:latin typeface="Arial" charset="0"/>
              </a:endParaRPr>
            </a:p>
          </p:txBody>
        </p:sp>
        <p:sp>
          <p:nvSpPr>
            <p:cNvPr id="5" name="Text Box 46"/>
            <p:cNvSpPr txBox="1">
              <a:spLocks noChangeArrowheads="1"/>
            </p:cNvSpPr>
            <p:nvPr userDrawn="1"/>
          </p:nvSpPr>
          <p:spPr bwMode="auto">
            <a:xfrm>
              <a:off x="3850693" y="6472242"/>
              <a:ext cx="2016694" cy="246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s-ES_tradnl" sz="1000" b="1" dirty="0" smtClean="0">
                <a:latin typeface="Arial" charset="0"/>
              </a:endParaRPr>
            </a:p>
          </p:txBody>
        </p:sp>
        <p:grpSp>
          <p:nvGrpSpPr>
            <p:cNvPr id="6" name="8 Grupo"/>
            <p:cNvGrpSpPr>
              <a:grpSpLocks/>
            </p:cNvGrpSpPr>
            <p:nvPr userDrawn="1"/>
          </p:nvGrpSpPr>
          <p:grpSpPr bwMode="auto">
            <a:xfrm>
              <a:off x="7599656" y="6346831"/>
              <a:ext cx="1470351" cy="480841"/>
              <a:chOff x="7600106" y="6347424"/>
              <a:chExt cx="1470346" cy="480302"/>
            </a:xfrm>
          </p:grpSpPr>
          <p:pic>
            <p:nvPicPr>
              <p:cNvPr id="7" name="Picture 6" descr="ESTLogo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29176" r="24315" b="28783"/>
              <a:stretch>
                <a:fillRect/>
              </a:stretch>
            </p:blipFill>
            <p:spPr bwMode="auto">
              <a:xfrm>
                <a:off x="7600106" y="6347424"/>
                <a:ext cx="860775" cy="445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go_transparent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27512" y="6381326"/>
                <a:ext cx="542940" cy="446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2751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12969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081B8-07B0-43BA-9593-0B40BCF7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pic>
        <p:nvPicPr>
          <p:cNvPr id="4114" name="Picture 18" descr="MidGreen102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4BB601-12D3-5A4B-A6B6-DE57AF7B99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DFE7C9E-8591-1C4A-A3DA-89B5A12F32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158BD8-0053-6E47-9792-22B34E7224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3BD354-C9AA-A541-ACF4-D569EEE183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DC72A3B-1273-E949-AF9B-7CFB667E83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D58894F-5571-7644-A51F-4F9E4F04ED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5322526-2C4C-4242-B11A-C41199DF43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-107950" y="0"/>
            <a:ext cx="9251950" cy="68580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Monotype Sorts" pitchFamily="2" charset="2"/>
        <a:buChar char="ë"/>
        <a:defRPr sz="2800" b="1">
          <a:solidFill>
            <a:srgbClr val="99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defRPr sz="24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rgbClr val="000099"/>
        </a:buClr>
        <a:buSzPct val="70000"/>
        <a:buFont typeface="Marlett" pitchFamily="2" charset="2"/>
        <a:buChar char="p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har char="–"/>
        <a:defRPr sz="1600" b="1">
          <a:solidFill>
            <a:srgbClr val="993300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AAD6A6-66BC-2442-BFC6-3B14E6DC3A5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90" name="Picture 18" descr="MidGreen90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6413500" y="-3733800"/>
            <a:ext cx="2197100" cy="1432560"/>
          </a:xfrm>
          <a:prstGeom prst="rect">
            <a:avLst/>
          </a:prstGeom>
        </p:spPr>
      </p:pic>
      <p:pic>
        <p:nvPicPr>
          <p:cNvPr id="7" name="Picture 6" descr="est_logo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848600" y="6047232"/>
            <a:ext cx="950976" cy="810768"/>
          </a:xfrm>
          <a:prstGeom prst="rect">
            <a:avLst/>
          </a:prstGeom>
        </p:spPr>
      </p:pic>
      <p:pic>
        <p:nvPicPr>
          <p:cNvPr id="8" name="Picture 7" descr="EAST_Logo_D.png"/>
          <p:cNvPicPr>
            <a:picLocks noChangeAspect="1"/>
          </p:cNvPicPr>
          <p:nvPr userDrawn="1"/>
        </p:nvPicPr>
        <p:blipFill>
          <a:blip r:embed="rId18"/>
          <a:srcRect r="3281" b="19091"/>
          <a:stretch>
            <a:fillRect/>
          </a:stretch>
        </p:blipFill>
        <p:spPr>
          <a:xfrm>
            <a:off x="6781800" y="5970162"/>
            <a:ext cx="1029300" cy="887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0 Imagen" descr="est_aperitivo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0950" r="16254" b="2438"/>
          <a:stretch>
            <a:fillRect/>
          </a:stretch>
        </p:blipFill>
        <p:spPr bwMode="auto">
          <a:xfrm>
            <a:off x="0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663700" y="4210050"/>
            <a:ext cx="6261100" cy="1657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ct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altLang="en-US" sz="2400" b="1" i="1" dirty="0" smtClean="0">
                <a:latin typeface="Arial" panose="020B0604020202020204" pitchFamily="34" charset="0"/>
              </a:rPr>
              <a:t>Sarah </a:t>
            </a:r>
            <a:r>
              <a:rPr lang="es-ES_tradnl" altLang="en-US" sz="2400" b="1" i="1" dirty="0" smtClean="0">
                <a:latin typeface="Arial" panose="020B0604020202020204" pitchFamily="34" charset="0"/>
              </a:rPr>
              <a:t>Matthews, </a:t>
            </a:r>
            <a:r>
              <a:rPr lang="es-ES_tradnl" altLang="en-US" sz="2400" b="1" i="1" dirty="0" err="1" smtClean="0">
                <a:latin typeface="Arial" panose="020B0604020202020204" pitchFamily="34" charset="0"/>
              </a:rPr>
              <a:t>Mihalis</a:t>
            </a:r>
            <a:r>
              <a:rPr lang="es-ES_tradnl" altLang="en-US" sz="2400" b="1" i="1" dirty="0" smtClean="0">
                <a:latin typeface="Arial" panose="020B0604020202020204" pitchFamily="34" charset="0"/>
              </a:rPr>
              <a:t> </a:t>
            </a:r>
            <a:r>
              <a:rPr lang="es-ES_tradnl" altLang="en-US" sz="2400" b="1" i="1" dirty="0" err="1" smtClean="0">
                <a:latin typeface="Arial" panose="020B0604020202020204" pitchFamily="34" charset="0"/>
              </a:rPr>
              <a:t>Mathioudakis</a:t>
            </a:r>
            <a:r>
              <a:rPr lang="es-ES_tradnl" altLang="en-US" sz="2400" b="1" i="1" dirty="0" smtClean="0">
                <a:latin typeface="Arial" panose="020B0604020202020204" pitchFamily="34" charset="0"/>
              </a:rPr>
              <a:t>, </a:t>
            </a:r>
            <a:r>
              <a:rPr lang="es-ES_tradnl" altLang="en-US" sz="2400" b="1" i="1" dirty="0" err="1" smtClean="0">
                <a:latin typeface="Arial" panose="020B0604020202020204" pitchFamily="34" charset="0"/>
              </a:rPr>
              <a:t>Robertus</a:t>
            </a:r>
            <a:r>
              <a:rPr lang="es-ES_tradnl" altLang="en-US" sz="2400" b="1" i="1" dirty="0" smtClean="0">
                <a:latin typeface="Arial" panose="020B0604020202020204" pitchFamily="34" charset="0"/>
              </a:rPr>
              <a:t> </a:t>
            </a:r>
            <a:r>
              <a:rPr lang="es-ES_tradnl" altLang="en-US" sz="2400" b="1" i="1" dirty="0" err="1" smtClean="0">
                <a:latin typeface="Arial" panose="020B0604020202020204" pitchFamily="34" charset="0"/>
              </a:rPr>
              <a:t>Erdelyi</a:t>
            </a:r>
            <a:endParaRPr lang="es-ES_tradnl" altLang="en-US" sz="2400" b="1" i="1" dirty="0" smtClean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s-ES_tradnl" altLang="en-US" sz="2400" b="1" i="1" dirty="0" err="1" smtClean="0">
                <a:latin typeface="Arial" panose="020B0604020202020204" pitchFamily="34" charset="0"/>
              </a:rPr>
              <a:t>and</a:t>
            </a:r>
            <a:r>
              <a:rPr lang="es-ES_tradnl" altLang="en-US" sz="2400" b="1" i="1" dirty="0" smtClean="0">
                <a:latin typeface="Arial" panose="020B0604020202020204" pitchFamily="34" charset="0"/>
              </a:rPr>
              <a:t> </a:t>
            </a:r>
            <a:r>
              <a:rPr lang="es-ES_tradnl" altLang="en-US" sz="2400" b="1" i="1" dirty="0" err="1" smtClean="0">
                <a:latin typeface="Arial" panose="020B0604020202020204" pitchFamily="34" charset="0"/>
              </a:rPr>
              <a:t>the</a:t>
            </a:r>
            <a:r>
              <a:rPr lang="es-ES_tradnl" altLang="en-US" sz="2400" b="1" i="1" dirty="0" smtClean="0">
                <a:latin typeface="Arial" panose="020B0604020202020204" pitchFamily="34" charset="0"/>
              </a:rPr>
              <a:t> EST </a:t>
            </a:r>
            <a:r>
              <a:rPr lang="es-ES_tradnl" altLang="en-US" sz="2400" b="1" i="1" smtClean="0">
                <a:latin typeface="Arial" panose="020B0604020202020204" pitchFamily="34" charset="0"/>
              </a:rPr>
              <a:t>team</a:t>
            </a:r>
            <a:r>
              <a:rPr lang="es-ES_tradnl" altLang="en-US" sz="2400" b="1" i="1" smtClean="0">
                <a:latin typeface="Arial" panose="020B0604020202020204" pitchFamily="34" charset="0"/>
              </a:rPr>
              <a:t/>
            </a:r>
            <a:br>
              <a:rPr lang="es-ES_tradnl" altLang="en-US" sz="2400" b="1" i="1" smtClean="0">
                <a:latin typeface="Arial" panose="020B0604020202020204" pitchFamily="34" charset="0"/>
              </a:rPr>
            </a:br>
            <a:endParaRPr lang="es-ES_tradnl" altLang="en-US" sz="2400" b="1" i="1" dirty="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1125538"/>
            <a:ext cx="5327650" cy="172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Helvetic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Helvetic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Helvetic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Helvetic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Helvetic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Helvetic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Helvetic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Helvetica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GB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EST:</a:t>
            </a:r>
            <a:br>
              <a:rPr lang="en-GB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European Solar Telescope</a:t>
            </a:r>
            <a:endParaRPr lang="es-ES_tradnl" sz="3600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489950" cy="1296988"/>
          </a:xfrm>
        </p:spPr>
        <p:txBody>
          <a:bodyPr/>
          <a:lstStyle/>
          <a:p>
            <a:r>
              <a:rPr lang="en-US" dirty="0" smtClean="0"/>
              <a:t>EST</a:t>
            </a:r>
            <a:r>
              <a:rPr lang="en-US" dirty="0" smtClean="0"/>
              <a:t> 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489950" cy="3457575"/>
          </a:xfrm>
        </p:spPr>
        <p:txBody>
          <a:bodyPr/>
          <a:lstStyle/>
          <a:p>
            <a:r>
              <a:rPr lang="en-US" dirty="0" smtClean="0"/>
              <a:t>H2020 INFRADEV II proposal has been funded for preparatory phase (1/4/17 -31/3/21) – UK leading legal aspects WP.</a:t>
            </a:r>
          </a:p>
          <a:p>
            <a:r>
              <a:rPr lang="en-US" dirty="0" err="1" smtClean="0"/>
              <a:t>SoI</a:t>
            </a:r>
            <a:r>
              <a:rPr lang="en-US" dirty="0" smtClean="0"/>
              <a:t> has been submitted to STFC. The UK seeks involvement in the following areas: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Turbulence profiling and adaptive optics (Durham)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Telescope transfer optics (UCL)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Real-time data processing (Sheffield)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6.5x6.5k camera development (</a:t>
            </a:r>
            <a:r>
              <a:rPr lang="en-US" dirty="0" err="1" smtClean="0"/>
              <a:t>Andor</a:t>
            </a:r>
            <a:r>
              <a:rPr lang="en-US" dirty="0" smtClean="0"/>
              <a:t>, QUB, UCL)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First-light instrumentation – spectrograph (etalons/image slicers) (Durham, UCL, QUB)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29208" y="404664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397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">
  <a:themeElements>
    <a:clrScheme name="plantill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plantill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4B4620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B4620"/>
      </a:hlink>
      <a:folHlink>
        <a:srgbClr val="B9C193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4B462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9C19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C:\jburgos\OTRI\comunicacion2001\plantilla.pot</Template>
  <TotalTime>8600</TotalTime>
  <Words>121</Words>
  <Application>Microsoft Macintosh PowerPoint</Application>
  <PresentationFormat>On-screen Show (4:3)</PresentationFormat>
  <Paragraphs>12</Paragraphs>
  <Slides>3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plantilla</vt:lpstr>
      <vt:lpstr>Custom Design</vt:lpstr>
      <vt:lpstr>Slide 1</vt:lpstr>
      <vt:lpstr>EST current status</vt:lpstr>
      <vt:lpstr>Slide 3</vt:lpstr>
    </vt:vector>
  </TitlesOfParts>
  <Company>IAC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Jesus Burgos</dc:creator>
  <cp:lastModifiedBy>Sarah Matthews</cp:lastModifiedBy>
  <cp:revision>760</cp:revision>
  <cp:lastPrinted>1999-11-29T11:15:44Z</cp:lastPrinted>
  <dcterms:created xsi:type="dcterms:W3CDTF">2017-02-07T12:52:42Z</dcterms:created>
  <dcterms:modified xsi:type="dcterms:W3CDTF">2017-02-07T13:29:37Z</dcterms:modified>
</cp:coreProperties>
</file>