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5" r:id="rId1"/>
    <p:sldMasterId id="2147483697" r:id="rId2"/>
    <p:sldMasterId id="2147483698" r:id="rId3"/>
  </p:sldMasterIdLst>
  <p:notesMasterIdLst>
    <p:notesMasterId r:id="rId12"/>
  </p:notesMasterIdLst>
  <p:sldIdLst>
    <p:sldId id="258" r:id="rId4"/>
    <p:sldId id="287" r:id="rId5"/>
    <p:sldId id="257" r:id="rId6"/>
    <p:sldId id="278" r:id="rId7"/>
    <p:sldId id="289" r:id="rId8"/>
    <p:sldId id="279" r:id="rId9"/>
    <p:sldId id="280" r:id="rId10"/>
    <p:sldId id="288" r:id="rId1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pos="288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144" autoAdjust="0"/>
  </p:normalViewPr>
  <p:slideViewPr>
    <p:cSldViewPr snapToGrid="0">
      <p:cViewPr varScale="1">
        <p:scale>
          <a:sx n="106" d="100"/>
          <a:sy n="106" d="100"/>
        </p:scale>
        <p:origin x="-128" y="-6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8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423548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400639"/>
            <a:ext cx="5486399" cy="3600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GB" sz="1100" b="0" i="0" u="none" strike="noStrike" kern="1200" cap="none" dirty="0" smtClean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Shape 236"/>
          <p:cNvSpPr txBox="1"/>
          <p:nvPr/>
        </p:nvSpPr>
        <p:spPr>
          <a:xfrm>
            <a:off x="3884760" y="8685360"/>
            <a:ext cx="2971799" cy="4586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GB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67030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GB" sz="11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7065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GB" sz="11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7065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400639"/>
            <a:ext cx="5486399" cy="36003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SzPct val="25000"/>
              <a:buNone/>
            </a:pPr>
            <a:endParaRPr lang="en-GB"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Shape 289"/>
          <p:cNvSpPr txBox="1"/>
          <p:nvPr/>
        </p:nvSpPr>
        <p:spPr>
          <a:xfrm>
            <a:off x="3884760" y="8685360"/>
            <a:ext cx="2971799" cy="4586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5635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400639"/>
            <a:ext cx="5486399" cy="36003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SzPct val="25000"/>
              <a:buNone/>
            </a:pPr>
            <a:endParaRPr lang="en-GB"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Shape 289"/>
          <p:cNvSpPr txBox="1"/>
          <p:nvPr/>
        </p:nvSpPr>
        <p:spPr>
          <a:xfrm>
            <a:off x="3884760" y="8685360"/>
            <a:ext cx="2971799" cy="4586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5635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3B2B5C0-EEB4-426D-BB88-11A792D8AFF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787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3B2B5C0-EEB4-426D-BB88-11A792D8AFF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808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3B2B5C0-EEB4-426D-BB88-11A792D8AFF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808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itle, 6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60" y="1536479"/>
            <a:ext cx="852047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311760" y="1536479"/>
            <a:ext cx="852047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/>
          <p:nvPr/>
        </p:nvSpPr>
        <p:spPr>
          <a:xfrm>
            <a:off x="311760" y="1536479"/>
            <a:ext cx="852047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8"/>
          <p:cNvSpPr/>
          <p:nvPr/>
        </p:nvSpPr>
        <p:spPr>
          <a:xfrm>
            <a:off x="311760" y="1536479"/>
            <a:ext cx="852047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, 2 Content over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60" y="153647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677839" y="153647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311760" y="3915719"/>
            <a:ext cx="852047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, Content over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60" y="1536479"/>
            <a:ext cx="852047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311760" y="3915719"/>
            <a:ext cx="852047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, 4 Conte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311760" y="153647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677839" y="153647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3"/>
          </p:nvPr>
        </p:nvSpPr>
        <p:spPr>
          <a:xfrm>
            <a:off x="4677839" y="391571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4"/>
          </p:nvPr>
        </p:nvSpPr>
        <p:spPr>
          <a:xfrm>
            <a:off x="311760" y="391571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07800" y="133223"/>
            <a:ext cx="1845000" cy="5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 descr="https://www.hays.co.uk/cs/groups/hays_common/@uk/@content/documents/webassets/hays_147760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775" y="120723"/>
            <a:ext cx="1510199" cy="73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311760" y="1536479"/>
            <a:ext cx="852047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311760" y="1536479"/>
            <a:ext cx="415763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2"/>
          </p:nvPr>
        </p:nvSpPr>
        <p:spPr>
          <a:xfrm>
            <a:off x="4677839" y="1536479"/>
            <a:ext cx="415763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entered 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subTitle" idx="1"/>
          </p:nvPr>
        </p:nvSpPr>
        <p:spPr>
          <a:xfrm>
            <a:off x="311760" y="593279"/>
            <a:ext cx="8520478" cy="3540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11760" y="153647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11760" y="391571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body" idx="3"/>
          </p:nvPr>
        </p:nvSpPr>
        <p:spPr>
          <a:xfrm>
            <a:off x="4677839" y="1536479"/>
            <a:ext cx="415763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 Content and 2 Conten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311760" y="1536479"/>
            <a:ext cx="415763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body" idx="2"/>
          </p:nvPr>
        </p:nvSpPr>
        <p:spPr>
          <a:xfrm>
            <a:off x="4677839" y="153647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body" idx="3"/>
          </p:nvPr>
        </p:nvSpPr>
        <p:spPr>
          <a:xfrm>
            <a:off x="4677839" y="391571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, 2 Content over Conten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311760" y="153647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body" idx="2"/>
          </p:nvPr>
        </p:nvSpPr>
        <p:spPr>
          <a:xfrm>
            <a:off x="4677839" y="153647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3"/>
          </p:nvPr>
        </p:nvSpPr>
        <p:spPr>
          <a:xfrm>
            <a:off x="311760" y="3915719"/>
            <a:ext cx="852047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, Content over Conten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311760" y="1536479"/>
            <a:ext cx="852047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2"/>
          </p:nvPr>
        </p:nvSpPr>
        <p:spPr>
          <a:xfrm>
            <a:off x="311760" y="3915719"/>
            <a:ext cx="852047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, 4 Conten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311760" y="153647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body" idx="2"/>
          </p:nvPr>
        </p:nvSpPr>
        <p:spPr>
          <a:xfrm>
            <a:off x="4677839" y="153647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body" idx="3"/>
          </p:nvPr>
        </p:nvSpPr>
        <p:spPr>
          <a:xfrm>
            <a:off x="4677839" y="391571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body" idx="4"/>
          </p:nvPr>
        </p:nvSpPr>
        <p:spPr>
          <a:xfrm>
            <a:off x="311760" y="391571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6 Conten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311760" y="1536479"/>
            <a:ext cx="852047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2"/>
          </p:nvPr>
        </p:nvSpPr>
        <p:spPr>
          <a:xfrm>
            <a:off x="311760" y="1536479"/>
            <a:ext cx="852047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311760" y="1536479"/>
            <a:ext cx="852047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311760" y="1536479"/>
            <a:ext cx="852047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subTitle" idx="1"/>
          </p:nvPr>
        </p:nvSpPr>
        <p:spPr>
          <a:xfrm>
            <a:off x="311760" y="1536479"/>
            <a:ext cx="852047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311760" y="1536479"/>
            <a:ext cx="415763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body" idx="2"/>
          </p:nvPr>
        </p:nvSpPr>
        <p:spPr>
          <a:xfrm>
            <a:off x="4677839" y="1536479"/>
            <a:ext cx="415763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entered 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subTitle" idx="1"/>
          </p:nvPr>
        </p:nvSpPr>
        <p:spPr>
          <a:xfrm>
            <a:off x="311760" y="593279"/>
            <a:ext cx="8520478" cy="3540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311760" y="153647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body" idx="2"/>
          </p:nvPr>
        </p:nvSpPr>
        <p:spPr>
          <a:xfrm>
            <a:off x="311760" y="391571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body" idx="3"/>
          </p:nvPr>
        </p:nvSpPr>
        <p:spPr>
          <a:xfrm>
            <a:off x="4677839" y="1536479"/>
            <a:ext cx="415763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 Content and 2 Conten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311760" y="1536479"/>
            <a:ext cx="415763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body" idx="2"/>
          </p:nvPr>
        </p:nvSpPr>
        <p:spPr>
          <a:xfrm>
            <a:off x="4677839" y="153647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body" idx="3"/>
          </p:nvPr>
        </p:nvSpPr>
        <p:spPr>
          <a:xfrm>
            <a:off x="4677839" y="391571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ubTitle" idx="1"/>
          </p:nvPr>
        </p:nvSpPr>
        <p:spPr>
          <a:xfrm>
            <a:off x="311760" y="1536479"/>
            <a:ext cx="852047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, 2 Content over Conten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311760" y="153647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body" idx="2"/>
          </p:nvPr>
        </p:nvSpPr>
        <p:spPr>
          <a:xfrm>
            <a:off x="4677839" y="153647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body" idx="3"/>
          </p:nvPr>
        </p:nvSpPr>
        <p:spPr>
          <a:xfrm>
            <a:off x="311760" y="3915719"/>
            <a:ext cx="852047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, Content over Content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311760" y="1536479"/>
            <a:ext cx="852047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body" idx="2"/>
          </p:nvPr>
        </p:nvSpPr>
        <p:spPr>
          <a:xfrm>
            <a:off x="311760" y="3915719"/>
            <a:ext cx="852047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6 Conten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311760" y="1536479"/>
            <a:ext cx="852047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body" idx="2"/>
          </p:nvPr>
        </p:nvSpPr>
        <p:spPr>
          <a:xfrm>
            <a:off x="311760" y="1536479"/>
            <a:ext cx="852047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311760" y="1536479"/>
            <a:ext cx="852047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Shape 218"/>
          <p:cNvSpPr/>
          <p:nvPr/>
        </p:nvSpPr>
        <p:spPr>
          <a:xfrm>
            <a:off x="311760" y="1536479"/>
            <a:ext cx="852047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311760" y="1536479"/>
            <a:ext cx="852047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11760" y="1536479"/>
            <a:ext cx="415763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677839" y="1536479"/>
            <a:ext cx="415763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entered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subTitle" idx="1"/>
          </p:nvPr>
        </p:nvSpPr>
        <p:spPr>
          <a:xfrm>
            <a:off x="311760" y="593279"/>
            <a:ext cx="8520478" cy="3540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11760" y="153647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311760" y="391571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3"/>
          </p:nvPr>
        </p:nvSpPr>
        <p:spPr>
          <a:xfrm>
            <a:off x="4677839" y="1536479"/>
            <a:ext cx="415763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 Content and 2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311760" y="593279"/>
            <a:ext cx="8520478" cy="76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311760" y="1536479"/>
            <a:ext cx="4157638" cy="4555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677839" y="153647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77839" y="3915719"/>
            <a:ext cx="4157638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43000" y="1122479"/>
            <a:ext cx="6858000" cy="23875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dt" idx="10"/>
          </p:nvPr>
        </p:nvSpPr>
        <p:spPr>
          <a:xfrm>
            <a:off x="628560" y="6356519"/>
            <a:ext cx="2057400" cy="3650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ftr" idx="11"/>
          </p:nvPr>
        </p:nvSpPr>
        <p:spPr>
          <a:xfrm>
            <a:off x="3029040" y="6356519"/>
            <a:ext cx="3085920" cy="3650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6458039" y="6356519"/>
            <a:ext cx="2057400" cy="3650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GB"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9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38" cy="39772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" name="Shape 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207800" y="133223"/>
            <a:ext cx="1845000" cy="5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 descr="https://www.hays.co.uk/cs/groups/hays_common/@uk/@content/documents/webassets/hays_1477603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26775" y="120723"/>
            <a:ext cx="1510199" cy="7364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628560" y="6356519"/>
            <a:ext cx="2057400" cy="3650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3029040" y="6356519"/>
            <a:ext cx="3085920" cy="3650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6458039" y="6356519"/>
            <a:ext cx="2057400" cy="3650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GB"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9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38" cy="114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38" cy="39772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628560" y="365038"/>
            <a:ext cx="7886878" cy="13255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title" idx="2"/>
          </p:nvPr>
        </p:nvSpPr>
        <p:spPr>
          <a:xfrm>
            <a:off x="628560" y="1825558"/>
            <a:ext cx="7886878" cy="43513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dt" idx="10"/>
          </p:nvPr>
        </p:nvSpPr>
        <p:spPr>
          <a:xfrm>
            <a:off x="628560" y="6356519"/>
            <a:ext cx="2057400" cy="3650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ftr" idx="11"/>
          </p:nvPr>
        </p:nvSpPr>
        <p:spPr>
          <a:xfrm>
            <a:off x="3029040" y="6356519"/>
            <a:ext cx="3085920" cy="3650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1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6458039" y="6356519"/>
            <a:ext cx="2057400" cy="3650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GB"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9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38" cy="39772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hyperlink" Target="https://twitter.com/Project_SunbYte" TargetMode="External"/><Relationship Id="rId10" Type="http://schemas.openxmlformats.org/officeDocument/2006/relationships/hyperlink" Target="https://www.facebook.com/projectsunbyte/" TargetMode="External"/><Relationship Id="rId11" Type="http://schemas.openxmlformats.org/officeDocument/2006/relationships/hyperlink" Target="http://sunbyte.group.shef.ac.uk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2.jpg"/><Relationship Id="rId7" Type="http://schemas.openxmlformats.org/officeDocument/2006/relationships/image" Target="../media/image3.png"/><Relationship Id="rId8" Type="http://schemas.openxmlformats.org/officeDocument/2006/relationships/image" Target="../media/image5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5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5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/>
        </p:nvSpPr>
        <p:spPr>
          <a:xfrm>
            <a:off x="1143000" y="1807200"/>
            <a:ext cx="6858000" cy="23875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20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Sheffield University Nova Balloon-lifted Telescope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532439" y="4252680"/>
            <a:ext cx="8079480" cy="16556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800" dirty="0" err="1" smtClean="0">
                <a:latin typeface="+mn-lt"/>
                <a:ea typeface="Calibri"/>
                <a:cs typeface="Calibri"/>
                <a:sym typeface="Calibri"/>
              </a:rPr>
              <a:t>SunbYte</a:t>
            </a:r>
            <a:r>
              <a:rPr lang="en-GB" sz="1800" dirty="0" smtClean="0">
                <a:latin typeface="+mn-lt"/>
                <a:ea typeface="Calibri"/>
                <a:cs typeface="Calibri"/>
                <a:sym typeface="Calibri"/>
              </a:rPr>
              <a:t> Team</a:t>
            </a:r>
            <a:endParaRPr lang="en-GB" sz="18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42" name="Shape 242" descr="Image result for northumbria university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598" y="5966273"/>
            <a:ext cx="2016600" cy="54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1027" y="5854023"/>
            <a:ext cx="1097700" cy="7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3184" y="5966271"/>
            <a:ext cx="1777200" cy="6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48500" y="5854023"/>
            <a:ext cx="1539974" cy="7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Screen Shot 2017-02-08 at 17.08.2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228" y="6044589"/>
            <a:ext cx="1697864" cy="342551"/>
          </a:xfrm>
          <a:prstGeom prst="rect">
            <a:avLst/>
          </a:prstGeom>
        </p:spPr>
      </p:pic>
      <p:pic>
        <p:nvPicPr>
          <p:cNvPr id="6" name="Picture 5" descr="Screen Shot 2017-02-08 at 21.29.4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517"/>
            <a:ext cx="9144000" cy="25812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0294" y="4892636"/>
            <a:ext cx="29886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9"/>
              </a:rPr>
              <a:t>https://</a:t>
            </a:r>
            <a:r>
              <a:rPr lang="en-US" dirty="0" err="1">
                <a:hlinkClick r:id="rId9"/>
              </a:rPr>
              <a:t>twitter.com</a:t>
            </a:r>
            <a:r>
              <a:rPr lang="en-US" dirty="0">
                <a:hlinkClick r:id="rId9"/>
              </a:rPr>
              <a:t>/</a:t>
            </a:r>
            <a:r>
              <a:rPr lang="en-US" dirty="0" err="1">
                <a:hlinkClick r:id="rId9"/>
              </a:rPr>
              <a:t>Project_SunbYte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34428" y="5192177"/>
            <a:ext cx="35475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0"/>
              </a:rPr>
              <a:t>https://</a:t>
            </a:r>
            <a:r>
              <a:rPr lang="en-US" dirty="0" err="1">
                <a:hlinkClick r:id="rId10"/>
              </a:rPr>
              <a:t>www.facebook.com</a:t>
            </a:r>
            <a:r>
              <a:rPr lang="en-US" dirty="0">
                <a:hlinkClick r:id="rId10"/>
              </a:rPr>
              <a:t>/</a:t>
            </a:r>
            <a:r>
              <a:rPr lang="en-US" dirty="0" err="1">
                <a:hlinkClick r:id="rId10"/>
              </a:rPr>
              <a:t>projectsunbyte</a:t>
            </a:r>
            <a:r>
              <a:rPr lang="en-US" dirty="0">
                <a:hlinkClick r:id="rId10"/>
              </a:rPr>
              <a:t>/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44018" y="4569131"/>
            <a:ext cx="26897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1"/>
              </a:rPr>
              <a:t>http://</a:t>
            </a:r>
            <a:r>
              <a:rPr lang="en-US" dirty="0" err="1">
                <a:hlinkClick r:id="rId11"/>
              </a:rPr>
              <a:t>sunbyte.group.shef.ac.uk</a:t>
            </a:r>
            <a:r>
              <a:rPr lang="en-US" dirty="0">
                <a:hlinkClick r:id="rId11"/>
              </a:rPr>
              <a:t>/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2727" y="1939089"/>
            <a:ext cx="78450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Aim:</a:t>
            </a:r>
            <a:r>
              <a:rPr lang="en-US" dirty="0" smtClean="0"/>
              <a:t> </a:t>
            </a:r>
          </a:p>
          <a:p>
            <a:r>
              <a:rPr lang="en-US" dirty="0" smtClean="0"/>
              <a:t>Develop </a:t>
            </a:r>
            <a:r>
              <a:rPr lang="en-US" dirty="0"/>
              <a:t>low-cost telescope to observe the </a:t>
            </a:r>
            <a:r>
              <a:rPr lang="en-US" dirty="0" smtClean="0"/>
              <a:t>Sun in H-alpha</a:t>
            </a:r>
            <a:endParaRPr lang="en-US" dirty="0"/>
          </a:p>
          <a:p>
            <a:r>
              <a:rPr lang="en-US" dirty="0"/>
              <a:t>Telescope will be lifted 30-</a:t>
            </a:r>
            <a:r>
              <a:rPr lang="en-US" dirty="0" smtClean="0"/>
              <a:t>40 km </a:t>
            </a:r>
            <a:r>
              <a:rPr lang="en-US" dirty="0"/>
              <a:t>above earth’s surface by a helium </a:t>
            </a:r>
            <a:r>
              <a:rPr lang="en-US" dirty="0" smtClean="0"/>
              <a:t>balloon provided by ESA</a:t>
            </a:r>
            <a:endParaRPr lang="en-US" dirty="0"/>
          </a:p>
        </p:txBody>
      </p:sp>
      <p:pic>
        <p:nvPicPr>
          <p:cNvPr id="5" name="Shape 414" descr="http://www.esa.int/var/esa/storage/images/esa_multimedia/images/2007/12/rexus_bexus_logo/10290930-5-eng-GB/REXUS_BEXUS_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9319" y="2952000"/>
            <a:ext cx="3099600" cy="309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553193" y="1003852"/>
            <a:ext cx="7874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SunbYte</a:t>
            </a:r>
            <a:r>
              <a:rPr lang="en-US" dirty="0"/>
              <a:t> </a:t>
            </a:r>
            <a:r>
              <a:rPr lang="en-US" dirty="0" smtClean="0"/>
              <a:t>is </a:t>
            </a:r>
            <a:r>
              <a:rPr lang="en-US" dirty="0"/>
              <a:t>the only UK </a:t>
            </a:r>
            <a:r>
              <a:rPr lang="en-US" dirty="0" smtClean="0"/>
              <a:t>project (balloon payload competition) </a:t>
            </a:r>
            <a:r>
              <a:rPr lang="en-US" dirty="0"/>
              <a:t>to win </a:t>
            </a:r>
            <a:r>
              <a:rPr lang="en-US" dirty="0" smtClean="0"/>
              <a:t>the REXUS</a:t>
            </a:r>
            <a:r>
              <a:rPr lang="en-US" dirty="0"/>
              <a:t>/BEXUS (Rocket and Balloon Experiments for University Students) competition, a European Space Agency </a:t>
            </a:r>
            <a:r>
              <a:rPr lang="en-US" dirty="0" err="1"/>
              <a:t>programme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balloon launch is scheduled for October 2017!</a:t>
            </a:r>
          </a:p>
        </p:txBody>
      </p:sp>
      <p:pic>
        <p:nvPicPr>
          <p:cNvPr id="8" name="Picture 2" descr="https://pbs.twimg.com/profile_images/486779905128951808/piUBqqe__400x40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0" b="30220"/>
          <a:stretch/>
        </p:blipFill>
        <p:spPr bwMode="auto">
          <a:xfrm>
            <a:off x="629604" y="5051149"/>
            <a:ext cx="1280421" cy="49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pikon.online/img/pikon-logo-14610810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259" y="4935847"/>
            <a:ext cx="1627174" cy="60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hape 12" descr="https://www.hays.co.uk/cs/groups/hays_common/@uk/@content/documents/webassets/hays_1477603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0440" y="3369444"/>
            <a:ext cx="1510199" cy="73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242" descr="Image result for northumbria university log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84705" y="3495276"/>
            <a:ext cx="1783028" cy="511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2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6712" y="4184397"/>
            <a:ext cx="1589605" cy="63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Screen Shot 2017-02-08 at 17.08.2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383" y="4223336"/>
            <a:ext cx="1697864" cy="34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57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2-08 at 17.05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153" y="586985"/>
            <a:ext cx="5643200" cy="6271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/>
        </p:nvSpPr>
        <p:spPr>
          <a:xfrm>
            <a:off x="381000" y="904300"/>
            <a:ext cx="8332260" cy="16010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840" marR="0" lvl="0" indent="-28584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1800" b="1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D</a:t>
            </a:r>
            <a:r>
              <a:rPr lang="en-GB" sz="1800" b="1" i="0" u="none" strike="noStrike" cap="none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etect fainter features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at the limb such </a:t>
            </a:r>
            <a:r>
              <a:rPr lang="en-GB" sz="1800" b="0" i="0" u="none" strike="noStrike" cap="none" dirty="0" smtClean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as jets 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and prominences. </a:t>
            </a:r>
          </a:p>
          <a:p>
            <a:pPr marL="285840" marR="0" lvl="0" indent="-28584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1800" b="1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View </a:t>
            </a:r>
            <a:r>
              <a:rPr lang="en-GB" sz="1800" b="1" i="0" u="none" strike="noStrike" cap="none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the lifetime of large jets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across the disk </a:t>
            </a:r>
            <a:r>
              <a:rPr lang="en-GB" sz="1800" dirty="0">
                <a:latin typeface="+mn-lt"/>
                <a:ea typeface="Calibri"/>
                <a:cs typeface="Calibri"/>
                <a:sym typeface="Calibri"/>
              </a:rPr>
              <a:t>- for comparison between 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active  and qui</a:t>
            </a:r>
            <a:r>
              <a:rPr lang="en-GB" sz="1800" dirty="0">
                <a:latin typeface="+mn-lt"/>
                <a:ea typeface="Calibri"/>
                <a:cs typeface="Calibri"/>
                <a:sym typeface="Calibri"/>
              </a:rPr>
              <a:t>et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regions </a:t>
            </a:r>
          </a:p>
          <a:p>
            <a:pPr marL="285840" marR="0" lvl="0" indent="-28584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800" b="1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Share data</a:t>
            </a:r>
            <a:r>
              <a:rPr lang="en-GB" sz="1800" dirty="0">
                <a:latin typeface="+mn-lt"/>
                <a:ea typeface="Calibri"/>
                <a:cs typeface="Calibri"/>
                <a:sym typeface="Calibri"/>
              </a:rPr>
              <a:t> worldwide with the scientific community (Via VSO)</a:t>
            </a:r>
          </a:p>
        </p:txBody>
      </p:sp>
    </p:spTree>
    <p:extLst>
      <p:ext uri="{BB962C8B-B14F-4D97-AF65-F5344CB8AC3E}">
        <p14:creationId xmlns:p14="http://schemas.microsoft.com/office/powerpoint/2010/main" val="806500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9214" y="2173365"/>
            <a:ext cx="79669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Frame </a:t>
            </a:r>
            <a:r>
              <a:rPr lang="en-US" dirty="0"/>
              <a:t>rate of 40 frames per </a:t>
            </a:r>
            <a:r>
              <a:rPr lang="en-US" dirty="0" smtClean="0"/>
              <a:t>second;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Observation </a:t>
            </a:r>
            <a:r>
              <a:rPr lang="en-US" dirty="0"/>
              <a:t>period of 2 hours, it is expected that 288,000 images will be taken.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Typical </a:t>
            </a:r>
            <a:r>
              <a:rPr lang="en-US" dirty="0"/>
              <a:t>lucky imaging techniques will use 1% of the data captured.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It </a:t>
            </a:r>
            <a:r>
              <a:rPr lang="en-US" dirty="0"/>
              <a:t>is expected that 28,800 images of scientific value will be </a:t>
            </a:r>
            <a:r>
              <a:rPr lang="en-US" dirty="0" smtClean="0"/>
              <a:t>generated.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Mirror – 200 mm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Estimated </a:t>
            </a:r>
            <a:r>
              <a:rPr lang="en-US" dirty="0"/>
              <a:t>weight &lt; ~11 </a:t>
            </a:r>
            <a:r>
              <a:rPr lang="en-US" dirty="0" smtClean="0"/>
              <a:t>kg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Resolution 0.6-0.8 </a:t>
            </a:r>
            <a:r>
              <a:rPr lang="en-US" dirty="0" err="1" smtClean="0"/>
              <a:t>arcsec</a:t>
            </a:r>
            <a:r>
              <a:rPr lang="en-US" dirty="0"/>
              <a:t> </a:t>
            </a:r>
            <a:r>
              <a:rPr lang="en-US" dirty="0" smtClean="0"/>
              <a:t>(highly </a:t>
            </a:r>
            <a:r>
              <a:rPr lang="en-US" dirty="0"/>
              <a:t>sensitive </a:t>
            </a:r>
            <a:r>
              <a:rPr lang="en-US" dirty="0" err="1"/>
              <a:t>Zyla</a:t>
            </a:r>
            <a:r>
              <a:rPr lang="en-US" dirty="0"/>
              <a:t> camera, manufactured by </a:t>
            </a:r>
            <a:r>
              <a:rPr lang="en-US" dirty="0" err="1"/>
              <a:t>Andor</a:t>
            </a:r>
            <a:r>
              <a:rPr lang="en-US" dirty="0"/>
              <a:t> </a:t>
            </a:r>
            <a:r>
              <a:rPr lang="en-US" dirty="0" smtClean="0"/>
              <a:t>Technology)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H-alpha line core (6562.8A</a:t>
            </a:r>
            <a:r>
              <a:rPr lang="en-US" dirty="0" smtClean="0"/>
              <a:t>).</a:t>
            </a:r>
            <a:endParaRPr lang="en-US" dirty="0"/>
          </a:p>
        </p:txBody>
      </p:sp>
      <p:pic>
        <p:nvPicPr>
          <p:cNvPr id="3" name="Picture 2" descr="Screen Shot 2017-02-08 at 22.22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90" y="4049800"/>
            <a:ext cx="4002697" cy="2640632"/>
          </a:xfrm>
          <a:prstGeom prst="rect">
            <a:avLst/>
          </a:prstGeom>
        </p:spPr>
      </p:pic>
      <p:pic>
        <p:nvPicPr>
          <p:cNvPr id="5" name="Picture 4" descr="Screen Shot 2017-02-08 at 22.28.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159" y="4027879"/>
            <a:ext cx="3665986" cy="2635061"/>
          </a:xfrm>
          <a:prstGeom prst="rect">
            <a:avLst/>
          </a:prstGeom>
        </p:spPr>
      </p:pic>
      <p:sp>
        <p:nvSpPr>
          <p:cNvPr id="7" name="Shape 293"/>
          <p:cNvSpPr txBox="1"/>
          <p:nvPr/>
        </p:nvSpPr>
        <p:spPr>
          <a:xfrm>
            <a:off x="381000" y="904300"/>
            <a:ext cx="8332260" cy="16010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840" marR="0" lvl="0" indent="-28584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1800" b="1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D</a:t>
            </a:r>
            <a:r>
              <a:rPr lang="en-GB" sz="1800" b="1" i="0" u="none" strike="noStrike" cap="none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etect fainter features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at the limb such </a:t>
            </a:r>
            <a:r>
              <a:rPr lang="en-GB" sz="1800" b="0" i="0" u="none" strike="noStrike" cap="none" dirty="0" smtClean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as jets 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and prominences. </a:t>
            </a:r>
          </a:p>
          <a:p>
            <a:pPr marL="285840" marR="0" lvl="0" indent="-28584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1800" b="1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View </a:t>
            </a:r>
            <a:r>
              <a:rPr lang="en-GB" sz="1800" b="1" i="0" u="none" strike="noStrike" cap="none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the lifetime of large jets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across the disk </a:t>
            </a:r>
            <a:r>
              <a:rPr lang="en-GB" sz="1800" dirty="0">
                <a:latin typeface="+mn-lt"/>
                <a:ea typeface="Calibri"/>
                <a:cs typeface="Calibri"/>
                <a:sym typeface="Calibri"/>
              </a:rPr>
              <a:t>- for comparison between 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active  and qui</a:t>
            </a:r>
            <a:r>
              <a:rPr lang="en-GB" sz="1800" dirty="0">
                <a:latin typeface="+mn-lt"/>
                <a:ea typeface="Calibri"/>
                <a:cs typeface="Calibri"/>
                <a:sym typeface="Calibri"/>
              </a:rPr>
              <a:t>et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regions </a:t>
            </a:r>
          </a:p>
          <a:p>
            <a:pPr marL="285840" marR="0" lvl="0" indent="-28584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800" b="1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Share data</a:t>
            </a:r>
            <a:r>
              <a:rPr lang="en-GB" sz="1800" dirty="0">
                <a:latin typeface="+mn-lt"/>
                <a:ea typeface="Calibri"/>
                <a:cs typeface="Calibri"/>
                <a:sym typeface="Calibri"/>
              </a:rPr>
              <a:t> worldwide with the scientific community (Via VSO)</a:t>
            </a:r>
          </a:p>
        </p:txBody>
      </p:sp>
    </p:spTree>
    <p:extLst>
      <p:ext uri="{BB962C8B-B14F-4D97-AF65-F5344CB8AC3E}">
        <p14:creationId xmlns:p14="http://schemas.microsoft.com/office/powerpoint/2010/main" val="701262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306" descr="https://www.hays.co.uk/cs/groups/hays_common/@uk/@content/documents/webassets/hays_147760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425" y="120723"/>
            <a:ext cx="1510199" cy="73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307"/>
          <p:cNvPicPr preferRelativeResize="0"/>
          <p:nvPr/>
        </p:nvPicPr>
        <p:blipFill rotWithShape="1">
          <a:blip r:embed="rId4">
            <a:alphaModFix/>
          </a:blip>
          <a:srcRect b="10888"/>
          <a:stretch/>
        </p:blipFill>
        <p:spPr>
          <a:xfrm>
            <a:off x="7266575" y="120726"/>
            <a:ext cx="1757774" cy="5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4280" y="518621"/>
            <a:ext cx="3916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+mn-lt"/>
                <a:cs typeface="Calibri"/>
              </a:rPr>
              <a:t>Work Breakdown Structure (WBS)</a:t>
            </a:r>
          </a:p>
        </p:txBody>
      </p:sp>
      <p:sp>
        <p:nvSpPr>
          <p:cNvPr id="9" name="Rectangle 8"/>
          <p:cNvSpPr/>
          <p:nvPr/>
        </p:nvSpPr>
        <p:spPr>
          <a:xfrm>
            <a:off x="870942" y="1097889"/>
            <a:ext cx="74943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Mechanical (Design, CAD, FEA, Manufacturing software test </a:t>
            </a:r>
            <a:r>
              <a:rPr lang="en-US" dirty="0" smtClean="0"/>
              <a:t>model, Mechanical testing);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Electrical and Electronics (Electrical </a:t>
            </a:r>
            <a:r>
              <a:rPr lang="en-US" dirty="0" smtClean="0"/>
              <a:t>Design, controllers, electrical testing)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Software (Image recognition, </a:t>
            </a:r>
            <a:r>
              <a:rPr lang="en-US" dirty="0" err="1" smtClean="0"/>
              <a:t>Arduino</a:t>
            </a:r>
            <a:r>
              <a:rPr lang="en-US" dirty="0" smtClean="0"/>
              <a:t>, Raspberry Pi, software testing, post processing)</a:t>
            </a:r>
          </a:p>
        </p:txBody>
      </p:sp>
      <p:pic>
        <p:nvPicPr>
          <p:cNvPr id="12" name="Picture 11" descr="lectrical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182" y="4152396"/>
            <a:ext cx="3105022" cy="240411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291644" y="4079989"/>
            <a:ext cx="28490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Initial 3D design of gimbal system </a:t>
            </a:r>
          </a:p>
        </p:txBody>
      </p:sp>
      <p:pic>
        <p:nvPicPr>
          <p:cNvPr id="14" name="Picture 13" descr="https://lh6.googleusercontent.com/WpruULQJXhjstY7jP2MLnocaTK9VaV_2p5rjAl1OvYt8qHyh2lp8jV6muepvyGwf64Zeb_VP0QlAQqMJHSUFjtzUMnGmJVcAMGqgL58bX66ahmEUkKYl9oZBS4OK5a3lASbtw1z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45" y="2055227"/>
            <a:ext cx="2045538" cy="1862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s://lh6.googleusercontent.com/r-CQBLQ6jlbLKe_7lM9ku1md5btjgW72SgWi7qEXlNJwCPuHVW_EXoMLXK8_65WF0WPSXMSwBik3vgPuGrnTjxYVzVsfuqlBN2OglMZi3K1aQpZiJfr-VtROAz-uJWSX8n-vlM4Z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568" y="2045381"/>
            <a:ext cx="1895294" cy="187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https://lh4.googleusercontent.com/k40mPFbbXS5Y3wosg9QkDFcE1-Ib871e5tJmM8I0ZML2wVK4en9zyd3SFOPQLEFpN-LknRXwyq5ojiGa0aYjRAclrB2K8QvyB0qgZg4Mtq2vQu_aDbOXZ5oJhQJS9HdB-nappP7_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27" y="2035537"/>
            <a:ext cx="1931195" cy="190230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5334964" y="6584394"/>
            <a:ext cx="254949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 Overall electrical architecture interface.</a:t>
            </a:r>
          </a:p>
        </p:txBody>
      </p:sp>
      <p:pic>
        <p:nvPicPr>
          <p:cNvPr id="18" name="Picture 17" descr="iagram_Reflector_RitcheyChretien.svg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34" y="4739675"/>
            <a:ext cx="3045425" cy="16585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533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306" descr="https://www.hays.co.uk/cs/groups/hays_common/@uk/@content/documents/webassets/hays_147760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425" y="120723"/>
            <a:ext cx="1510199" cy="73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307"/>
          <p:cNvPicPr preferRelativeResize="0"/>
          <p:nvPr/>
        </p:nvPicPr>
        <p:blipFill rotWithShape="1">
          <a:blip r:embed="rId4">
            <a:alphaModFix/>
          </a:blip>
          <a:srcRect b="10888"/>
          <a:stretch/>
        </p:blipFill>
        <p:spPr>
          <a:xfrm>
            <a:off x="7266575" y="120726"/>
            <a:ext cx="1757774" cy="5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292"/>
          <p:cNvSpPr txBox="1"/>
          <p:nvPr/>
        </p:nvSpPr>
        <p:spPr>
          <a:xfrm>
            <a:off x="2083825" y="97750"/>
            <a:ext cx="4525500" cy="94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lnSpc>
                <a:spcPct val="90000"/>
              </a:lnSpc>
              <a:buSzPct val="25000"/>
            </a:pP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17-02-08 at 21.52.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13" y="951042"/>
            <a:ext cx="3907360" cy="51487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82417" y="494658"/>
            <a:ext cx="5123330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buSzPct val="25000"/>
            </a:pPr>
            <a:r>
              <a:rPr lang="en-GB" sz="1800" b="1" dirty="0">
                <a:latin typeface="+mn-lt"/>
                <a:ea typeface="Calibri"/>
                <a:cs typeface="Calibri"/>
                <a:sym typeface="Calibri"/>
              </a:rPr>
              <a:t>Image Recognition, </a:t>
            </a:r>
            <a:r>
              <a:rPr lang="en-GB" sz="1800" b="1" dirty="0" smtClean="0">
                <a:latin typeface="+mn-lt"/>
                <a:ea typeface="Calibri"/>
                <a:cs typeface="Calibri"/>
                <a:sym typeface="Calibri"/>
              </a:rPr>
              <a:t>vision, tracking  systems</a:t>
            </a:r>
            <a:endParaRPr lang="en-GB" sz="1800" b="1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5903" y="3186512"/>
            <a:ext cx="25400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Algorithm </a:t>
            </a:r>
            <a:r>
              <a:rPr lang="en-US" dirty="0"/>
              <a:t>running on daylight.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25776" y="578605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lgorithm </a:t>
            </a:r>
            <a:r>
              <a:rPr lang="en-US" dirty="0"/>
              <a:t>running in upper atmosphere.</a:t>
            </a:r>
          </a:p>
        </p:txBody>
      </p:sp>
      <p:pic>
        <p:nvPicPr>
          <p:cNvPr id="15" name="Picture 14" descr="https://lh3.googleusercontent.com/dphzW4maIWdHGrhildKBB4jbnu65mtskhmDQWP20aHDeyxjCO3cfmYwX7g-tfolJyOvyKe3igauu7EoXrY6eSGZo-40ebHdfU8n4_ziLOdzRc9bwXUIyjdcCYNQ0qXkCbZ0sbmrQ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281" y="1036703"/>
            <a:ext cx="2554666" cy="4944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8171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306" descr="https://www.hays.co.uk/cs/groups/hays_common/@uk/@content/documents/webassets/hays_147760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425" y="120723"/>
            <a:ext cx="1510199" cy="73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307"/>
          <p:cNvPicPr preferRelativeResize="0"/>
          <p:nvPr/>
        </p:nvPicPr>
        <p:blipFill rotWithShape="1">
          <a:blip r:embed="rId4">
            <a:alphaModFix/>
          </a:blip>
          <a:srcRect b="10888"/>
          <a:stretch/>
        </p:blipFill>
        <p:spPr>
          <a:xfrm>
            <a:off x="7266575" y="120726"/>
            <a:ext cx="1757774" cy="5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18821" y="1071844"/>
            <a:ext cx="78231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Possibility to adjust telescope on different flights for scientific mission specific </a:t>
            </a:r>
            <a:r>
              <a:rPr lang="en-US" dirty="0" smtClean="0"/>
              <a:t>needs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Possibility </a:t>
            </a:r>
            <a:r>
              <a:rPr lang="en-US" dirty="0"/>
              <a:t>to achieve high impact science for low </a:t>
            </a:r>
            <a:r>
              <a:rPr lang="en-US" dirty="0" smtClean="0"/>
              <a:t>costs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Continuous </a:t>
            </a:r>
            <a:r>
              <a:rPr lang="en-US" dirty="0"/>
              <a:t>high is possible resolution solar observations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</a:t>
            </a:r>
            <a:r>
              <a:rPr lang="en-US" dirty="0"/>
              <a:t>-coverable/reusable </a:t>
            </a:r>
            <a:r>
              <a:rPr lang="en-US" dirty="0" smtClean="0"/>
              <a:t>payloads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Rapid </a:t>
            </a:r>
            <a:r>
              <a:rPr lang="en-US" dirty="0"/>
              <a:t>response to the new phenomena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Testing </a:t>
            </a:r>
            <a:r>
              <a:rPr lang="en-US" dirty="0"/>
              <a:t>platform for solar observations</a:t>
            </a:r>
          </a:p>
        </p:txBody>
      </p:sp>
      <p:pic>
        <p:nvPicPr>
          <p:cNvPr id="13" name="Picture 12" descr="SunByte Leaflet InDesign_final_v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792" y="2693948"/>
            <a:ext cx="5475019" cy="388276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664236" y="374841"/>
            <a:ext cx="3839888" cy="7340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buSzPct val="25000"/>
            </a:pPr>
            <a:r>
              <a:rPr lang="en-GB" sz="1800" b="1" dirty="0">
                <a:ea typeface="ＭＳ Ｐゴシック" charset="-128"/>
                <a:cs typeface="ＭＳ Ｐゴシック" charset="-128"/>
              </a:rPr>
              <a:t>The </a:t>
            </a:r>
            <a:r>
              <a:rPr lang="en-GB" sz="1800" b="1" dirty="0" err="1">
                <a:ea typeface="ＭＳ Ｐゴシック" charset="-128"/>
                <a:cs typeface="ＭＳ Ｐゴシック" charset="-128"/>
              </a:rPr>
              <a:t>SunbYte</a:t>
            </a:r>
            <a:r>
              <a:rPr lang="en-GB" sz="1800" b="1" dirty="0">
                <a:ea typeface="ＭＳ Ｐゴシック" charset="-128"/>
                <a:cs typeface="ＭＳ Ｐゴシック" charset="-128"/>
              </a:rPr>
              <a:t> project will provide:</a:t>
            </a:r>
            <a:r>
              <a:rPr lang="en-GB" sz="2800" dirty="0">
                <a:ea typeface="ＭＳ Ｐゴシック" charset="-128"/>
                <a:cs typeface="ＭＳ Ｐゴシック" charset="-128"/>
              </a:rPr>
              <a:t> </a:t>
            </a:r>
            <a:br>
              <a:rPr lang="en-GB" sz="2800" dirty="0">
                <a:ea typeface="ＭＳ Ｐゴシック" charset="-128"/>
                <a:cs typeface="ＭＳ Ｐゴシック" charset="-128"/>
              </a:rPr>
            </a:br>
            <a:endParaRPr lang="en-GB" sz="1800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7324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2065</TotalTime>
  <Words>411</Words>
  <Application>Microsoft Macintosh PowerPoint</Application>
  <PresentationFormat>On-screen Show (4:3)</PresentationFormat>
  <Paragraphs>46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Yun-Hang Cho</dc:creator>
  <cp:lastModifiedBy>Viktor</cp:lastModifiedBy>
  <cp:revision>53</cp:revision>
  <dcterms:modified xsi:type="dcterms:W3CDTF">2017-02-08T22:48:10Z</dcterms:modified>
</cp:coreProperties>
</file>