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6" r:id="rId2"/>
    <p:sldId id="439" r:id="rId3"/>
    <p:sldId id="438" r:id="rId4"/>
    <p:sldId id="454" r:id="rId5"/>
    <p:sldId id="457" r:id="rId6"/>
    <p:sldId id="455" r:id="rId7"/>
  </p:sldIdLst>
  <p:sldSz cx="9144000" cy="6858000" type="screen4x3"/>
  <p:notesSz cx="99822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ivi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193B5A"/>
    <a:srgbClr val="FAFBFC"/>
    <a:srgbClr val="C1D1E1"/>
    <a:srgbClr val="B1C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1" autoAdjust="0"/>
    <p:restoredTop sz="84293" autoAdjust="0"/>
  </p:normalViewPr>
  <p:slideViewPr>
    <p:cSldViewPr>
      <p:cViewPr varScale="1">
        <p:scale>
          <a:sx n="58" d="100"/>
          <a:sy n="58" d="100"/>
        </p:scale>
        <p:origin x="1408" y="4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2141"/>
        <p:guide pos="3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26708" cy="3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5492" y="0"/>
            <a:ext cx="4326708" cy="3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450"/>
            <a:ext cx="4326708" cy="3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5492" y="6454450"/>
            <a:ext cx="4326708" cy="3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fld id="{03FA3FA8-4A11-4360-8A95-55D43A2B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26708" cy="3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5492" y="0"/>
            <a:ext cx="4326708" cy="3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2475" y="508000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8785" y="3226681"/>
            <a:ext cx="7324631" cy="305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450"/>
            <a:ext cx="4326708" cy="3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5492" y="6454450"/>
            <a:ext cx="4326708" cy="3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fld id="{D1B3CA98-5876-4DE6-B117-3AAC0419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3CA98-5876-4DE6-B117-3AAC041932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5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908050"/>
            <a:ext cx="2152650" cy="534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08050"/>
            <a:ext cx="6305550" cy="534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8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8050"/>
            <a:ext cx="8610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6106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81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5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5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36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1C5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isd-temp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0"/>
            <a:ext cx="22764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6934200" cy="673100"/>
          </a:xfrm>
          <a:prstGeom prst="rect">
            <a:avLst/>
          </a:prstGeom>
          <a:solidFill>
            <a:srgbClr val="193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i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0805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2771775" y="6357938"/>
            <a:ext cx="5976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400" i="0" dirty="0">
                <a:solidFill>
                  <a:schemeClr val="tx2"/>
                </a:solidFill>
                <a:cs typeface="+mn-cs"/>
              </a:rPr>
              <a:t>      </a:t>
            </a:r>
            <a:endParaRPr lang="en-US" sz="14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4" y="1772816"/>
            <a:ext cx="8416552" cy="685800"/>
          </a:xfrm>
        </p:spPr>
        <p:txBody>
          <a:bodyPr/>
          <a:lstStyle/>
          <a:p>
            <a:pPr algn="ctr"/>
            <a:r>
              <a:rPr lang="en-GB" sz="3600" dirty="0" smtClean="0"/>
              <a:t>Space Weather</a:t>
            </a:r>
            <a:br>
              <a:rPr lang="en-GB" sz="3600" dirty="0" smtClean="0"/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in situ measurements perspective</a:t>
            </a:r>
            <a:endParaRPr lang="en-GB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1520" y="4581128"/>
            <a:ext cx="8610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Andrew Fazakerley</a:t>
            </a:r>
          </a:p>
          <a:p>
            <a:pPr marL="0" indent="0" algn="ctr">
              <a:buNone/>
            </a:pPr>
            <a:r>
              <a:rPr lang="en-GB" dirty="0" err="1" smtClean="0"/>
              <a:t>Mullard</a:t>
            </a:r>
            <a:r>
              <a:rPr lang="en-GB" dirty="0" smtClean="0"/>
              <a:t> Space Science Laboratory (UCL)</a:t>
            </a:r>
            <a:endParaRPr lang="en-GB" dirty="0"/>
          </a:p>
        </p:txBody>
      </p:sp>
      <p:sp>
        <p:nvSpPr>
          <p:cNvPr id="23" name="Content Placeholder 15"/>
          <p:cNvSpPr txBox="1">
            <a:spLocks/>
          </p:cNvSpPr>
          <p:nvPr/>
        </p:nvSpPr>
        <p:spPr bwMode="auto">
          <a:xfrm>
            <a:off x="331912" y="6173688"/>
            <a:ext cx="8610600" cy="6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GB" i="0" kern="0" smtClean="0"/>
              <a:t>UKSP Solar Missions Forum  09 Feb 2017</a:t>
            </a:r>
            <a:endParaRPr lang="en-GB" i="0" kern="0" dirty="0"/>
          </a:p>
        </p:txBody>
      </p:sp>
    </p:spTree>
    <p:extLst>
      <p:ext uri="{BB962C8B-B14F-4D97-AF65-F5344CB8AC3E}">
        <p14:creationId xmlns:p14="http://schemas.microsoft.com/office/powerpoint/2010/main" val="26114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8" y="694535"/>
            <a:ext cx="8610600" cy="685800"/>
          </a:xfrm>
        </p:spPr>
        <p:txBody>
          <a:bodyPr/>
          <a:lstStyle/>
          <a:p>
            <a:r>
              <a:rPr lang="en-GB" dirty="0" smtClean="0"/>
              <a:t>L5/L1 </a:t>
            </a:r>
            <a:r>
              <a:rPr lang="en-GB" dirty="0" smtClean="0"/>
              <a:t>Space Weather Warning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80335"/>
            <a:ext cx="6381648" cy="4648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Interplanetary Coronal Mass Ejections (ICMEs)</a:t>
            </a:r>
            <a:endParaRPr lang="en-GB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48064" y="2003555"/>
            <a:ext cx="4636576" cy="4444848"/>
            <a:chOff x="4572000" y="1978177"/>
            <a:chExt cx="4636576" cy="444484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572000" y="1978177"/>
              <a:ext cx="4636576" cy="4444848"/>
              <a:chOff x="7605204" y="3683751"/>
              <a:chExt cx="2897860" cy="277803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22629" t="16497" r="45775" b="29658"/>
              <a:stretch/>
            </p:blipFill>
            <p:spPr>
              <a:xfrm>
                <a:off x="7605204" y="3683751"/>
                <a:ext cx="2897860" cy="2778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6" name="Oval 5"/>
              <p:cNvSpPr/>
              <p:nvPr/>
            </p:nvSpPr>
            <p:spPr bwMode="auto">
              <a:xfrm>
                <a:off x="10161137" y="4836592"/>
                <a:ext cx="79169" cy="7393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Isosceles Triangle 6"/>
              <p:cNvSpPr>
                <a:spLocks/>
              </p:cNvSpPr>
              <p:nvPr/>
            </p:nvSpPr>
            <p:spPr bwMode="auto">
              <a:xfrm>
                <a:off x="10263600" y="4762662"/>
                <a:ext cx="82800" cy="7393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9138436" y="5450343"/>
                <a:ext cx="102841" cy="109987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41277" y="5376522"/>
                <a:ext cx="344147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Earth</a:t>
                </a:r>
                <a:endParaRPr lang="en-GB" sz="1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100259" y="4833579"/>
                <a:ext cx="2375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L5</a:t>
                </a:r>
                <a:endParaRPr lang="en-GB" sz="1000" dirty="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890164" y="4336473"/>
                <a:ext cx="1488213" cy="1516708"/>
              </a:xfrm>
              <a:custGeom>
                <a:avLst/>
                <a:gdLst>
                  <a:gd name="connsiteX0" fmla="*/ 1309254 w 1488213"/>
                  <a:gd name="connsiteY0" fmla="*/ 0 h 1516708"/>
                  <a:gd name="connsiteX1" fmla="*/ 1385454 w 1488213"/>
                  <a:gd name="connsiteY1" fmla="*/ 96982 h 1516708"/>
                  <a:gd name="connsiteX2" fmla="*/ 1461654 w 1488213"/>
                  <a:gd name="connsiteY2" fmla="*/ 273627 h 1516708"/>
                  <a:gd name="connsiteX3" fmla="*/ 1482436 w 1488213"/>
                  <a:gd name="connsiteY3" fmla="*/ 401782 h 1516708"/>
                  <a:gd name="connsiteX4" fmla="*/ 1485900 w 1488213"/>
                  <a:gd name="connsiteY4" fmla="*/ 554182 h 1516708"/>
                  <a:gd name="connsiteX5" fmla="*/ 1451263 w 1488213"/>
                  <a:gd name="connsiteY5" fmla="*/ 744682 h 1516708"/>
                  <a:gd name="connsiteX6" fmla="*/ 1357745 w 1488213"/>
                  <a:gd name="connsiteY6" fmla="*/ 938645 h 1516708"/>
                  <a:gd name="connsiteX7" fmla="*/ 1170709 w 1488213"/>
                  <a:gd name="connsiteY7" fmla="*/ 1163782 h 1516708"/>
                  <a:gd name="connsiteX8" fmla="*/ 955963 w 1488213"/>
                  <a:gd name="connsiteY8" fmla="*/ 1323109 h 1516708"/>
                  <a:gd name="connsiteX9" fmla="*/ 644236 w 1488213"/>
                  <a:gd name="connsiteY9" fmla="*/ 1454727 h 1516708"/>
                  <a:gd name="connsiteX10" fmla="*/ 308263 w 1488213"/>
                  <a:gd name="connsiteY10" fmla="*/ 1513609 h 1516708"/>
                  <a:gd name="connsiteX11" fmla="*/ 0 w 1488213"/>
                  <a:gd name="connsiteY11" fmla="*/ 1503218 h 15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8213" h="1516708">
                    <a:moveTo>
                      <a:pt x="1309254" y="0"/>
                    </a:moveTo>
                    <a:cubicBezTo>
                      <a:pt x="1334654" y="25688"/>
                      <a:pt x="1360054" y="51377"/>
                      <a:pt x="1385454" y="96982"/>
                    </a:cubicBezTo>
                    <a:cubicBezTo>
                      <a:pt x="1410854" y="142587"/>
                      <a:pt x="1445490" y="222827"/>
                      <a:pt x="1461654" y="273627"/>
                    </a:cubicBezTo>
                    <a:cubicBezTo>
                      <a:pt x="1477818" y="324427"/>
                      <a:pt x="1478395" y="355023"/>
                      <a:pt x="1482436" y="401782"/>
                    </a:cubicBezTo>
                    <a:cubicBezTo>
                      <a:pt x="1486477" y="448541"/>
                      <a:pt x="1491095" y="497032"/>
                      <a:pt x="1485900" y="554182"/>
                    </a:cubicBezTo>
                    <a:cubicBezTo>
                      <a:pt x="1480705" y="611332"/>
                      <a:pt x="1472622" y="680605"/>
                      <a:pt x="1451263" y="744682"/>
                    </a:cubicBezTo>
                    <a:cubicBezTo>
                      <a:pt x="1429904" y="808759"/>
                      <a:pt x="1404504" y="868795"/>
                      <a:pt x="1357745" y="938645"/>
                    </a:cubicBezTo>
                    <a:cubicBezTo>
                      <a:pt x="1310986" y="1008495"/>
                      <a:pt x="1237673" y="1099705"/>
                      <a:pt x="1170709" y="1163782"/>
                    </a:cubicBezTo>
                    <a:cubicBezTo>
                      <a:pt x="1103745" y="1227859"/>
                      <a:pt x="1043708" y="1274618"/>
                      <a:pt x="955963" y="1323109"/>
                    </a:cubicBezTo>
                    <a:cubicBezTo>
                      <a:pt x="868217" y="1371600"/>
                      <a:pt x="752186" y="1422977"/>
                      <a:pt x="644236" y="1454727"/>
                    </a:cubicBezTo>
                    <a:cubicBezTo>
                      <a:pt x="536286" y="1486477"/>
                      <a:pt x="415636" y="1505527"/>
                      <a:pt x="308263" y="1513609"/>
                    </a:cubicBezTo>
                    <a:cubicBezTo>
                      <a:pt x="200890" y="1521691"/>
                      <a:pt x="100445" y="1512454"/>
                      <a:pt x="0" y="150321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243157" y="4220668"/>
                <a:ext cx="277700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Sun</a:t>
                </a:r>
                <a:endParaRPr lang="en-GB" sz="1000" dirty="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7890164" y="4339936"/>
                <a:ext cx="1283084" cy="675902"/>
              </a:xfrm>
              <a:custGeom>
                <a:avLst/>
                <a:gdLst>
                  <a:gd name="connsiteX0" fmla="*/ 1281545 w 1283084"/>
                  <a:gd name="connsiteY0" fmla="*/ 0 h 675902"/>
                  <a:gd name="connsiteX1" fmla="*/ 1267691 w 1283084"/>
                  <a:gd name="connsiteY1" fmla="*/ 148937 h 675902"/>
                  <a:gd name="connsiteX2" fmla="*/ 1170709 w 1283084"/>
                  <a:gd name="connsiteY2" fmla="*/ 318655 h 675902"/>
                  <a:gd name="connsiteX3" fmla="*/ 1039091 w 1283084"/>
                  <a:gd name="connsiteY3" fmla="*/ 471055 h 675902"/>
                  <a:gd name="connsiteX4" fmla="*/ 817418 w 1283084"/>
                  <a:gd name="connsiteY4" fmla="*/ 606137 h 675902"/>
                  <a:gd name="connsiteX5" fmla="*/ 488372 w 1283084"/>
                  <a:gd name="connsiteY5" fmla="*/ 675409 h 675902"/>
                  <a:gd name="connsiteX6" fmla="*/ 169718 w 1283084"/>
                  <a:gd name="connsiteY6" fmla="*/ 633846 h 675902"/>
                  <a:gd name="connsiteX7" fmla="*/ 0 w 1283084"/>
                  <a:gd name="connsiteY7" fmla="*/ 571500 h 67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084" h="675902">
                    <a:moveTo>
                      <a:pt x="1281545" y="0"/>
                    </a:moveTo>
                    <a:cubicBezTo>
                      <a:pt x="1283854" y="47914"/>
                      <a:pt x="1286164" y="95828"/>
                      <a:pt x="1267691" y="148937"/>
                    </a:cubicBezTo>
                    <a:cubicBezTo>
                      <a:pt x="1249218" y="202046"/>
                      <a:pt x="1208809" y="264969"/>
                      <a:pt x="1170709" y="318655"/>
                    </a:cubicBezTo>
                    <a:cubicBezTo>
                      <a:pt x="1132609" y="372341"/>
                      <a:pt x="1097973" y="423141"/>
                      <a:pt x="1039091" y="471055"/>
                    </a:cubicBezTo>
                    <a:cubicBezTo>
                      <a:pt x="980209" y="518969"/>
                      <a:pt x="909204" y="572078"/>
                      <a:pt x="817418" y="606137"/>
                    </a:cubicBezTo>
                    <a:cubicBezTo>
                      <a:pt x="725631" y="640196"/>
                      <a:pt x="596322" y="670791"/>
                      <a:pt x="488372" y="675409"/>
                    </a:cubicBezTo>
                    <a:cubicBezTo>
                      <a:pt x="380422" y="680027"/>
                      <a:pt x="251113" y="651164"/>
                      <a:pt x="169718" y="633846"/>
                    </a:cubicBezTo>
                    <a:cubicBezTo>
                      <a:pt x="88323" y="616528"/>
                      <a:pt x="44161" y="594014"/>
                      <a:pt x="0" y="5715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 rot="2104971">
                <a:off x="8379376" y="5250835"/>
                <a:ext cx="304660" cy="138606"/>
              </a:xfrm>
              <a:prstGeom prst="rightArrow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95613" y="4558503"/>
              <a:ext cx="38013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L1</a:t>
              </a:r>
              <a:endParaRPr lang="en-GB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0610" t="35716" r="76937" b="54689"/>
            <a:stretch/>
          </p:blipFill>
          <p:spPr>
            <a:xfrm>
              <a:off x="4667896" y="202864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sp>
        <p:nvSpPr>
          <p:cNvPr id="19" name="Teardrop 18"/>
          <p:cNvSpPr/>
          <p:nvPr/>
        </p:nvSpPr>
        <p:spPr bwMode="auto">
          <a:xfrm rot="18684335">
            <a:off x="7166861" y="3378680"/>
            <a:ext cx="1017418" cy="903902"/>
          </a:xfrm>
          <a:prstGeom prst="teardrop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sp>
        <p:nvSpPr>
          <p:cNvPr id="21" name="Teardrop 20"/>
          <p:cNvSpPr/>
          <p:nvPr/>
        </p:nvSpPr>
        <p:spPr bwMode="auto">
          <a:xfrm rot="18684335">
            <a:off x="7161234" y="3369429"/>
            <a:ext cx="1074230" cy="1048853"/>
          </a:xfrm>
          <a:prstGeom prst="teardrop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-1384" y="1800203"/>
            <a:ext cx="541410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GB" i="0" kern="0" dirty="0" smtClean="0"/>
          </a:p>
          <a:p>
            <a:pPr marL="0" indent="0">
              <a:buFontTx/>
              <a:buNone/>
            </a:pPr>
            <a:r>
              <a:rPr lang="en-GB" i="0" kern="0" dirty="0" smtClean="0"/>
              <a:t>Hazard </a:t>
            </a:r>
            <a:r>
              <a:rPr lang="en-GB" i="0" kern="0" dirty="0" smtClean="0"/>
              <a:t>Potential</a:t>
            </a:r>
          </a:p>
          <a:p>
            <a:r>
              <a:rPr lang="en-GB" sz="1800" i="0" kern="0" dirty="0" smtClean="0">
                <a:solidFill>
                  <a:schemeClr val="tx1"/>
                </a:solidFill>
              </a:rPr>
              <a:t>sudden </a:t>
            </a:r>
            <a:r>
              <a:rPr lang="en-GB" sz="1800" i="0" kern="0" dirty="0" err="1" smtClean="0">
                <a:solidFill>
                  <a:schemeClr val="tx1"/>
                </a:solidFill>
              </a:rPr>
              <a:t>magnetospheric</a:t>
            </a:r>
            <a:r>
              <a:rPr lang="en-GB" sz="1800" i="0" kern="0" dirty="0" smtClean="0">
                <a:solidFill>
                  <a:schemeClr val="tx1"/>
                </a:solidFill>
              </a:rPr>
              <a:t> </a:t>
            </a:r>
            <a:r>
              <a:rPr lang="en-GB" sz="1800" i="0" kern="0" dirty="0" smtClean="0">
                <a:solidFill>
                  <a:schemeClr val="tx1"/>
                </a:solidFill>
              </a:rPr>
              <a:t>compression - GICs</a:t>
            </a:r>
            <a:endParaRPr lang="en-GB" sz="1800" i="0" kern="0" dirty="0" smtClean="0">
              <a:solidFill>
                <a:schemeClr val="tx1"/>
              </a:solidFill>
            </a:endParaRPr>
          </a:p>
          <a:p>
            <a:r>
              <a:rPr lang="en-GB" sz="1800" i="0" kern="0" dirty="0" smtClean="0">
                <a:solidFill>
                  <a:schemeClr val="tx1"/>
                </a:solidFill>
              </a:rPr>
              <a:t>possible prolonged </a:t>
            </a:r>
            <a:r>
              <a:rPr lang="en-GB" sz="1800" i="0" kern="0" dirty="0" err="1" smtClean="0">
                <a:solidFill>
                  <a:schemeClr val="tx1"/>
                </a:solidFill>
              </a:rPr>
              <a:t>B</a:t>
            </a:r>
            <a:r>
              <a:rPr lang="en-GB" sz="1800" i="0" kern="0" baseline="-25000" dirty="0" err="1" smtClean="0">
                <a:solidFill>
                  <a:schemeClr val="tx1"/>
                </a:solidFill>
              </a:rPr>
              <a:t>z</a:t>
            </a:r>
            <a:r>
              <a:rPr lang="en-GB" sz="1800" i="0" kern="0" dirty="0" smtClean="0">
                <a:solidFill>
                  <a:schemeClr val="tx1"/>
                </a:solidFill>
              </a:rPr>
              <a:t> -</a:t>
            </a:r>
            <a:r>
              <a:rPr lang="en-GB" sz="1800" i="0" kern="0" dirty="0" err="1" smtClean="0">
                <a:solidFill>
                  <a:schemeClr val="tx1"/>
                </a:solidFill>
              </a:rPr>
              <a:t>ve</a:t>
            </a:r>
            <a:r>
              <a:rPr lang="en-GB" sz="1800" i="0" kern="0" dirty="0" smtClean="0">
                <a:solidFill>
                  <a:schemeClr val="tx1"/>
                </a:solidFill>
              </a:rPr>
              <a:t>, geomagnetic storm</a:t>
            </a:r>
            <a:endParaRPr lang="en-GB" sz="1800" i="0" u="sng" kern="0" dirty="0" smtClean="0">
              <a:solidFill>
                <a:schemeClr val="tx1"/>
              </a:solidFill>
            </a:endParaRPr>
          </a:p>
          <a:p>
            <a:r>
              <a:rPr lang="en-GB" sz="1800" i="0" kern="0" dirty="0" smtClean="0">
                <a:solidFill>
                  <a:schemeClr val="tx1"/>
                </a:solidFill>
              </a:rPr>
              <a:t>radiation belt </a:t>
            </a:r>
            <a:r>
              <a:rPr lang="en-GB" sz="1800" i="0" kern="0" dirty="0" smtClean="0">
                <a:solidFill>
                  <a:schemeClr val="tx1"/>
                </a:solidFill>
              </a:rPr>
              <a:t>enhancements, SEPs </a:t>
            </a:r>
            <a:r>
              <a:rPr lang="en-GB" sz="1800" i="0" kern="0" dirty="0">
                <a:solidFill>
                  <a:schemeClr val="tx1"/>
                </a:solidFill>
              </a:rPr>
              <a:t>(</a:t>
            </a:r>
            <a:r>
              <a:rPr lang="en-GB" sz="1800" i="0" kern="0" dirty="0" smtClean="0">
                <a:solidFill>
                  <a:schemeClr val="tx1"/>
                </a:solidFill>
              </a:rPr>
              <a:t>sheath)</a:t>
            </a:r>
          </a:p>
          <a:p>
            <a:endParaRPr lang="en-GB" sz="1800" i="0" kern="0" dirty="0" smtClean="0"/>
          </a:p>
          <a:p>
            <a:pPr marL="0" indent="0">
              <a:buFontTx/>
              <a:buNone/>
            </a:pPr>
            <a:r>
              <a:rPr lang="en-GB" i="0" kern="0" dirty="0" smtClean="0"/>
              <a:t>Forecasting needs measurements at</a:t>
            </a:r>
          </a:p>
          <a:p>
            <a:r>
              <a:rPr lang="en-GB" sz="1800" i="0" kern="0" dirty="0" smtClean="0">
                <a:solidFill>
                  <a:schemeClr val="tx1"/>
                </a:solidFill>
              </a:rPr>
              <a:t>L5 RS: active regions </a:t>
            </a:r>
            <a:r>
              <a:rPr lang="en-GB" sz="1800" i="0" kern="0" dirty="0" smtClean="0"/>
              <a:t>(</a:t>
            </a:r>
            <a:r>
              <a:rPr lang="en-GB" sz="1800" i="0" kern="0" dirty="0" smtClean="0">
                <a:solidFill>
                  <a:srgbClr val="FFC000"/>
                </a:solidFill>
              </a:rPr>
              <a:t>caution</a:t>
            </a:r>
            <a:r>
              <a:rPr lang="en-GB" sz="1800" i="0" kern="0" dirty="0" smtClean="0"/>
              <a:t>)</a:t>
            </a:r>
          </a:p>
          <a:p>
            <a:r>
              <a:rPr lang="en-GB" sz="1800" i="0" kern="0" dirty="0" smtClean="0">
                <a:solidFill>
                  <a:schemeClr val="tx1"/>
                </a:solidFill>
              </a:rPr>
              <a:t>L5 RS: Earthward ICME </a:t>
            </a:r>
            <a:r>
              <a:rPr lang="en-GB" sz="1800" i="0" kern="0" dirty="0" smtClean="0"/>
              <a:t>(</a:t>
            </a:r>
            <a:r>
              <a:rPr lang="en-GB" sz="1800" b="1" i="0" kern="0" dirty="0" smtClean="0">
                <a:solidFill>
                  <a:srgbClr val="FFC000"/>
                </a:solidFill>
              </a:rPr>
              <a:t>clear</a:t>
            </a:r>
            <a:r>
              <a:rPr lang="en-GB" sz="1800" b="1" i="0" kern="0" dirty="0" smtClean="0"/>
              <a:t> </a:t>
            </a:r>
            <a:r>
              <a:rPr lang="en-GB" sz="1800" b="1" i="0" kern="0" dirty="0" smtClean="0">
                <a:solidFill>
                  <a:srgbClr val="FFC000"/>
                </a:solidFill>
              </a:rPr>
              <a:t>risk</a:t>
            </a:r>
            <a:r>
              <a:rPr lang="en-GB" sz="1800" i="0" kern="0" dirty="0" smtClean="0"/>
              <a:t>)</a:t>
            </a:r>
          </a:p>
          <a:p>
            <a:r>
              <a:rPr lang="en-GB" sz="1800" i="0" dirty="0">
                <a:solidFill>
                  <a:schemeClr val="tx1"/>
                </a:solidFill>
              </a:rPr>
              <a:t>L1 RS : coronagraph (&gt;~ 1 day halo CME </a:t>
            </a:r>
            <a:r>
              <a:rPr lang="en-GB" sz="1800" b="1" i="0" dirty="0">
                <a:solidFill>
                  <a:srgbClr val="FF0000"/>
                </a:solidFill>
              </a:rPr>
              <a:t>alert</a:t>
            </a:r>
            <a:r>
              <a:rPr lang="en-GB" sz="1800" i="0" dirty="0"/>
              <a:t>)</a:t>
            </a:r>
          </a:p>
          <a:p>
            <a:r>
              <a:rPr lang="en-GB" sz="1800" i="0" dirty="0">
                <a:solidFill>
                  <a:schemeClr val="tx1"/>
                </a:solidFill>
              </a:rPr>
              <a:t>L1 IS : n, </a:t>
            </a:r>
            <a:r>
              <a:rPr lang="en-GB" sz="1800" i="0" u="sng" dirty="0">
                <a:solidFill>
                  <a:schemeClr val="tx1"/>
                </a:solidFill>
              </a:rPr>
              <a:t>V</a:t>
            </a:r>
            <a:r>
              <a:rPr lang="en-GB" sz="1800" i="0" dirty="0">
                <a:solidFill>
                  <a:schemeClr val="tx1"/>
                </a:solidFill>
              </a:rPr>
              <a:t>, </a:t>
            </a:r>
            <a:r>
              <a:rPr lang="en-GB" sz="1800" i="0" u="sng" dirty="0">
                <a:solidFill>
                  <a:schemeClr val="tx1"/>
                </a:solidFill>
              </a:rPr>
              <a:t>B</a:t>
            </a:r>
            <a:r>
              <a:rPr lang="en-GB" sz="1800" i="0" dirty="0">
                <a:solidFill>
                  <a:schemeClr val="tx1"/>
                </a:solidFill>
              </a:rPr>
              <a:t>  (~ 1h </a:t>
            </a:r>
            <a:r>
              <a:rPr lang="en-GB" sz="1800" i="0" dirty="0" err="1">
                <a:solidFill>
                  <a:schemeClr val="tx1"/>
                </a:solidFill>
              </a:rPr>
              <a:t>geoeffectivity</a:t>
            </a:r>
            <a:r>
              <a:rPr lang="en-GB" sz="1800" i="0" dirty="0">
                <a:solidFill>
                  <a:schemeClr val="tx1"/>
                </a:solidFill>
              </a:rPr>
              <a:t> </a:t>
            </a:r>
            <a:r>
              <a:rPr lang="en-GB" sz="1800" b="1" i="0" dirty="0">
                <a:solidFill>
                  <a:srgbClr val="FF0000"/>
                </a:solidFill>
              </a:rPr>
              <a:t>alert</a:t>
            </a:r>
            <a:r>
              <a:rPr lang="en-GB" sz="1800" i="0" dirty="0"/>
              <a:t>)</a:t>
            </a:r>
          </a:p>
          <a:p>
            <a:endParaRPr lang="en-GB" i="0" kern="0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7584926" y="3543268"/>
            <a:ext cx="144016" cy="3130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3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8" y="694535"/>
            <a:ext cx="8610600" cy="685800"/>
          </a:xfrm>
        </p:spPr>
        <p:txBody>
          <a:bodyPr/>
          <a:lstStyle/>
          <a:p>
            <a:r>
              <a:rPr lang="en-GB" dirty="0" smtClean="0"/>
              <a:t>L5/L1 </a:t>
            </a:r>
            <a:r>
              <a:rPr lang="en-GB" dirty="0" smtClean="0"/>
              <a:t>Space Weather Warning System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76680" y="2091496"/>
            <a:ext cx="4636576" cy="4444848"/>
            <a:chOff x="4572000" y="1978177"/>
            <a:chExt cx="4636576" cy="4444848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572000" y="1978177"/>
              <a:ext cx="4636576" cy="4444848"/>
              <a:chOff x="7605204" y="3683751"/>
              <a:chExt cx="2897860" cy="277803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22629" t="16497" r="45775" b="29658"/>
              <a:stretch/>
            </p:blipFill>
            <p:spPr>
              <a:xfrm>
                <a:off x="7605204" y="3683751"/>
                <a:ext cx="2897860" cy="2778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24" name="Oval 23"/>
              <p:cNvSpPr/>
              <p:nvPr/>
            </p:nvSpPr>
            <p:spPr bwMode="auto">
              <a:xfrm>
                <a:off x="10161137" y="4836592"/>
                <a:ext cx="79169" cy="7393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Isosceles Triangle 24"/>
              <p:cNvSpPr>
                <a:spLocks/>
              </p:cNvSpPr>
              <p:nvPr/>
            </p:nvSpPr>
            <p:spPr bwMode="auto">
              <a:xfrm>
                <a:off x="10263600" y="4762662"/>
                <a:ext cx="82800" cy="7393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9138436" y="5450343"/>
                <a:ext cx="102841" cy="109987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41277" y="5376522"/>
                <a:ext cx="344147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Earth</a:t>
                </a:r>
                <a:endParaRPr lang="en-GB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100259" y="4833579"/>
                <a:ext cx="2375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L5</a:t>
                </a:r>
                <a:endParaRPr lang="en-GB" sz="1000" dirty="0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7890164" y="4336473"/>
                <a:ext cx="1488213" cy="1516708"/>
              </a:xfrm>
              <a:custGeom>
                <a:avLst/>
                <a:gdLst>
                  <a:gd name="connsiteX0" fmla="*/ 1309254 w 1488213"/>
                  <a:gd name="connsiteY0" fmla="*/ 0 h 1516708"/>
                  <a:gd name="connsiteX1" fmla="*/ 1385454 w 1488213"/>
                  <a:gd name="connsiteY1" fmla="*/ 96982 h 1516708"/>
                  <a:gd name="connsiteX2" fmla="*/ 1461654 w 1488213"/>
                  <a:gd name="connsiteY2" fmla="*/ 273627 h 1516708"/>
                  <a:gd name="connsiteX3" fmla="*/ 1482436 w 1488213"/>
                  <a:gd name="connsiteY3" fmla="*/ 401782 h 1516708"/>
                  <a:gd name="connsiteX4" fmla="*/ 1485900 w 1488213"/>
                  <a:gd name="connsiteY4" fmla="*/ 554182 h 1516708"/>
                  <a:gd name="connsiteX5" fmla="*/ 1451263 w 1488213"/>
                  <a:gd name="connsiteY5" fmla="*/ 744682 h 1516708"/>
                  <a:gd name="connsiteX6" fmla="*/ 1357745 w 1488213"/>
                  <a:gd name="connsiteY6" fmla="*/ 938645 h 1516708"/>
                  <a:gd name="connsiteX7" fmla="*/ 1170709 w 1488213"/>
                  <a:gd name="connsiteY7" fmla="*/ 1163782 h 1516708"/>
                  <a:gd name="connsiteX8" fmla="*/ 955963 w 1488213"/>
                  <a:gd name="connsiteY8" fmla="*/ 1323109 h 1516708"/>
                  <a:gd name="connsiteX9" fmla="*/ 644236 w 1488213"/>
                  <a:gd name="connsiteY9" fmla="*/ 1454727 h 1516708"/>
                  <a:gd name="connsiteX10" fmla="*/ 308263 w 1488213"/>
                  <a:gd name="connsiteY10" fmla="*/ 1513609 h 1516708"/>
                  <a:gd name="connsiteX11" fmla="*/ 0 w 1488213"/>
                  <a:gd name="connsiteY11" fmla="*/ 1503218 h 15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8213" h="1516708">
                    <a:moveTo>
                      <a:pt x="1309254" y="0"/>
                    </a:moveTo>
                    <a:cubicBezTo>
                      <a:pt x="1334654" y="25688"/>
                      <a:pt x="1360054" y="51377"/>
                      <a:pt x="1385454" y="96982"/>
                    </a:cubicBezTo>
                    <a:cubicBezTo>
                      <a:pt x="1410854" y="142587"/>
                      <a:pt x="1445490" y="222827"/>
                      <a:pt x="1461654" y="273627"/>
                    </a:cubicBezTo>
                    <a:cubicBezTo>
                      <a:pt x="1477818" y="324427"/>
                      <a:pt x="1478395" y="355023"/>
                      <a:pt x="1482436" y="401782"/>
                    </a:cubicBezTo>
                    <a:cubicBezTo>
                      <a:pt x="1486477" y="448541"/>
                      <a:pt x="1491095" y="497032"/>
                      <a:pt x="1485900" y="554182"/>
                    </a:cubicBezTo>
                    <a:cubicBezTo>
                      <a:pt x="1480705" y="611332"/>
                      <a:pt x="1472622" y="680605"/>
                      <a:pt x="1451263" y="744682"/>
                    </a:cubicBezTo>
                    <a:cubicBezTo>
                      <a:pt x="1429904" y="808759"/>
                      <a:pt x="1404504" y="868795"/>
                      <a:pt x="1357745" y="938645"/>
                    </a:cubicBezTo>
                    <a:cubicBezTo>
                      <a:pt x="1310986" y="1008495"/>
                      <a:pt x="1237673" y="1099705"/>
                      <a:pt x="1170709" y="1163782"/>
                    </a:cubicBezTo>
                    <a:cubicBezTo>
                      <a:pt x="1103745" y="1227859"/>
                      <a:pt x="1043708" y="1274618"/>
                      <a:pt x="955963" y="1323109"/>
                    </a:cubicBezTo>
                    <a:cubicBezTo>
                      <a:pt x="868217" y="1371600"/>
                      <a:pt x="752186" y="1422977"/>
                      <a:pt x="644236" y="1454727"/>
                    </a:cubicBezTo>
                    <a:cubicBezTo>
                      <a:pt x="536286" y="1486477"/>
                      <a:pt x="415636" y="1505527"/>
                      <a:pt x="308263" y="1513609"/>
                    </a:cubicBezTo>
                    <a:cubicBezTo>
                      <a:pt x="200890" y="1521691"/>
                      <a:pt x="100445" y="1512454"/>
                      <a:pt x="0" y="150321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43157" y="4220668"/>
                <a:ext cx="277700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Sun</a:t>
                </a:r>
                <a:endParaRPr lang="en-GB" sz="1000" dirty="0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7890164" y="4339936"/>
                <a:ext cx="1283084" cy="675902"/>
              </a:xfrm>
              <a:custGeom>
                <a:avLst/>
                <a:gdLst>
                  <a:gd name="connsiteX0" fmla="*/ 1281545 w 1283084"/>
                  <a:gd name="connsiteY0" fmla="*/ 0 h 675902"/>
                  <a:gd name="connsiteX1" fmla="*/ 1267691 w 1283084"/>
                  <a:gd name="connsiteY1" fmla="*/ 148937 h 675902"/>
                  <a:gd name="connsiteX2" fmla="*/ 1170709 w 1283084"/>
                  <a:gd name="connsiteY2" fmla="*/ 318655 h 675902"/>
                  <a:gd name="connsiteX3" fmla="*/ 1039091 w 1283084"/>
                  <a:gd name="connsiteY3" fmla="*/ 471055 h 675902"/>
                  <a:gd name="connsiteX4" fmla="*/ 817418 w 1283084"/>
                  <a:gd name="connsiteY4" fmla="*/ 606137 h 675902"/>
                  <a:gd name="connsiteX5" fmla="*/ 488372 w 1283084"/>
                  <a:gd name="connsiteY5" fmla="*/ 675409 h 675902"/>
                  <a:gd name="connsiteX6" fmla="*/ 169718 w 1283084"/>
                  <a:gd name="connsiteY6" fmla="*/ 633846 h 675902"/>
                  <a:gd name="connsiteX7" fmla="*/ 0 w 1283084"/>
                  <a:gd name="connsiteY7" fmla="*/ 571500 h 67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084" h="675902">
                    <a:moveTo>
                      <a:pt x="1281545" y="0"/>
                    </a:moveTo>
                    <a:cubicBezTo>
                      <a:pt x="1283854" y="47914"/>
                      <a:pt x="1286164" y="95828"/>
                      <a:pt x="1267691" y="148937"/>
                    </a:cubicBezTo>
                    <a:cubicBezTo>
                      <a:pt x="1249218" y="202046"/>
                      <a:pt x="1208809" y="264969"/>
                      <a:pt x="1170709" y="318655"/>
                    </a:cubicBezTo>
                    <a:cubicBezTo>
                      <a:pt x="1132609" y="372341"/>
                      <a:pt x="1097973" y="423141"/>
                      <a:pt x="1039091" y="471055"/>
                    </a:cubicBezTo>
                    <a:cubicBezTo>
                      <a:pt x="980209" y="518969"/>
                      <a:pt x="909204" y="572078"/>
                      <a:pt x="817418" y="606137"/>
                    </a:cubicBezTo>
                    <a:cubicBezTo>
                      <a:pt x="725631" y="640196"/>
                      <a:pt x="596322" y="670791"/>
                      <a:pt x="488372" y="675409"/>
                    </a:cubicBezTo>
                    <a:cubicBezTo>
                      <a:pt x="380422" y="680027"/>
                      <a:pt x="251113" y="651164"/>
                      <a:pt x="169718" y="633846"/>
                    </a:cubicBezTo>
                    <a:cubicBezTo>
                      <a:pt x="88323" y="616528"/>
                      <a:pt x="44161" y="594014"/>
                      <a:pt x="0" y="5715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 bwMode="auto">
              <a:xfrm rot="2104971">
                <a:off x="8379376" y="5250835"/>
                <a:ext cx="304660" cy="138606"/>
              </a:xfrm>
              <a:prstGeom prst="rightArrow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42988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95613" y="4558503"/>
              <a:ext cx="38013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L1</a:t>
              </a:r>
              <a:endParaRPr lang="en-GB" sz="1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20610" t="35716" r="76937" b="54689"/>
            <a:stretch/>
          </p:blipFill>
          <p:spPr>
            <a:xfrm>
              <a:off x="4667896" y="202864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380335"/>
            <a:ext cx="5390219" cy="4648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Stream Interaction Regions (SIR) and High Speed Streams (HSS)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Hazard </a:t>
            </a:r>
            <a:r>
              <a:rPr lang="en-GB" dirty="0" smtClean="0"/>
              <a:t>Potential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Radiation </a:t>
            </a:r>
            <a:r>
              <a:rPr lang="en-GB" sz="1800" dirty="0" smtClean="0">
                <a:solidFill>
                  <a:schemeClr val="tx1"/>
                </a:solidFill>
              </a:rPr>
              <a:t>belt enhancement from fast streams</a:t>
            </a:r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sudden compression of </a:t>
            </a:r>
            <a:r>
              <a:rPr lang="en-GB" sz="1800" dirty="0" smtClean="0">
                <a:solidFill>
                  <a:schemeClr val="tx1"/>
                </a:solidFill>
              </a:rPr>
              <a:t>magnetosphere - GICs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Forecasting </a:t>
            </a:r>
            <a:r>
              <a:rPr lang="en-GB" dirty="0" smtClean="0"/>
              <a:t>needs measurements at</a:t>
            </a:r>
            <a:endParaRPr lang="en-GB" dirty="0"/>
          </a:p>
          <a:p>
            <a:r>
              <a:rPr lang="en-GB" sz="1800" dirty="0" smtClean="0">
                <a:solidFill>
                  <a:schemeClr val="tx1"/>
                </a:solidFill>
              </a:rPr>
              <a:t>L5 RS: near-equatorial coronal holes 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C000"/>
                </a:solidFill>
              </a:rPr>
              <a:t>caution</a:t>
            </a:r>
            <a:r>
              <a:rPr lang="en-GB" sz="1800" dirty="0" smtClean="0"/>
              <a:t>)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L5 </a:t>
            </a:r>
            <a:r>
              <a:rPr lang="en-GB" sz="1800" dirty="0" smtClean="0">
                <a:solidFill>
                  <a:schemeClr val="tx1"/>
                </a:solidFill>
              </a:rPr>
              <a:t>IS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smtClean="0">
                <a:solidFill>
                  <a:schemeClr val="tx1"/>
                </a:solidFill>
              </a:rPr>
              <a:t>measure </a:t>
            </a:r>
            <a:r>
              <a:rPr lang="en-GB" sz="1800" dirty="0">
                <a:solidFill>
                  <a:schemeClr val="tx1"/>
                </a:solidFill>
              </a:rPr>
              <a:t>fast </a:t>
            </a:r>
            <a:r>
              <a:rPr lang="en-GB" sz="1800" dirty="0" smtClean="0">
                <a:solidFill>
                  <a:schemeClr val="tx1"/>
                </a:solidFill>
              </a:rPr>
              <a:t>streams, </a:t>
            </a:r>
            <a:r>
              <a:rPr lang="en-GB" sz="1800" dirty="0" smtClean="0">
                <a:solidFill>
                  <a:schemeClr val="tx1"/>
                </a:solidFill>
              </a:rPr>
              <a:t>waves </a:t>
            </a:r>
            <a:r>
              <a:rPr lang="en-GB" sz="1800" dirty="0"/>
              <a:t>(</a:t>
            </a:r>
            <a:r>
              <a:rPr lang="en-GB" sz="1800" dirty="0" smtClean="0">
                <a:solidFill>
                  <a:srgbClr val="FFC000"/>
                </a:solidFill>
              </a:rPr>
              <a:t>caution</a:t>
            </a:r>
            <a:r>
              <a:rPr lang="en-GB" sz="1800" dirty="0" smtClean="0"/>
              <a:t>)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L1 IS : n, </a:t>
            </a:r>
            <a:r>
              <a:rPr lang="en-GB" sz="1800" u="sng" dirty="0" smtClean="0">
                <a:solidFill>
                  <a:schemeClr val="tx1"/>
                </a:solidFill>
              </a:rPr>
              <a:t>V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u="sng" dirty="0" smtClean="0">
                <a:solidFill>
                  <a:schemeClr val="tx1"/>
                </a:solidFill>
              </a:rPr>
              <a:t>B</a:t>
            </a:r>
            <a:r>
              <a:rPr lang="en-GB" sz="1800" dirty="0" smtClean="0">
                <a:solidFill>
                  <a:schemeClr val="tx1"/>
                </a:solidFill>
              </a:rPr>
              <a:t>  (~ 1h </a:t>
            </a:r>
            <a:r>
              <a:rPr lang="en-GB" sz="1800" dirty="0" err="1" smtClean="0">
                <a:solidFill>
                  <a:schemeClr val="tx1"/>
                </a:solidFill>
              </a:rPr>
              <a:t>geoeffectivity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alert</a:t>
            </a:r>
            <a:r>
              <a:rPr lang="en-GB" sz="1800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" y="677802"/>
            <a:ext cx="8610600" cy="685800"/>
          </a:xfrm>
        </p:spPr>
        <p:txBody>
          <a:bodyPr/>
          <a:lstStyle/>
          <a:p>
            <a:r>
              <a:rPr lang="en-GB" dirty="0" smtClean="0"/>
              <a:t>L5/L1 missions: In situ measurements (UK focus)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4" y="1700808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Magnetometer (Imperial College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smtClean="0"/>
              <a:t>Solar Wind Analyser (MSSL/UCL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Updated_SWAN_incl_DP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2"/>
          <a:stretch>
            <a:fillRect/>
          </a:stretch>
        </p:blipFill>
        <p:spPr bwMode="auto">
          <a:xfrm>
            <a:off x="5621984" y="4113101"/>
            <a:ext cx="2860750" cy="18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580" t="40599" r="11014" b="24401"/>
          <a:stretch/>
        </p:blipFill>
        <p:spPr>
          <a:xfrm>
            <a:off x="5310956" y="1797436"/>
            <a:ext cx="3315794" cy="1745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821" y="364541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Double Star FGM: </a:t>
            </a:r>
            <a:r>
              <a:rPr lang="en-GB" sz="1800" dirty="0" err="1" smtClean="0"/>
              <a:t>Carr</a:t>
            </a:r>
            <a:r>
              <a:rPr lang="en-GB" sz="1800" dirty="0" smtClean="0"/>
              <a:t> et al 2005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881628" y="5959348"/>
            <a:ext cx="42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Solar Wind Analyser concept, developed from Solar Orbiter SWA-EAS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463" y="2195591"/>
            <a:ext cx="466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/>
              <a:t>Preliminary study </a:t>
            </a:r>
            <a:r>
              <a:rPr lang="en-GB" sz="1800" i="0" dirty="0"/>
              <a:t>sets out requirements and </a:t>
            </a:r>
            <a:r>
              <a:rPr lang="en-GB" sz="1800" i="0" dirty="0" smtClean="0"/>
              <a:t>shows importance of minimising spacecraft magnetic field, and using a long boom</a:t>
            </a:r>
          </a:p>
          <a:p>
            <a:endParaRPr lang="en-GB" sz="800" i="0" dirty="0" smtClean="0"/>
          </a:p>
          <a:p>
            <a:r>
              <a:rPr lang="en-GB" sz="1800" i="0" dirty="0" smtClean="0"/>
              <a:t>Emphasis on reliability and longevity</a:t>
            </a:r>
            <a:endParaRPr lang="en-GB" sz="180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476822" y="4703557"/>
            <a:ext cx="4419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/>
              <a:t>Preliminary study sets out requirements and shows how a development of SWA-EAS can deliver the requirements.</a:t>
            </a:r>
          </a:p>
          <a:p>
            <a:endParaRPr lang="en-GB" sz="800" i="0" dirty="0" smtClean="0"/>
          </a:p>
          <a:p>
            <a:r>
              <a:rPr lang="en-GB" sz="1800" i="0" dirty="0" smtClean="0"/>
              <a:t>Emphasis on reliability and longevity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213208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" y="677802"/>
            <a:ext cx="8610600" cy="685800"/>
          </a:xfrm>
        </p:spPr>
        <p:txBody>
          <a:bodyPr/>
          <a:lstStyle/>
          <a:p>
            <a:r>
              <a:rPr lang="en-GB" dirty="0" smtClean="0"/>
              <a:t>Earth-orbiting</a:t>
            </a:r>
            <a:r>
              <a:rPr lang="en-GB" dirty="0" smtClean="0"/>
              <a:t> </a:t>
            </a:r>
            <a:r>
              <a:rPr lang="en-GB" dirty="0" smtClean="0"/>
              <a:t>missions: In situ measurements (UK focus)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63602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QB50 (MSSL/UCL)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 smtClean="0"/>
              <a:t>HOPE-M (MSSL/UCL)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35808" y="5890345"/>
            <a:ext cx="429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HOPE-M, breadboard </a:t>
            </a:r>
          </a:p>
          <a:p>
            <a:r>
              <a:rPr lang="en-GB" sz="1800" dirty="0" smtClean="0"/>
              <a:t>novel mini- analyser design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858385"/>
            <a:ext cx="5414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/>
              <a:t>Fleet </a:t>
            </a:r>
            <a:r>
              <a:rPr lang="en-GB" sz="1800" i="0" dirty="0"/>
              <a:t>of </a:t>
            </a:r>
            <a:r>
              <a:rPr lang="en-GB" sz="1800" i="0" dirty="0" err="1"/>
              <a:t>cubesats</a:t>
            </a:r>
            <a:r>
              <a:rPr lang="en-GB" sz="1800" i="0" dirty="0"/>
              <a:t> </a:t>
            </a:r>
            <a:r>
              <a:rPr lang="en-GB" sz="1800" i="0" dirty="0" smtClean="0"/>
              <a:t>to launch in 2017 to study </a:t>
            </a:r>
            <a:r>
              <a:rPr lang="en-GB" sz="1800" i="0" dirty="0"/>
              <a:t>lower thermosphere.</a:t>
            </a:r>
          </a:p>
          <a:p>
            <a:endParaRPr lang="en-GB" sz="800" i="0" dirty="0" smtClean="0"/>
          </a:p>
          <a:p>
            <a:r>
              <a:rPr lang="en-GB" sz="1800" i="0" dirty="0"/>
              <a:t>S</a:t>
            </a:r>
            <a:r>
              <a:rPr lang="en-GB" sz="1800" i="0" dirty="0" smtClean="0"/>
              <a:t>everal </a:t>
            </a:r>
            <a:r>
              <a:rPr lang="en-GB" sz="1800" i="0" dirty="0"/>
              <a:t>types of small sensor</a:t>
            </a:r>
            <a:r>
              <a:rPr lang="en-GB" sz="1800" i="0" dirty="0" smtClean="0"/>
              <a:t>, (INMS, FIPEX, LP) </a:t>
            </a:r>
          </a:p>
          <a:p>
            <a:endParaRPr lang="en-GB" sz="800" i="0" dirty="0" smtClean="0"/>
          </a:p>
          <a:p>
            <a:r>
              <a:rPr lang="en-GB" sz="1800" i="0" dirty="0" smtClean="0"/>
              <a:t>INMS x 14 from MSSL, novel mini-analyser design </a:t>
            </a:r>
            <a:endParaRPr lang="en-GB" sz="180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94427" y="4594886"/>
            <a:ext cx="4512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/>
              <a:t>ESA funded breadboard</a:t>
            </a:r>
          </a:p>
          <a:p>
            <a:endParaRPr lang="en-GB" sz="800" i="0" dirty="0" smtClean="0"/>
          </a:p>
          <a:p>
            <a:r>
              <a:rPr lang="en-GB" sz="1800" i="0" dirty="0" smtClean="0"/>
              <a:t>Small </a:t>
            </a:r>
            <a:r>
              <a:rPr lang="en-GB" sz="1800" i="0" dirty="0"/>
              <a:t>sensor </a:t>
            </a:r>
            <a:r>
              <a:rPr lang="en-GB" sz="1800" i="0" dirty="0" smtClean="0"/>
              <a:t>for GEO satellites </a:t>
            </a:r>
          </a:p>
          <a:p>
            <a:endParaRPr lang="en-GB" sz="800" i="0" dirty="0" smtClean="0"/>
          </a:p>
          <a:p>
            <a:r>
              <a:rPr lang="en-GB" sz="1800" i="0" dirty="0" smtClean="0"/>
              <a:t>Measure plasmas causing spacecraft charging that causes anomalies</a:t>
            </a:r>
          </a:p>
          <a:p>
            <a:endParaRPr lang="en-GB" sz="800" i="0" dirty="0"/>
          </a:p>
          <a:p>
            <a:r>
              <a:rPr lang="en-GB" sz="1800" i="0" dirty="0" smtClean="0"/>
              <a:t>“SWAN” design variant, optimised for solar wind, was planned for </a:t>
            </a:r>
            <a:r>
              <a:rPr lang="en-GB" sz="1800" i="0" dirty="0" err="1" smtClean="0"/>
              <a:t>Sunjammer</a:t>
            </a:r>
            <a:r>
              <a:rPr lang="en-GB" sz="1800" i="0" dirty="0"/>
              <a:t> </a:t>
            </a:r>
            <a:r>
              <a:rPr lang="en-GB" sz="1800" i="0" dirty="0" smtClean="0"/>
              <a:t>mission</a:t>
            </a:r>
            <a:endParaRPr lang="en-GB" sz="18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86" y="1340806"/>
            <a:ext cx="3462828" cy="152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5"/>
          <a:stretch/>
        </p:blipFill>
        <p:spPr>
          <a:xfrm>
            <a:off x="7076221" y="4569877"/>
            <a:ext cx="1730662" cy="1268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079" y="2932478"/>
            <a:ext cx="1519643" cy="1282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08" y="4588629"/>
            <a:ext cx="1932709" cy="1249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54" y="2944269"/>
            <a:ext cx="1560572" cy="12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610600" cy="685800"/>
          </a:xfrm>
        </p:spPr>
        <p:txBody>
          <a:bodyPr/>
          <a:lstStyle/>
          <a:p>
            <a:r>
              <a:rPr lang="en-GB" dirty="0" smtClean="0"/>
              <a:t>Also…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94" y="1204868"/>
            <a:ext cx="6114297" cy="3166339"/>
          </a:xfrm>
        </p:spPr>
        <p:txBody>
          <a:bodyPr/>
          <a:lstStyle/>
          <a:p>
            <a:r>
              <a:rPr lang="en-GB" dirty="0" smtClean="0"/>
              <a:t>Current </a:t>
            </a:r>
            <a:endParaRPr lang="en-GB" dirty="0" smtClean="0"/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DSCOVR now operating </a:t>
            </a:r>
            <a:r>
              <a:rPr lang="en-GB" sz="1800" dirty="0" smtClean="0">
                <a:solidFill>
                  <a:schemeClr val="tx1"/>
                </a:solidFill>
              </a:rPr>
              <a:t>at </a:t>
            </a:r>
            <a:r>
              <a:rPr lang="en-GB" sz="1800" dirty="0" smtClean="0">
                <a:solidFill>
                  <a:schemeClr val="tx1"/>
                </a:solidFill>
              </a:rPr>
              <a:t>L1,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	</a:t>
            </a:r>
            <a:r>
              <a:rPr lang="en-GB" sz="1800" dirty="0" smtClean="0">
                <a:solidFill>
                  <a:schemeClr val="tx1"/>
                </a:solidFill>
              </a:rPr>
              <a:t>measuring solar wind</a:t>
            </a:r>
          </a:p>
          <a:p>
            <a:pPr lvl="1"/>
            <a:endParaRPr lang="en-GB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Proba-2: </a:t>
            </a:r>
            <a:r>
              <a:rPr lang="en-GB" sz="1800" dirty="0" smtClean="0">
                <a:solidFill>
                  <a:schemeClr val="tx1"/>
                </a:solidFill>
              </a:rPr>
              <a:t>2 </a:t>
            </a:r>
            <a:r>
              <a:rPr lang="en-GB" sz="1800" dirty="0" smtClean="0">
                <a:solidFill>
                  <a:schemeClr val="tx1"/>
                </a:solidFill>
              </a:rPr>
              <a:t>year </a:t>
            </a:r>
            <a:r>
              <a:rPr lang="en-GB" sz="1800" dirty="0" smtClean="0">
                <a:solidFill>
                  <a:schemeClr val="tx1"/>
                </a:solidFill>
              </a:rPr>
              <a:t>extension recently </a:t>
            </a:r>
            <a:r>
              <a:rPr lang="en-GB" sz="1800" dirty="0" smtClean="0">
                <a:solidFill>
                  <a:schemeClr val="tx1"/>
                </a:solidFill>
              </a:rPr>
              <a:t>approved </a:t>
            </a:r>
            <a:r>
              <a:rPr lang="en-GB" sz="1800" dirty="0" smtClean="0">
                <a:solidFill>
                  <a:schemeClr val="tx1"/>
                </a:solidFill>
              </a:rPr>
              <a:t>(includes SWAP solar disk imager)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b="1698"/>
          <a:stretch/>
        </p:blipFill>
        <p:spPr>
          <a:xfrm>
            <a:off x="6732240" y="3048773"/>
            <a:ext cx="1878359" cy="15872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239" y="3793259"/>
            <a:ext cx="460213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i="0" kern="0" dirty="0" smtClean="0"/>
          </a:p>
          <a:p>
            <a:r>
              <a:rPr lang="en-GB" i="0" kern="0" dirty="0" smtClean="0"/>
              <a:t>Future</a:t>
            </a:r>
          </a:p>
          <a:p>
            <a:pPr lvl="1"/>
            <a:r>
              <a:rPr lang="en-GB" sz="1800" i="0" kern="0" dirty="0" smtClean="0">
                <a:solidFill>
                  <a:schemeClr val="tx1"/>
                </a:solidFill>
              </a:rPr>
              <a:t>SMILE – ESA-CSA small mission, </a:t>
            </a:r>
            <a:r>
              <a:rPr lang="en-GB" sz="1800" i="0" kern="0" dirty="0" err="1" smtClean="0">
                <a:solidFill>
                  <a:schemeClr val="tx1"/>
                </a:solidFill>
              </a:rPr>
              <a:t>SpW</a:t>
            </a:r>
            <a:r>
              <a:rPr lang="en-GB" sz="1800" i="0" kern="0" dirty="0" smtClean="0">
                <a:solidFill>
                  <a:schemeClr val="tx1"/>
                </a:solidFill>
              </a:rPr>
              <a:t> theme, will be first to image boundaries of magnetosphere, in soft X-ray, also image aurora </a:t>
            </a:r>
          </a:p>
          <a:p>
            <a:pPr lvl="1"/>
            <a:r>
              <a:rPr lang="en-GB" sz="1800" i="0" kern="0" dirty="0" smtClean="0">
                <a:solidFill>
                  <a:schemeClr val="tx1"/>
                </a:solidFill>
              </a:rPr>
              <a:t>(THOR late 2020s if selected)</a:t>
            </a:r>
            <a:endParaRPr lang="en-GB" sz="1800" i="0" kern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3084"/>
            <a:ext cx="3685539" cy="1679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775730"/>
            <a:ext cx="2045161" cy="1961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745016"/>
            <a:ext cx="223132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68351"/>
      </p:ext>
    </p:extLst>
  </p:cSld>
  <p:clrMapOvr>
    <a:masterClrMapping/>
  </p:clrMapOvr>
</p:sld>
</file>

<file path=ppt/theme/theme1.xml><?xml version="1.0" encoding="utf-8"?>
<a:theme xmlns:a="http://schemas.openxmlformats.org/drawingml/2006/main" name="iwmw">
  <a:themeElements>
    <a:clrScheme name="iwm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wm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lnDef>
  </a:objectDefaults>
  <a:extraClrSchemeLst>
    <a:extraClrScheme>
      <a:clrScheme name="iwm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wu1.reg:Applications:Microsoft Office 2004:Templates:My Templates:iwmw.pot</Template>
  <TotalTime>38681</TotalTime>
  <Words>394</Words>
  <Application>Microsoft Office PowerPoint</Application>
  <PresentationFormat>On-screen Show (4:3)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iwmw</vt:lpstr>
      <vt:lpstr>Space Weather   in situ measurements perspective</vt:lpstr>
      <vt:lpstr>L5/L1 Space Weather Warning System</vt:lpstr>
      <vt:lpstr>L5/L1 Space Weather Warning System</vt:lpstr>
      <vt:lpstr>L5/L1 missions: In situ measurements (UK focus)</vt:lpstr>
      <vt:lpstr>Earth-orbiting missions: In situ measurements (UK focus)</vt:lpstr>
      <vt:lpstr>Also…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 Report to SWT</dc:title>
  <dc:creator>Chris Owen</dc:creator>
  <cp:lastModifiedBy>Andrew Fazakerley</cp:lastModifiedBy>
  <cp:revision>759</cp:revision>
  <cp:lastPrinted>2013-06-04T08:42:21Z</cp:lastPrinted>
  <dcterms:created xsi:type="dcterms:W3CDTF">2005-04-28T11:12:02Z</dcterms:created>
  <dcterms:modified xsi:type="dcterms:W3CDTF">2017-02-08T10:33:52Z</dcterms:modified>
</cp:coreProperties>
</file>